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524" r:id="rId2"/>
    <p:sldId id="555" r:id="rId3"/>
    <p:sldId id="556" r:id="rId4"/>
    <p:sldId id="554" r:id="rId5"/>
    <p:sldId id="523" r:id="rId6"/>
    <p:sldId id="549" r:id="rId7"/>
    <p:sldId id="529" r:id="rId8"/>
    <p:sldId id="550" r:id="rId9"/>
    <p:sldId id="551" r:id="rId10"/>
    <p:sldId id="540" r:id="rId11"/>
    <p:sldId id="308" r:id="rId12"/>
    <p:sldId id="317" r:id="rId13"/>
    <p:sldId id="311" r:id="rId14"/>
    <p:sldId id="545"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2212EC"/>
    <a:srgbClr val="CCBFF5"/>
    <a:srgbClr val="CD2DA3"/>
    <a:srgbClr val="50291E"/>
    <a:srgbClr val="F1A03F"/>
    <a:srgbClr val="FFFAF3"/>
    <a:srgbClr val="76CD61"/>
    <a:srgbClr val="A0D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6314" autoAdjust="0"/>
  </p:normalViewPr>
  <p:slideViewPr>
    <p:cSldViewPr snapToGrid="0" showGuides="1">
      <p:cViewPr varScale="1">
        <p:scale>
          <a:sx n="79" d="100"/>
          <a:sy n="79" d="100"/>
        </p:scale>
        <p:origin x="773" y="67"/>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2024/3/27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39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1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96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6"/>
              </p:custDataLst>
            </p:nvPr>
          </p:nvPicPr>
          <p:blipFill>
            <a:blip r:embed="rId19"/>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7"/>
              </p:custDataLst>
            </p:nvPr>
          </p:nvPicPr>
          <p:blipFill>
            <a:blip r:embed="rId20"/>
            <a:srcRect/>
            <a:stretch>
              <a:fillRect/>
            </a:stretch>
          </p:blipFill>
          <p:spPr>
            <a:xfrm>
              <a:off x="0" y="0"/>
              <a:ext cx="19199" cy="10800"/>
            </a:xfrm>
            <a:prstGeom prst="rect">
              <a:avLst/>
            </a:prstGeom>
          </p:spPr>
        </p:pic>
        <p:sp>
          <p:nvSpPr>
            <p:cNvPr id="7" name="圆角矩形 6"/>
            <p:cNvSpPr/>
            <p:nvPr>
              <p:custDataLst>
                <p:tags r:id="rId18"/>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4.xml"/><Relationship Id="rId7" Type="http://schemas.openxmlformats.org/officeDocument/2006/relationships/image" Target="../media/image1.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7.xml"/><Relationship Id="rId5" Type="http://schemas.openxmlformats.org/officeDocument/2006/relationships/tags" Target="../tags/tag26.xml"/><Relationship Id="rId10" Type="http://schemas.openxmlformats.org/officeDocument/2006/relationships/image" Target="../media/image16.png"/><Relationship Id="rId4" Type="http://schemas.openxmlformats.org/officeDocument/2006/relationships/tags" Target="../tags/tag25.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10" Type="http://schemas.openxmlformats.org/officeDocument/2006/relationships/image" Target="../media/image9.png"/><Relationship Id="rId4" Type="http://schemas.openxmlformats.org/officeDocument/2006/relationships/tags" Target="../tags/tag10.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image" Target="../media/image11.png"/><Relationship Id="rId4" Type="http://schemas.openxmlformats.org/officeDocument/2006/relationships/tags" Target="../tags/tag15.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3810" y="-11924"/>
            <a:ext cx="12191365" cy="6858000"/>
          </a:xfrm>
          <a:prstGeom prst="rect">
            <a:avLst/>
          </a:prstGeom>
        </p:spPr>
      </p:pic>
      <p:pic>
        <p:nvPicPr>
          <p:cNvPr id="12" name="图片 11" descr="组 54"/>
          <p:cNvPicPr>
            <a:picLocks noChangeAspect="1"/>
          </p:cNvPicPr>
          <p:nvPr/>
        </p:nvPicPr>
        <p:blipFill>
          <a:blip r:embed="rId6"/>
          <a:stretch>
            <a:fillRect/>
          </a:stretch>
        </p:blipFill>
        <p:spPr>
          <a:xfrm>
            <a:off x="-1905"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EB637B94-AB2E-E714-D4C4-5D9BE7290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831" y="-146570"/>
            <a:ext cx="4609771" cy="2757577"/>
          </a:xfrm>
          <a:prstGeom prst="rect">
            <a:avLst/>
          </a:prstGeom>
        </p:spPr>
      </p:pic>
      <p:pic>
        <p:nvPicPr>
          <p:cNvPr id="4" name="Picture 3"/>
          <p:cNvPicPr>
            <a:picLocks noChangeAspect="1"/>
          </p:cNvPicPr>
          <p:nvPr/>
        </p:nvPicPr>
        <p:blipFill rotWithShape="1">
          <a:blip r:embed="rId8"/>
          <a:srcRect l="31619" t="1887" r="44453" b="85939"/>
          <a:stretch/>
        </p:blipFill>
        <p:spPr>
          <a:xfrm>
            <a:off x="2941525" y="901612"/>
            <a:ext cx="6176477" cy="826108"/>
          </a:xfrm>
          <a:prstGeom prst="rect">
            <a:avLst/>
          </a:prstGeom>
        </p:spPr>
      </p:pic>
      <p:pic>
        <p:nvPicPr>
          <p:cNvPr id="7" name="Picture 6">
            <a:extLst>
              <a:ext uri="{FF2B5EF4-FFF2-40B4-BE49-F238E27FC236}">
                <a16:creationId xmlns:a16="http://schemas.microsoft.com/office/drawing/2014/main" id="{7896823C-D120-859F-D048-FC06BA5D9A72}"/>
              </a:ext>
            </a:extLst>
          </p:cNvPr>
          <p:cNvPicPr>
            <a:picLocks noChangeAspect="1"/>
          </p:cNvPicPr>
          <p:nvPr/>
        </p:nvPicPr>
        <p:blipFill>
          <a:blip r:embed="rId9"/>
          <a:stretch>
            <a:fillRect/>
          </a:stretch>
        </p:blipFill>
        <p:spPr>
          <a:xfrm>
            <a:off x="466085" y="1314666"/>
            <a:ext cx="10309230" cy="320677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7373" y="-89649"/>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833120" y="0"/>
            <a:ext cx="8971280" cy="4803319"/>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Picture 7">
            <a:extLst>
              <a:ext uri="{FF2B5EF4-FFF2-40B4-BE49-F238E27FC236}">
                <a16:creationId xmlns:a16="http://schemas.microsoft.com/office/drawing/2014/main" id="{0DDD5E3B-8BC3-B78A-F6F3-0E000681C738}"/>
              </a:ext>
            </a:extLst>
          </p:cNvPr>
          <p:cNvPicPr>
            <a:picLocks noChangeAspect="1"/>
          </p:cNvPicPr>
          <p:nvPr/>
        </p:nvPicPr>
        <p:blipFill>
          <a:blip r:embed="rId10"/>
          <a:stretch>
            <a:fillRect/>
          </a:stretch>
        </p:blipFill>
        <p:spPr>
          <a:xfrm>
            <a:off x="832485" y="689314"/>
            <a:ext cx="8971280" cy="3243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marL="0" marR="0" algn="just">
                <a:spcBef>
                  <a:spcPts val="0"/>
                </a:spcBef>
                <a:spcAft>
                  <a:spcPts val="0"/>
                </a:spcAft>
              </a:pPr>
              <a:r>
                <a:rPr lang="en-US" sz="4000" dirty="0" err="1">
                  <a:effectLst/>
                  <a:latin typeface="Cambria" panose="02040503050406030204" pitchFamily="18" charset="0"/>
                  <a:ea typeface="Cambria" panose="02040503050406030204" pitchFamily="18" charset="0"/>
                </a:rPr>
                <a:t>Bạn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dùng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tiền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làm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gì</a:t>
              </a:r>
              <a:r>
                <a:rPr lang="en-US" sz="4000" dirty="0">
                  <a:effectLst/>
                  <a:latin typeface="Cambria" panose="02040503050406030204" pitchFamily="18" charset="0"/>
                  <a:ea typeface="Cambria" panose="02040503050406030204" pitchFamily="18" charset="0"/>
                </a:rPr>
                <a:t>? </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3001662" y="3388603"/>
            <a:ext cx="5515613" cy="1450740"/>
            <a:chOff x="2032467" y="4151977"/>
            <a:chExt cx="3778541"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032467" y="4270453"/>
              <a:ext cx="3778541" cy="1628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kern="0">
                  <a:effectLst/>
                  <a:latin typeface="Times New Roman" panose="02020603050405020304" pitchFamily="18" charset="0"/>
                  <a:ea typeface="Times New Roman" panose="02020603050405020304" pitchFamily="18" charset="0"/>
                </a:rPr>
                <a:t>Bạn đã dùng cách nào để bảo quản tiền? Vì sao?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7" name="Picture 6">
            <a:extLst>
              <a:ext uri="{FF2B5EF4-FFF2-40B4-BE49-F238E27FC236}">
                <a16:creationId xmlns:a16="http://schemas.microsoft.com/office/drawing/2014/main" id="{679777A1-7B6B-513C-C95C-77A5C0C96E15}"/>
              </a:ext>
            </a:extLst>
          </p:cNvPr>
          <p:cNvPicPr>
            <a:picLocks noChangeAspect="1"/>
          </p:cNvPicPr>
          <p:nvPr/>
        </p:nvPicPr>
        <p:blipFill>
          <a:blip r:embed="rId7"/>
          <a:stretch>
            <a:fillRect/>
          </a:stretch>
        </p:blipFill>
        <p:spPr>
          <a:xfrm>
            <a:off x="992122" y="310686"/>
            <a:ext cx="9705673" cy="4834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236F7619-1573-29D5-FDD3-EC339A578682}"/>
              </a:ext>
            </a:extLst>
          </p:cNvPr>
          <p:cNvPicPr>
            <a:picLocks noChangeAspect="1"/>
          </p:cNvPicPr>
          <p:nvPr/>
        </p:nvPicPr>
        <p:blipFill>
          <a:blip r:embed="rId10"/>
          <a:stretch>
            <a:fillRect/>
          </a:stretch>
        </p:blipFill>
        <p:spPr>
          <a:xfrm>
            <a:off x="1596716" y="1182257"/>
            <a:ext cx="8420896" cy="2852467"/>
          </a:xfrm>
          <a:prstGeom prst="rect">
            <a:avLst/>
          </a:prstGeom>
        </p:spPr>
      </p:pic>
    </p:spTree>
    <p:extLst>
      <p:ext uri="{BB962C8B-B14F-4D97-AF65-F5344CB8AC3E}">
        <p14:creationId xmlns:p14="http://schemas.microsoft.com/office/powerpoint/2010/main" val="3166302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Hoạt Hình Giá Trị Đồng Tiền - Bé yêu thế giới">
            <a:hlinkClick r:id="" action="ppaction://media"/>
            <a:extLst>
              <a:ext uri="{FF2B5EF4-FFF2-40B4-BE49-F238E27FC236}">
                <a16:creationId xmlns:a16="http://schemas.microsoft.com/office/drawing/2014/main" id="{6832C401-3AAA-20D6-48DD-A2B89C6EDF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182" y="193040"/>
            <a:ext cx="11505635" cy="6471920"/>
          </a:xfrm>
          <a:prstGeom prst="rect">
            <a:avLst/>
          </a:prstGeom>
        </p:spPr>
      </p:pic>
    </p:spTree>
    <p:extLst>
      <p:ext uri="{BB962C8B-B14F-4D97-AF65-F5344CB8AC3E}">
        <p14:creationId xmlns:p14="http://schemas.microsoft.com/office/powerpoint/2010/main" val="257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3641859-1AD6-5B16-7313-59CD5DEFB67C}"/>
              </a:ext>
            </a:extLst>
          </p:cNvPr>
          <p:cNvPicPr>
            <a:picLocks noChangeAspect="1"/>
          </p:cNvPicPr>
          <p:nvPr/>
        </p:nvPicPr>
        <p:blipFill>
          <a:blip r:embed="rId10"/>
          <a:stretch>
            <a:fillRect/>
          </a:stretch>
        </p:blipFill>
        <p:spPr>
          <a:xfrm>
            <a:off x="1378699" y="1050962"/>
            <a:ext cx="8913381" cy="3115057"/>
          </a:xfrm>
          <a:prstGeom prst="rect">
            <a:avLst/>
          </a:prstGeom>
        </p:spPr>
      </p:pic>
    </p:spTree>
    <p:extLst>
      <p:ext uri="{BB962C8B-B14F-4D97-AF65-F5344CB8AC3E}">
        <p14:creationId xmlns:p14="http://schemas.microsoft.com/office/powerpoint/2010/main" val="2834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endParaRPr lang="en-SG" dirty="0"/>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algn="ctr"/>
            <a:r>
              <a:rPr lang="en-SG" sz="3800" b="1" i="0">
                <a:solidFill>
                  <a:schemeClr val="bg1"/>
                </a:solidFill>
                <a:effectLst/>
                <a:latin typeface="Cambria" panose="02040503050406030204" pitchFamily="18" charset="0"/>
                <a:ea typeface="Cambria" panose="02040503050406030204" pitchFamily="18" charset="0"/>
              </a:rPr>
              <a:t>Bài 2</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Bày</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err="1">
                <a:solidFill>
                  <a:schemeClr val="bg1"/>
                </a:solidFill>
                <a:effectLst/>
                <a:latin typeface="Cambria" panose="02040503050406030204" pitchFamily="18" charset="0"/>
                <a:ea typeface="Cambria" panose="02040503050406030204" pitchFamily="18" charset="0"/>
              </a:rPr>
              <a:t>tỏ</a:t>
            </a:r>
            <a:r>
              <a:rPr lang="en-SG" sz="3800" b="1" i="0">
                <a:solidFill>
                  <a:schemeClr val="bg1"/>
                </a:solidFill>
                <a:effectLst/>
                <a:latin typeface="Cambria" panose="02040503050406030204" pitchFamily="18" charset="0"/>
                <a:ea typeface="Cambria" panose="02040503050406030204" pitchFamily="18" charset="0"/>
              </a:rPr>
              <a:t> </a:t>
            </a:r>
            <a:r>
              <a:rPr lang="en-SG" sz="3800" b="1">
                <a:solidFill>
                  <a:schemeClr val="bg1"/>
                </a:solidFill>
                <a:latin typeface="Cambria" panose="02040503050406030204" pitchFamily="18" charset="0"/>
                <a:ea typeface="Cambria" panose="02040503050406030204" pitchFamily="18" charset="0"/>
              </a:rPr>
              <a:t>ý kiến:</a:t>
            </a:r>
            <a:endParaRPr lang="en-SG" sz="3800" b="1" dirty="0">
              <a:solidFill>
                <a:schemeClr val="bg1"/>
              </a:solidFill>
              <a:latin typeface="Cambria" panose="02040503050406030204" pitchFamily="18" charset="0"/>
              <a:ea typeface="Cambria" panose="02040503050406030204" pitchFamily="18" charset="0"/>
            </a:endParaRPr>
          </a:p>
        </p:txBody>
      </p:sp>
      <p:grpSp>
        <p:nvGrpSpPr>
          <p:cNvPr id="1037" name="Group 1036">
            <a:extLst>
              <a:ext uri="{FF2B5EF4-FFF2-40B4-BE49-F238E27FC236}">
                <a16:creationId xmlns:a16="http://schemas.microsoft.com/office/drawing/2014/main" id="{FB6C44FF-8C12-BEF9-53D2-167061C9DD9F}"/>
              </a:ext>
            </a:extLst>
          </p:cNvPr>
          <p:cNvGrpSpPr/>
          <p:nvPr/>
        </p:nvGrpSpPr>
        <p:grpSpPr>
          <a:xfrm>
            <a:off x="214130" y="991122"/>
            <a:ext cx="5973310" cy="1858153"/>
            <a:chOff x="4332640" y="1644848"/>
            <a:chExt cx="4717538" cy="1013449"/>
          </a:xfrm>
        </p:grpSpPr>
        <p:pic>
          <p:nvPicPr>
            <p:cNvPr id="1038" name="Picture 1037">
              <a:extLst>
                <a:ext uri="{FF2B5EF4-FFF2-40B4-BE49-F238E27FC236}">
                  <a16:creationId xmlns:a16="http://schemas.microsoft.com/office/drawing/2014/main" id="{10110CCA-0AD4-94D6-700C-A6D6BA9B5573}"/>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1039" name="Google Shape;449;p40">
              <a:extLst>
                <a:ext uri="{FF2B5EF4-FFF2-40B4-BE49-F238E27FC236}">
                  <a16:creationId xmlns:a16="http://schemas.microsoft.com/office/drawing/2014/main" id="{9634097D-50BE-3D0D-EA2C-D8EE46003B2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39" name="TextBox 38">
            <a:extLst>
              <a:ext uri="{FF2B5EF4-FFF2-40B4-BE49-F238E27FC236}">
                <a16:creationId xmlns:a16="http://schemas.microsoft.com/office/drawing/2014/main" id="{05184B6B-1B7D-BD1C-53D4-70AA71B43454}"/>
              </a:ext>
            </a:extLst>
          </p:cNvPr>
          <p:cNvSpPr txBox="1"/>
          <p:nvPr/>
        </p:nvSpPr>
        <p:spPr>
          <a:xfrm>
            <a:off x="411434" y="1146729"/>
            <a:ext cx="5470622" cy="1477328"/>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a) </a:t>
            </a:r>
            <a:r>
              <a:rPr lang="en-SG" sz="3000" b="1" i="0" dirty="0" err="1">
                <a:solidFill>
                  <a:srgbClr val="002060"/>
                </a:solidFill>
                <a:effectLst/>
                <a:latin typeface="Cambria" panose="02040503050406030204" pitchFamily="18" charset="0"/>
                <a:ea typeface="Cambria" panose="02040503050406030204" pitchFamily="18" charset="0"/>
              </a:rPr>
              <a:t>Thảo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lập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một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cuốn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sổ</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để</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ghi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chép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các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khoản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của</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mình</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E241C8C-1C7F-C93B-B570-F1861E6C4C76}"/>
              </a:ext>
            </a:extLst>
          </p:cNvPr>
          <p:cNvGrpSpPr/>
          <p:nvPr/>
        </p:nvGrpSpPr>
        <p:grpSpPr>
          <a:xfrm>
            <a:off x="214130" y="2988020"/>
            <a:ext cx="5973310" cy="1858154"/>
            <a:chOff x="4332640" y="1644848"/>
            <a:chExt cx="4717538" cy="1013449"/>
          </a:xfrm>
        </p:grpSpPr>
        <p:pic>
          <p:nvPicPr>
            <p:cNvPr id="3" name="Picture 2">
              <a:extLst>
                <a:ext uri="{FF2B5EF4-FFF2-40B4-BE49-F238E27FC236}">
                  <a16:creationId xmlns:a16="http://schemas.microsoft.com/office/drawing/2014/main" id="{F6A1AF7C-628D-CF32-D309-E4E4365911BC}"/>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4" name="Google Shape;449;p40">
              <a:extLst>
                <a:ext uri="{FF2B5EF4-FFF2-40B4-BE49-F238E27FC236}">
                  <a16:creationId xmlns:a16="http://schemas.microsoft.com/office/drawing/2014/main" id="{2850DC2F-C5D7-7DD3-FA5E-E92AE3651DE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AB71074-8B08-316C-96E2-34D612BA07FA}"/>
              </a:ext>
            </a:extLst>
          </p:cNvPr>
          <p:cNvSpPr txBox="1"/>
          <p:nvPr/>
        </p:nvSpPr>
        <p:spPr>
          <a:xfrm>
            <a:off x="292892" y="3045294"/>
            <a:ext cx="5716210" cy="1938992"/>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b) Hoàng </a:t>
            </a:r>
            <a:r>
              <a:rPr lang="en-SG" sz="3000" b="1" i="0" dirty="0" err="1">
                <a:solidFill>
                  <a:srgbClr val="002060"/>
                </a:solidFill>
                <a:effectLst/>
                <a:latin typeface="Cambria" panose="02040503050406030204" pitchFamily="18" charset="0"/>
                <a:ea typeface="Cambria" panose="02040503050406030204" pitchFamily="18" charset="0"/>
              </a:rPr>
              <a:t>bỏ</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hết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tiền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ống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bạn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không</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bất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cứ</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việc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gì</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8130B72C-55B8-788F-F376-BF8BF62A7DA4}"/>
              </a:ext>
            </a:extLst>
          </p:cNvPr>
          <p:cNvGrpSpPr/>
          <p:nvPr/>
        </p:nvGrpSpPr>
        <p:grpSpPr>
          <a:xfrm>
            <a:off x="6441440" y="2525547"/>
            <a:ext cx="5763050" cy="1938993"/>
            <a:chOff x="4332640" y="1644848"/>
            <a:chExt cx="4717538" cy="1013449"/>
          </a:xfrm>
        </p:grpSpPr>
        <p:pic>
          <p:nvPicPr>
            <p:cNvPr id="7" name="Picture 6">
              <a:extLst>
                <a:ext uri="{FF2B5EF4-FFF2-40B4-BE49-F238E27FC236}">
                  <a16:creationId xmlns:a16="http://schemas.microsoft.com/office/drawing/2014/main" id="{54250417-9943-3FC1-3F1D-22E29805FF65}"/>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8" name="Google Shape;449;p40">
              <a:extLst>
                <a:ext uri="{FF2B5EF4-FFF2-40B4-BE49-F238E27FC236}">
                  <a16:creationId xmlns:a16="http://schemas.microsoft.com/office/drawing/2014/main" id="{BD78FEA3-0760-9A70-00AD-A6235EB6DD6D}"/>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9D787212-5BCB-D314-05D0-3C79B1708BB0}"/>
              </a:ext>
            </a:extLst>
          </p:cNvPr>
          <p:cNvSpPr txBox="1"/>
          <p:nvPr/>
        </p:nvSpPr>
        <p:spPr>
          <a:xfrm>
            <a:off x="6757926" y="2624057"/>
            <a:ext cx="5160510" cy="1938992"/>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 Phương thường đòi bố mẹ mua cho mình quần áo và đồ dùng đắt tiền.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F50832F-AFA8-18D1-A869-739F1593DD10}"/>
              </a:ext>
            </a:extLst>
          </p:cNvPr>
          <p:cNvSpPr/>
          <p:nvPr/>
        </p:nvSpPr>
        <p:spPr>
          <a:xfrm>
            <a:off x="6108676" y="1071281"/>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2500" b="1" dirty="0">
                <a:solidFill>
                  <a:srgbClr val="C00000"/>
                </a:solidFill>
                <a:latin typeface="Cambria" panose="02040503050406030204" pitchFamily="18" charset="0"/>
                <a:ea typeface="Cambria" panose="02040503050406030204" pitchFamily="18" charset="0"/>
              </a:rPr>
              <a:t>a) </a:t>
            </a:r>
            <a:r>
              <a:rPr lang="en-SG" sz="2500" b="1" dirty="0" err="1">
                <a:solidFill>
                  <a:srgbClr val="C00000"/>
                </a:solidFill>
                <a:latin typeface="Cambria" panose="02040503050406030204" pitchFamily="18" charset="0"/>
                <a:ea typeface="Cambria" panose="02040503050406030204" pitchFamily="18" charset="0"/>
              </a:rPr>
              <a:t>Việc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làm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Thảo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đã</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biết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kiệm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khoản</a:t>
            </a:r>
            <a:r>
              <a:rPr lang="en-SG" sz="2500" b="1" dirty="0">
                <a:solidFill>
                  <a:srgbClr val="C00000"/>
                </a:solidFill>
                <a:latin typeface="Cambria" panose="02040503050406030204" pitchFamily="18" charset="0"/>
                <a:ea typeface="Cambria" panose="02040503050406030204" pitchFamily="18" charset="0"/>
              </a:rPr>
              <a:t> chi </a:t>
            </a:r>
            <a:r>
              <a:rPr lang="en-SG" sz="2500" b="1" dirty="0" err="1">
                <a:solidFill>
                  <a:srgbClr val="C00000"/>
                </a:solidFill>
                <a:latin typeface="Cambria" panose="02040503050406030204" pitchFamily="18" charset="0"/>
                <a:ea typeface="Cambria" panose="02040503050406030204" pitchFamily="18" charset="0"/>
              </a:rPr>
              <a:t>tiêu</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mình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sao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cho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hợp</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lý</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và</a:t>
            </a:r>
            <a:r>
              <a:rPr lang="en-SG" sz="2500" b="1" dirty="0">
                <a:solidFill>
                  <a:srgbClr val="C00000"/>
                </a:solidFill>
                <a:latin typeface="Cambria" panose="02040503050406030204" pitchFamily="18" charset="0"/>
                <a:ea typeface="Cambria" panose="02040503050406030204" pitchFamily="18" charset="0"/>
              </a:rPr>
              <a:t> khoa </a:t>
            </a:r>
            <a:r>
              <a:rPr lang="en-SG" sz="2500" b="1" dirty="0" err="1">
                <a:solidFill>
                  <a:srgbClr val="C00000"/>
                </a:solidFill>
                <a:latin typeface="Cambria" panose="02040503050406030204" pitchFamily="18" charset="0"/>
                <a:ea typeface="Cambria" panose="02040503050406030204" pitchFamily="18" charset="0"/>
              </a:rPr>
              <a:t>học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nhất</a:t>
            </a:r>
            <a:r>
              <a:rPr lang="en-SG" sz="2500" b="1" dirty="0">
                <a:solidFill>
                  <a:srgbClr val="C00000"/>
                </a:solidFill>
                <a:latin typeface="Cambria" panose="02040503050406030204" pitchFamily="18" charset="0"/>
                <a:ea typeface="Cambria" panose="02040503050406030204" pitchFamily="18" charset="0"/>
              </a:rPr>
              <a:t>. </a:t>
            </a:r>
            <a:endParaRPr kumimoji="0" lang="en-US" sz="2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2350B448-913D-D9F7-4C1A-89821E3A56EE}"/>
              </a:ext>
            </a:extLst>
          </p:cNvPr>
          <p:cNvSpPr/>
          <p:nvPr/>
        </p:nvSpPr>
        <p:spPr>
          <a:xfrm>
            <a:off x="0" y="4857642"/>
            <a:ext cx="6290828"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700" b="1" dirty="0">
                <a:solidFill>
                  <a:srgbClr val="C00000"/>
                </a:solidFill>
                <a:latin typeface="Cambria" panose="02040503050406030204" pitchFamily="18" charset="0"/>
                <a:ea typeface="Cambria" panose="02040503050406030204" pitchFamily="18" charset="0"/>
              </a:rPr>
              <a:t> Việc làm của Hoàng dù đã tiết kiệm nhưng đó vẫn chưa hợp lý bởi đôi khi gặp tình huống bất trắc thì bạn cũng nên dùng đó là chi tiêu hợp lí.</a:t>
            </a: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2EF16A58-3FD6-D059-2366-8A0354DC91CA}"/>
              </a:ext>
            </a:extLst>
          </p:cNvPr>
          <p:cNvSpPr/>
          <p:nvPr/>
        </p:nvSpPr>
        <p:spPr>
          <a:xfrm>
            <a:off x="6369590" y="4488553"/>
            <a:ext cx="5834900"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5" name="Rectangle 3">
            <a:extLst>
              <a:ext uri="{FF2B5EF4-FFF2-40B4-BE49-F238E27FC236}">
                <a16:creationId xmlns:a16="http://schemas.microsoft.com/office/drawing/2014/main" id="{521A11C2-5980-5A46-7086-ADDF4067E1E3}"/>
              </a:ext>
            </a:extLst>
          </p:cNvPr>
          <p:cNvSpPr>
            <a:spLocks noChangeArrowheads="1"/>
          </p:cNvSpPr>
          <p:nvPr/>
        </p:nvSpPr>
        <p:spPr bwMode="auto">
          <a:xfrm>
            <a:off x="6507968" y="4513922"/>
            <a:ext cx="55622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của</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Phương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sai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bởi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bạn</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đã</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kiệm</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bố</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mẹ</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tiêu</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xài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hoang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phí</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vào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những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thứ</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chính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Bày</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tỏ</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điểm</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2" name="Group 1">
            <a:extLst>
              <a:ext uri="{FF2B5EF4-FFF2-40B4-BE49-F238E27FC236}">
                <a16:creationId xmlns:a16="http://schemas.microsoft.com/office/drawing/2014/main" id="{FF7CBCC1-E65A-CFA5-3ABC-C5C57F9BFD91}"/>
              </a:ext>
            </a:extLst>
          </p:cNvPr>
          <p:cNvGrpSpPr/>
          <p:nvPr/>
        </p:nvGrpSpPr>
        <p:grpSpPr>
          <a:xfrm>
            <a:off x="0" y="880626"/>
            <a:ext cx="7518400" cy="1325356"/>
            <a:chOff x="4442573" y="1691308"/>
            <a:chExt cx="4497671" cy="889012"/>
          </a:xfrm>
        </p:grpSpPr>
        <p:pic>
          <p:nvPicPr>
            <p:cNvPr id="3" name="Picture 2">
              <a:extLst>
                <a:ext uri="{FF2B5EF4-FFF2-40B4-BE49-F238E27FC236}">
                  <a16:creationId xmlns:a16="http://schemas.microsoft.com/office/drawing/2014/main" id="{7DAA5C12-FB6D-2822-DF16-5BFBEA624ED7}"/>
                </a:ext>
              </a:extLst>
            </p:cNvPr>
            <p:cNvPicPr>
              <a:picLocks noChangeAspect="1"/>
            </p:cNvPicPr>
            <p:nvPr/>
          </p:nvPicPr>
          <p:blipFill>
            <a:blip r:embed="rId3"/>
            <a:stretch>
              <a:fillRect/>
            </a:stretch>
          </p:blipFill>
          <p:spPr>
            <a:xfrm>
              <a:off x="4442573" y="1691308"/>
              <a:ext cx="4497671" cy="889012"/>
            </a:xfrm>
            <a:prstGeom prst="rect">
              <a:avLst/>
            </a:prstGeom>
          </p:spPr>
        </p:pic>
        <p:sp>
          <p:nvSpPr>
            <p:cNvPr id="4" name="Google Shape;449;p40">
              <a:extLst>
                <a:ext uri="{FF2B5EF4-FFF2-40B4-BE49-F238E27FC236}">
                  <a16:creationId xmlns:a16="http://schemas.microsoft.com/office/drawing/2014/main" id="{0E0ECD3A-C237-9311-87DA-203AA844EC6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r>
                <a:rPr lang="vi-VN" sz="3200" b="1" dirty="0">
                  <a:solidFill>
                    <a:srgbClr val="002060"/>
                  </a:solidFill>
                  <a:latin typeface="Cambria" panose="02040503050406030204" pitchFamily="18" charset="0"/>
                  <a:ea typeface="Cambria" panose="02040503050406030204" pitchFamily="18" charset="0"/>
                  <a:cs typeface="+mn-cs"/>
                </a:rPr>
                <a:t>d)</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thường sử dụng giấy một mặt</a:t>
              </a:r>
            </a:p>
            <a:p>
              <a:pPr algn="ct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để làm giấy nháp.</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8038FF49-2BFC-6C4A-1075-2D4B4E02F86C}"/>
              </a:ext>
            </a:extLst>
          </p:cNvPr>
          <p:cNvGrpSpPr/>
          <p:nvPr/>
        </p:nvGrpSpPr>
        <p:grpSpPr>
          <a:xfrm>
            <a:off x="0" y="3504775"/>
            <a:ext cx="8554720" cy="2221912"/>
            <a:chOff x="4283651" y="1802333"/>
            <a:chExt cx="4124784" cy="1013449"/>
          </a:xfrm>
        </p:grpSpPr>
        <p:pic>
          <p:nvPicPr>
            <p:cNvPr id="8" name="Picture 7">
              <a:extLst>
                <a:ext uri="{FF2B5EF4-FFF2-40B4-BE49-F238E27FC236}">
                  <a16:creationId xmlns:a16="http://schemas.microsoft.com/office/drawing/2014/main" id="{A5E7099D-CCFE-F747-8723-D20F27F68CA8}"/>
                </a:ext>
              </a:extLst>
            </p:cNvPr>
            <p:cNvPicPr>
              <a:picLocks noChangeAspect="1"/>
            </p:cNvPicPr>
            <p:nvPr/>
          </p:nvPicPr>
          <p:blipFill>
            <a:blip r:embed="rId3"/>
            <a:stretch>
              <a:fillRect/>
            </a:stretch>
          </p:blipFill>
          <p:spPr>
            <a:xfrm>
              <a:off x="4283651" y="1802333"/>
              <a:ext cx="4124784" cy="1013449"/>
            </a:xfrm>
            <a:prstGeom prst="rect">
              <a:avLst/>
            </a:prstGeom>
          </p:spPr>
        </p:pic>
        <p:sp>
          <p:nvSpPr>
            <p:cNvPr id="9" name="Google Shape;449;p40">
              <a:extLst>
                <a:ext uri="{FF2B5EF4-FFF2-40B4-BE49-F238E27FC236}">
                  <a16:creationId xmlns:a16="http://schemas.microsoft.com/office/drawing/2014/main" id="{53D3950D-6E57-4004-D70D-72A8368512BD}"/>
                </a:ext>
              </a:extLst>
            </p:cNvPr>
            <p:cNvSpPr txBox="1">
              <a:spLocks/>
            </p:cNvSpPr>
            <p:nvPr/>
          </p:nvSpPr>
          <p:spPr>
            <a:xfrm>
              <a:off x="4473536" y="1942100"/>
              <a:ext cx="3745014"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algn="just"/>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 Cuối ngày, Chung thường giúp mẹ đếm và phân loại số tiền bán được trong ngày. Thỉnh thoảng, mẹ cho ít tiền lẻ nhưng Chung không tiêu mà bỏ ống tiết kiệm. </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ctr"/>
              <a:endParaRPr kumimoji="0" lang="en-SG" sz="3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sp>
        <p:nvSpPr>
          <p:cNvPr id="10" name="Rectangle: Rounded Corners 9">
            <a:extLst>
              <a:ext uri="{FF2B5EF4-FFF2-40B4-BE49-F238E27FC236}">
                <a16:creationId xmlns:a16="http://schemas.microsoft.com/office/drawing/2014/main" id="{51DD8662-CF02-85D8-E168-D0DEC1E00518}"/>
              </a:ext>
            </a:extLst>
          </p:cNvPr>
          <p:cNvSpPr/>
          <p:nvPr/>
        </p:nvSpPr>
        <p:spPr>
          <a:xfrm>
            <a:off x="5730624" y="2129692"/>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srgbClr val="C00000"/>
                </a:solidFill>
                <a:latin typeface="Cambria" panose="02040503050406030204" pitchFamily="18" charset="0"/>
                <a:ea typeface="Cambria" panose="02040503050406030204" pitchFamily="18" charset="0"/>
              </a:rPr>
              <a:t>Bạn Lan đã lãng phí của cải, chưa biết tận dụng những đồ thừa để biến nó thành có ích. </a:t>
            </a:r>
            <a:endPar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0907A9B-D407-E84D-ED5B-871D285495CB}"/>
              </a:ext>
            </a:extLst>
          </p:cNvPr>
          <p:cNvSpPr/>
          <p:nvPr/>
        </p:nvSpPr>
        <p:spPr>
          <a:xfrm>
            <a:off x="5824485" y="5604961"/>
            <a:ext cx="6293590"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3500" b="1" dirty="0">
                <a:solidFill>
                  <a:srgbClr val="C00000"/>
                </a:solidFill>
                <a:latin typeface="Cambria" panose="02040503050406030204" pitchFamily="18" charset="0"/>
                <a:ea typeface="Cambria" panose="02040503050406030204" pitchFamily="18" charset="0"/>
              </a:rPr>
              <a:t>Chung </a:t>
            </a:r>
            <a:r>
              <a:rPr lang="en-SG" sz="3500" b="1" dirty="0" err="1">
                <a:solidFill>
                  <a:srgbClr val="C00000"/>
                </a:solidFill>
                <a:latin typeface="Cambria" panose="02040503050406030204" pitchFamily="18" charset="0"/>
                <a:ea typeface="Cambria" panose="02040503050406030204" pitchFamily="18" charset="0"/>
              </a:rPr>
              <a:t>đã</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kiệm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tiền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và</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không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tiêu</a:t>
            </a:r>
            <a:r>
              <a:rPr lang="en-SG" sz="3500" b="1" dirty="0">
                <a:solidFill>
                  <a:srgbClr val="C00000"/>
                </a:solidFill>
                <a:latin typeface="Cambria" panose="02040503050406030204" pitchFamily="18" charset="0"/>
                <a:ea typeface="Cambria" panose="02040503050406030204" pitchFamily="18" charset="0"/>
              </a:rPr>
              <a:t> </a:t>
            </a:r>
            <a:r>
              <a:rPr lang="vi-VN" sz="3500" b="1" dirty="0">
                <a:solidFill>
                  <a:srgbClr val="C00000"/>
                </a:solidFill>
                <a:latin typeface="Cambria" panose="02040503050406030204" pitchFamily="18" charset="0"/>
                <a:ea typeface="Cambria" panose="02040503050406030204" pitchFamily="18" charset="0"/>
              </a:rPr>
              <a:t>x</a:t>
            </a:r>
            <a:r>
              <a:rPr lang="en-SG" sz="3500" b="1" dirty="0" err="1">
                <a:solidFill>
                  <a:srgbClr val="C00000"/>
                </a:solidFill>
                <a:latin typeface="Cambria" panose="02040503050406030204" pitchFamily="18" charset="0"/>
                <a:ea typeface="Cambria" panose="02040503050406030204" pitchFamily="18" charset="0"/>
              </a:rPr>
              <a:t>ài</a:t>
            </a:r>
            <a:r>
              <a:rPr lang="en-SG" sz="3500" b="1" dirty="0">
                <a:solidFill>
                  <a:srgbClr val="C00000"/>
                </a:solidFill>
                <a:latin typeface="Cambria" panose="02040503050406030204" pitchFamily="18" charset="0"/>
                <a:ea typeface="Cambria" panose="02040503050406030204" pitchFamily="18" charset="0"/>
              </a:rPr>
              <a:t> lung tung. </a:t>
            </a:r>
            <a:endPar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70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152356"/>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i="0" dirty="0">
                <a:solidFill>
                  <a:schemeClr val="bg1"/>
                </a:solidFill>
                <a:effectLst/>
                <a:latin typeface="Cambria" panose="02040503050406030204" pitchFamily="18" charset="0"/>
                <a:ea typeface="Cambria" panose="02040503050406030204" pitchFamily="18" charset="0"/>
              </a:rPr>
              <a:t>3. </a:t>
            </a:r>
            <a:r>
              <a:rPr lang="en-SG" sz="3000" b="1" i="0" dirty="0" err="1">
                <a:solidFill>
                  <a:schemeClr val="bg1"/>
                </a:solidFill>
                <a:effectLst/>
                <a:latin typeface="Cambria" panose="02040503050406030204" pitchFamily="18" charset="0"/>
                <a:ea typeface="Cambria" panose="02040503050406030204" pitchFamily="18" charset="0"/>
              </a:rPr>
              <a:t>Xử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lí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tình</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huống</a:t>
            </a:r>
            <a:r>
              <a:rPr lang="en-SG" sz="3000" b="1" i="0" dirty="0">
                <a:solidFill>
                  <a:schemeClr val="bg1"/>
                </a:solidFill>
                <a:effectLst/>
                <a:latin typeface="Cambria" panose="02040503050406030204" pitchFamily="18" charset="0"/>
                <a:ea typeface="Cambria" panose="02040503050406030204" pitchFamily="18" charset="0"/>
              </a:rPr>
              <a:t> </a:t>
            </a:r>
            <a:endParaRPr kumimoji="0" lang="en-SG"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a) Sau tết Nguyên đán, Toàn có một số tiền mừng tuổi. Bạn băn khoăn không biết nên sử dụng số tiền đó vào việc gì: mua món đồ mà mình rất thích, đưa cho bố mẹ giữ hộ, nuôi lợn đất... </a:t>
            </a:r>
          </a:p>
          <a:p>
            <a:pPr algn="just"/>
            <a:r>
              <a:rPr lang="vi-VN" sz="3000" b="1" i="0" dirty="0">
                <a:solidFill>
                  <a:srgbClr val="002060"/>
                </a:solidFill>
                <a:effectLst/>
                <a:latin typeface="Cambria" panose="02040503050406030204" pitchFamily="18" charset="0"/>
                <a:ea typeface="Cambria" panose="02040503050406030204" pitchFamily="18" charset="0"/>
              </a:rPr>
              <a:t>Nếu là Toàn, em sẽ làm gì với số tiền đó?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152356"/>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3785652"/>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 Bố mẹ cho Kim 200.000 đồng để tổ chức sinh nhật với ba người bạn. </a:t>
            </a:r>
          </a:p>
          <a:p>
            <a:pPr algn="just"/>
            <a:r>
              <a:rPr lang="vi-VN" sz="3500" b="1" i="0" dirty="0">
                <a:solidFill>
                  <a:srgbClr val="002060"/>
                </a:solidFill>
                <a:effectLst/>
                <a:latin typeface="Cambria" panose="02040503050406030204" pitchFamily="18" charset="0"/>
                <a:ea typeface="Cambria" panose="02040503050406030204" pitchFamily="18" charset="0"/>
              </a:rPr>
              <a:t>Kim chưa biết mua gì. </a:t>
            </a:r>
          </a:p>
          <a:p>
            <a:pPr algn="just"/>
            <a:r>
              <a:rPr lang="vi-VN" sz="3500" b="1" i="0" dirty="0">
                <a:solidFill>
                  <a:srgbClr val="002060"/>
                </a:solidFill>
                <a:effectLst/>
                <a:latin typeface="Cambria" panose="02040503050406030204" pitchFamily="18" charset="0"/>
                <a:ea typeface="Cambria" panose="02040503050406030204" pitchFamily="18" charset="0"/>
              </a:rPr>
              <a:t>Nếu là Kim, em sẽ làm như thế nào? </a:t>
            </a:r>
          </a:p>
          <a:p>
            <a:pPr algn="just"/>
            <a:endParaRPr lang="vi-VN" sz="3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31925" y="221022"/>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Sau tết Nguyên đán, Toàn có một số tiền mừng tuổi. Bạn băn khoăn không biết nên sử dụng số tiền đó vào việc gì: mua món đồ mà mình rất thích, đưa cho bố mẹ giữ hộ, nuôi lợn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Toàn, em sẽ làm gì với số tiền đó? </a:t>
            </a: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
        <p:nvSpPr>
          <p:cNvPr id="3" name="Rectangle: Rounded Corners 2">
            <a:extLst>
              <a:ext uri="{FF2B5EF4-FFF2-40B4-BE49-F238E27FC236}">
                <a16:creationId xmlns:a16="http://schemas.microsoft.com/office/drawing/2014/main" id="{6679F1CC-7DC9-EBBD-FB97-807E3A23DC6E}"/>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srgbClr val="002060"/>
                </a:solidFill>
                <a:latin typeface="Cambria" panose="02040503050406030204" pitchFamily="18" charset="0"/>
                <a:ea typeface="Cambria" panose="02040503050406030204" pitchFamily="18" charset="0"/>
              </a:rPr>
              <a:t>Nếu em là Toàn em sẽ nuôi lợn đất rồi sau khi có được một khoản nhất định em sẽ đưa cho bố mẹ để mua đồ dùng học tập, quần áo....</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26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23354" y="0"/>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465925" y="906823"/>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222642" y="2031574"/>
            <a:ext cx="570256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 Bố mẹ cho Kim 200.000 đồng để tổ chức sinh nhật với ba người bạn.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Kim chưa biết mua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Kim, em sẽ làm như thế nào?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8A37B27-3959-C15B-8098-A2F0C19DF33B}"/>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Kim có thể lựa chọn</a:t>
            </a:r>
            <a:r>
              <a:rPr kumimoji="0" lang="vi-V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mua các đồ loại đồ ăn nhưng nên mua trong giới hạn 200 000 đồng.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064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560</Words>
  <Application>Microsoft Office PowerPoint</Application>
  <PresentationFormat>Widescreen</PresentationFormat>
  <Paragraphs>33</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Cambria</vt:lpstr>
      <vt:lpstr>SVN-Hole Hearted</vt:lpstr>
      <vt:lpstr>Times New Roman</vt:lpstr>
      <vt:lpstr>思源黑体 CN Light</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 NON TEAM</cp:keywords>
  <dc:description/>
  <cp:lastModifiedBy>Dell</cp:lastModifiedBy>
  <cp:revision>99</cp:revision>
  <dcterms:created xsi:type="dcterms:W3CDTF">2020-04-08T06:54:00Z</dcterms:created>
  <dcterms:modified xsi:type="dcterms:W3CDTF">2024-03-27T06:38:44Z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