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268" r:id="rId3"/>
    <p:sldId id="258" r:id="rId4"/>
    <p:sldId id="288" r:id="rId5"/>
    <p:sldId id="283" r:id="rId6"/>
    <p:sldId id="289" r:id="rId7"/>
    <p:sldId id="286" r:id="rId8"/>
    <p:sldId id="290" r:id="rId9"/>
    <p:sldId id="291" r:id="rId10"/>
    <p:sldId id="292" r:id="rId11"/>
    <p:sldId id="293" r:id="rId12"/>
    <p:sldId id="282" r:id="rId13"/>
    <p:sldId id="294" r:id="rId14"/>
    <p:sldId id="295" r:id="rId15"/>
    <p:sldId id="281"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2024/3/24</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6" name="Picture 5" descr="A cartoon of a house in a field&#10;&#10;Description automatically generated">
            <a:extLst>
              <a:ext uri="{FF2B5EF4-FFF2-40B4-BE49-F238E27FC236}">
                <a16:creationId xmlns:a16="http://schemas.microsoft.com/office/drawing/2014/main" id="{95F13695-EFA4-D40D-F46B-CAFE2A0311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3540" y="101937"/>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12"/>
          <a:stretch>
            <a:fillRect/>
          </a:stretch>
        </p:blipFill>
        <p:spPr>
          <a:xfrm>
            <a:off x="1847736" y="502439"/>
            <a:ext cx="4714204" cy="1079906"/>
          </a:xfrm>
          <a:prstGeom prst="rect">
            <a:avLst/>
          </a:prstGeom>
        </p:spPr>
      </p:pic>
      <p:grpSp>
        <p:nvGrpSpPr>
          <p:cNvPr id="33" name="Group 32">
            <a:extLst>
              <a:ext uri="{FF2B5EF4-FFF2-40B4-BE49-F238E27FC236}">
                <a16:creationId xmlns:a16="http://schemas.microsoft.com/office/drawing/2014/main" id="{C0C65666-5EAE-17F2-9D70-5793CDC69AE1}"/>
              </a:ext>
            </a:extLst>
          </p:cNvPr>
          <p:cNvGrpSpPr/>
          <p:nvPr/>
        </p:nvGrpSpPr>
        <p:grpSpPr>
          <a:xfrm>
            <a:off x="265756" y="1558931"/>
            <a:ext cx="11280785" cy="4725328"/>
            <a:chOff x="597317" y="2176157"/>
            <a:chExt cx="9741002" cy="4593431"/>
          </a:xfrm>
        </p:grpSpPr>
        <p:pic>
          <p:nvPicPr>
            <p:cNvPr id="25" name="Picture 24">
              <a:extLst>
                <a:ext uri="{FF2B5EF4-FFF2-40B4-BE49-F238E27FC236}">
                  <a16:creationId xmlns:a16="http://schemas.microsoft.com/office/drawing/2014/main" id="{20B69263-7AAF-640E-F658-D59C5E02B1FF}"/>
                </a:ext>
              </a:extLst>
            </p:cNvPr>
            <p:cNvPicPr>
              <a:picLocks noChangeAspect="1"/>
            </p:cNvPicPr>
            <p:nvPr/>
          </p:nvPicPr>
          <p:blipFill>
            <a:blip r:embed="rId13"/>
            <a:stretch>
              <a:fillRect/>
            </a:stretch>
          </p:blipFill>
          <p:spPr>
            <a:xfrm>
              <a:off x="597317" y="2176157"/>
              <a:ext cx="8094791" cy="2505685"/>
            </a:xfrm>
            <a:prstGeom prst="rect">
              <a:avLst/>
            </a:prstGeom>
          </p:spPr>
        </p:pic>
        <p:pic>
          <p:nvPicPr>
            <p:cNvPr id="26" name="Picture 25">
              <a:extLst>
                <a:ext uri="{FF2B5EF4-FFF2-40B4-BE49-F238E27FC236}">
                  <a16:creationId xmlns:a16="http://schemas.microsoft.com/office/drawing/2014/main" id="{5252AC28-AEE3-AE50-1A2C-661A0C57E677}"/>
                </a:ext>
              </a:extLst>
            </p:cNvPr>
            <p:cNvPicPr>
              <a:picLocks noChangeAspect="1"/>
            </p:cNvPicPr>
            <p:nvPr/>
          </p:nvPicPr>
          <p:blipFill>
            <a:blip r:embed="rId14"/>
            <a:stretch>
              <a:fillRect/>
            </a:stretch>
          </p:blipFill>
          <p:spPr>
            <a:xfrm>
              <a:off x="3620659" y="3041656"/>
              <a:ext cx="6717660" cy="3727932"/>
            </a:xfrm>
            <a:prstGeom prst="rect">
              <a:avLst/>
            </a:prstGeom>
          </p:spPr>
        </p:pic>
      </p:grpSp>
      <p:pic>
        <p:nvPicPr>
          <p:cNvPr id="34" name="Picture 33">
            <a:extLst>
              <a:ext uri="{FF2B5EF4-FFF2-40B4-BE49-F238E27FC236}">
                <a16:creationId xmlns:a16="http://schemas.microsoft.com/office/drawing/2014/main" id="{66A650FD-D87B-C30A-5077-4565CC1A777A}"/>
              </a:ext>
            </a:extLst>
          </p:cNvPr>
          <p:cNvPicPr>
            <a:picLocks noChangeAspect="1"/>
          </p:cNvPicPr>
          <p:nvPr/>
        </p:nvPicPr>
        <p:blipFill>
          <a:blip r:embed="rId15"/>
          <a:stretch>
            <a:fillRect/>
          </a:stretch>
        </p:blipFill>
        <p:spPr>
          <a:xfrm>
            <a:off x="5207611" y="4919038"/>
            <a:ext cx="2145978" cy="646232"/>
          </a:xfrm>
          <a:prstGeom prst="rect">
            <a:avLst/>
          </a:prstGeom>
        </p:spPr>
      </p:pic>
      <p:pic>
        <p:nvPicPr>
          <p:cNvPr id="35" name="Picture 34">
            <a:extLst>
              <a:ext uri="{FF2B5EF4-FFF2-40B4-BE49-F238E27FC236}">
                <a16:creationId xmlns:a16="http://schemas.microsoft.com/office/drawing/2014/main" id="{7F41284F-687E-3AF3-9532-57EAB218201A}"/>
              </a:ext>
            </a:extLst>
          </p:cNvPr>
          <p:cNvPicPr>
            <a:picLocks noChangeAspect="1"/>
          </p:cNvPicPr>
          <p:nvPr/>
        </p:nvPicPr>
        <p:blipFill>
          <a:blip r:embed="rId16"/>
          <a:stretch>
            <a:fillRect/>
          </a:stretch>
        </p:blipFill>
        <p:spPr>
          <a:xfrm>
            <a:off x="-421676" y="6117491"/>
            <a:ext cx="2188654" cy="951058"/>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16"/>
          <a:stretch>
            <a:fillRect/>
          </a:stretch>
        </p:blipFill>
        <p:spPr>
          <a:xfrm>
            <a:off x="10424387" y="-33846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971592" y="2235135"/>
              <a:ext cx="4896096" cy="1985159"/>
            </a:xfrm>
            <a:prstGeom prst="rect">
              <a:avLst/>
            </a:prstGeom>
            <a:noFill/>
          </p:spPr>
          <p:txBody>
            <a:bodyPr wrap="square" rtlCol="0">
              <a:spAutoFit/>
            </a:bodyPr>
            <a:lstStyle/>
            <a:p>
              <a:pPr algn="ctr"/>
              <a:r>
                <a:rPr lang="vi-VN" sz="4100" b="1" dirty="0">
                  <a:solidFill>
                    <a:srgbClr val="0C8349"/>
                  </a:solidFill>
                  <a:effectLst/>
                  <a:latin typeface="Cambria" panose="02040503050406030204" pitchFamily="18" charset="0"/>
                  <a:ea typeface="Cambria" panose="02040503050406030204" pitchFamily="18" charset="0"/>
                </a:rPr>
                <a:t>Học sinh tự giới thiệu về quê hương trước lớp</a:t>
              </a:r>
              <a:endParaRPr lang="en-US" sz="41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1200329"/>
            <a:chOff x="797845" y="378777"/>
            <a:chExt cx="3666931" cy="1200329"/>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1082351" y="378777"/>
              <a:ext cx="3116425" cy="1200329"/>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385268"/>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 Có thể hỏi bạn những điều em muốn biết rõ hơn về miền quê bạn giới thiệu.</a:t>
            </a:r>
          </a:p>
          <a:p>
            <a:pPr algn="just">
              <a:spcBef>
                <a:spcPts val="600"/>
              </a:spcBef>
            </a:pPr>
            <a:r>
              <a:rPr lang="vi-VN" sz="3600" dirty="0">
                <a:latin typeface="Cambria" panose="02040503050406030204" pitchFamily="18" charset="0"/>
                <a:ea typeface="Cambria" panose="02040503050406030204" pitchFamily="18" charset="0"/>
              </a:rPr>
              <a:t>- Góp ý cho bạn về nội dung giới thiệu, cách nói, giọng nói, cử chỉ, điệu bộ,...</a:t>
            </a:r>
            <a:endParaRPr lang="en-US" sz="36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6"/>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6"/>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10"/>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1"/>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67217" y="481379"/>
            <a:ext cx="10874750" cy="1400609"/>
            <a:chOff x="797845" y="378777"/>
            <a:chExt cx="3666931" cy="854002"/>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731884"/>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1. Chia sẻ với người thân thông tin về những miền quê em hoặc bạn đã giới thiệu. </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354" y="1945678"/>
            <a:ext cx="4686262" cy="4686262"/>
          </a:xfrm>
          <a:prstGeom prst="rect">
            <a:avLst/>
          </a:prstGeom>
        </p:spPr>
      </p:pic>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ECA0976-4FDC-8E13-0FAB-DEA8AD85A3C9}"/>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8691976-2760-8E16-32D9-92D47A89D0AF}"/>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81AF9524-5CBF-B2BE-2308-B00236187292}"/>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0DA9C3FD-2896-8A4B-63E8-803631491E32}"/>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24A5101A-DAC0-4FE8-EE8C-32B01FC06C9B}"/>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03EF6075-B5EF-3287-F037-ED4BF142AC7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E0E7DE0-E382-0ACE-C16B-21F0F73A2C33}"/>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5FD67490-49B6-EA28-FDDF-4AE8FB416844}"/>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76839D51-5860-E914-36A1-05BEB64B813B}"/>
              </a:ext>
            </a:extLst>
          </p:cNvPr>
          <p:cNvGrpSpPr/>
          <p:nvPr/>
        </p:nvGrpSpPr>
        <p:grpSpPr>
          <a:xfrm>
            <a:off x="583241" y="326283"/>
            <a:ext cx="10874750" cy="955535"/>
            <a:chOff x="797845" y="378777"/>
            <a:chExt cx="3666931" cy="854002"/>
          </a:xfrm>
        </p:grpSpPr>
        <p:sp>
          <p:nvSpPr>
            <p:cNvPr id="3" name="矩形: 圆角 28">
              <a:extLst>
                <a:ext uri="{FF2B5EF4-FFF2-40B4-BE49-F238E27FC236}">
                  <a16:creationId xmlns:a16="http://schemas.microsoft.com/office/drawing/2014/main" id="{E9CC8B71-C01C-9658-4332-83E6C96B49EE}"/>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B9961D97-14A9-D842-21C7-C8D2B6518CCD}"/>
                </a:ext>
              </a:extLst>
            </p:cNvPr>
            <p:cNvSpPr txBox="1"/>
            <p:nvPr/>
          </p:nvSpPr>
          <p:spPr>
            <a:xfrm>
              <a:off x="960650" y="500293"/>
              <a:ext cx="3448293" cy="39409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2. Tìm đọc sách báo về quê hương, đất nước. </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2BAD60C-65D7-C34B-6FBC-7931DE6F5F80}"/>
              </a:ext>
            </a:extLst>
          </p:cNvPr>
          <p:cNvSpPr txBox="1"/>
          <p:nvPr/>
        </p:nvSpPr>
        <p:spPr>
          <a:xfrm>
            <a:off x="312755" y="1354542"/>
            <a:ext cx="11506835" cy="1200329"/>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Em tìm đọc sách báo về quê hương, đất nước. Có thể là báo giấy, hoặc báo điện tử trên internet,....</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CD2C4B-52CC-C823-6E9E-A9C3DF7F3C48}"/>
              </a:ext>
            </a:extLst>
          </p:cNvPr>
          <p:cNvSpPr txBox="1"/>
          <p:nvPr/>
        </p:nvSpPr>
        <p:spPr>
          <a:xfrm>
            <a:off x="372410" y="2540638"/>
            <a:ext cx="6989443" cy="3647152"/>
          </a:xfrm>
          <a:prstGeom prst="rect">
            <a:avLst/>
          </a:prstGeom>
          <a:noFill/>
        </p:spPr>
        <p:txBody>
          <a:bodyPr wrap="square" rtlCol="0">
            <a:spAutoFit/>
          </a:bodyPr>
          <a:lstStyle/>
          <a:p>
            <a:pPr algn="just">
              <a:spcBef>
                <a:spcPts val="600"/>
              </a:spcBef>
            </a:pPr>
            <a:r>
              <a:rPr lang="vi-VN" sz="3600" b="1" dirty="0">
                <a:solidFill>
                  <a:schemeClr val="accent2">
                    <a:lumMod val="50000"/>
                  </a:schemeClr>
                </a:solidFill>
                <a:latin typeface="Cambria" panose="02040503050406030204" pitchFamily="18" charset="0"/>
                <a:ea typeface="Cambria" panose="02040503050406030204" pitchFamily="18" charset="0"/>
              </a:rPr>
              <a:t>Tham khảo:</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Tên sách: Nước Việt Nam</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Tác giả: Hạo Nhiên</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Nội dung: giới thiệu về các vùng miền, các danh lam thắng cảnh của Việt Nam.</a:t>
            </a:r>
            <a:endParaRPr lang="en-US" sz="3600" dirty="0">
              <a:solidFill>
                <a:srgbClr val="C0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898EB9-1375-B111-7581-EFBBC72E4158}"/>
              </a:ext>
            </a:extLst>
          </p:cNvPr>
          <p:cNvPicPr>
            <a:picLocks noChangeAspect="1"/>
          </p:cNvPicPr>
          <p:nvPr/>
        </p:nvPicPr>
        <p:blipFill>
          <a:blip r:embed="rId6"/>
          <a:stretch>
            <a:fillRect/>
          </a:stretch>
        </p:blipFill>
        <p:spPr>
          <a:xfrm>
            <a:off x="7651103" y="2572072"/>
            <a:ext cx="3936318" cy="3936318"/>
          </a:xfrm>
          <a:prstGeom prst="rect">
            <a:avLst/>
          </a:prstGeom>
        </p:spPr>
      </p:pic>
    </p:spTree>
    <p:extLst>
      <p:ext uri="{BB962C8B-B14F-4D97-AF65-F5344CB8AC3E}">
        <p14:creationId xmlns:p14="http://schemas.microsoft.com/office/powerpoint/2010/main" val="4736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8" name="Picture 7">
            <a:extLst>
              <a:ext uri="{FF2B5EF4-FFF2-40B4-BE49-F238E27FC236}">
                <a16:creationId xmlns:a16="http://schemas.microsoft.com/office/drawing/2014/main" id="{A21FE59B-2F49-E2D4-B1AB-2713418E1C08}"/>
              </a:ext>
            </a:extLst>
          </p:cNvPr>
          <p:cNvPicPr>
            <a:picLocks noChangeAspect="1"/>
          </p:cNvPicPr>
          <p:nvPr/>
        </p:nvPicPr>
        <p:blipFill>
          <a:blip r:embed="rId10"/>
          <a:stretch>
            <a:fillRect/>
          </a:stretch>
        </p:blipFill>
        <p:spPr>
          <a:xfrm>
            <a:off x="773624" y="1507367"/>
            <a:ext cx="10644752" cy="325017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11"/>
          <a:stretch>
            <a:fillRect/>
          </a:stretch>
        </p:blipFill>
        <p:spPr>
          <a:xfrm>
            <a:off x="-421676" y="611749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967865"/>
            <a:ext cx="12192000" cy="488950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677791" y="1231900"/>
            <a:ext cx="10649572" cy="4739692"/>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xmlns="" sd="1219033472">
                  <a:prstGeom prst="roundRect">
                    <a:avLst>
                      <a:gd name="adj" fmla="val 819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1D210DE3-D54D-5F0F-F490-D1C8CC7DC61E}"/>
              </a:ext>
            </a:extLst>
          </p:cNvPr>
          <p:cNvPicPr>
            <a:picLocks noChangeAspect="1"/>
          </p:cNvPicPr>
          <p:nvPr/>
        </p:nvPicPr>
        <p:blipFill>
          <a:blip r:embed="rId6"/>
          <a:stretch>
            <a:fillRect/>
          </a:stretch>
        </p:blipFill>
        <p:spPr>
          <a:xfrm>
            <a:off x="3214016" y="488633"/>
            <a:ext cx="5577119" cy="1376680"/>
          </a:xfrm>
          <a:prstGeom prst="rect">
            <a:avLst/>
          </a:prstGeom>
        </p:spPr>
      </p:pic>
      <p:sp>
        <p:nvSpPr>
          <p:cNvPr id="10" name="TextBox 9">
            <a:extLst>
              <a:ext uri="{FF2B5EF4-FFF2-40B4-BE49-F238E27FC236}">
                <a16:creationId xmlns:a16="http://schemas.microsoft.com/office/drawing/2014/main" id="{B31F14DB-6BAB-D3EC-F020-9192A6C028D8}"/>
              </a:ext>
            </a:extLst>
          </p:cNvPr>
          <p:cNvSpPr txBox="1"/>
          <p:nvPr/>
        </p:nvSpPr>
        <p:spPr>
          <a:xfrm>
            <a:off x="945383" y="2088822"/>
            <a:ext cx="10114383" cy="3416320"/>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nói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t>
            </a:r>
            <a:r>
              <a:rPr lang="vi-VN" sz="3600" b="1" dirty="0">
                <a:solidFill>
                  <a:srgbClr val="002060"/>
                </a:solidFill>
                <a:latin typeface="Cambria" panose="02040503050406030204" pitchFamily="18" charset="0"/>
                <a:ea typeface="Cambria" panose="02040503050406030204" pitchFamily="18" charset="0"/>
              </a:rPr>
              <a:t>ững hình ảnh đặc sắc, tiêu biểu về quê hương.</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Phát triển năng lực ngôn ngữ.</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Biết vận dụng kiến thức từ bài học để vận dụng vào thực tiễn: Tự tin, mạnh dạn, biết trao đổi nhận xét trong giao tiếp.</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A2F025B-1A16-5759-48E9-61B2E11044B1}"/>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AFD5D0C8-BAC1-8BE6-6F53-E1D3AB1BCE9A}"/>
              </a:ext>
            </a:extLst>
          </p:cNvPr>
          <p:cNvGrpSpPr/>
          <p:nvPr/>
        </p:nvGrpSpPr>
        <p:grpSpPr>
          <a:xfrm>
            <a:off x="0" y="1967865"/>
            <a:ext cx="12192000" cy="4889500"/>
            <a:chOff x="0" y="3099"/>
            <a:chExt cx="19200" cy="7700"/>
          </a:xfrm>
        </p:grpSpPr>
        <p:pic>
          <p:nvPicPr>
            <p:cNvPr id="13" name="图片 12" descr="6">
              <a:extLst>
                <a:ext uri="{FF2B5EF4-FFF2-40B4-BE49-F238E27FC236}">
                  <a16:creationId xmlns:a16="http://schemas.microsoft.com/office/drawing/2014/main" id="{C7DEF2F5-9E88-4FCD-76BA-4DA487BB6B8F}"/>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231DE5D-9746-807C-90DA-9E569D86EEF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20186CF-0B9C-D688-323E-46F21DAF213B}"/>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D2626E0-440D-4A41-EFF1-CA4A0FA7CD5E}"/>
                  </a:ext>
                </a:extLst>
              </p:cNvPr>
              <p:cNvPicPr>
                <a:picLocks noChangeAspect="1"/>
              </p:cNvPicPr>
              <p:nvPr/>
            </p:nvPicPr>
            <p:blipFill>
              <a:blip r:embed="rId5"/>
              <a:srcRect b="30718"/>
              <a:stretch>
                <a:fillRect/>
              </a:stretch>
            </p:blipFill>
            <p:spPr>
              <a:xfrm>
                <a:off x="0" y="4078"/>
                <a:ext cx="19200" cy="6722"/>
              </a:xfrm>
              <a:prstGeom prst="rect">
                <a:avLst/>
              </a:prstGeom>
            </p:spPr>
          </p:pic>
        </p:grpSp>
      </p:grpSp>
      <p:pic>
        <p:nvPicPr>
          <p:cNvPr id="2" name="图片 10">
            <a:extLst>
              <a:ext uri="{FF2B5EF4-FFF2-40B4-BE49-F238E27FC236}">
                <a16:creationId xmlns:a16="http://schemas.microsoft.com/office/drawing/2014/main" id="{FD400444-917E-7F26-EAAF-005AD5B812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81576"/>
            <a:ext cx="4376960" cy="5376424"/>
          </a:xfrm>
          <a:prstGeom prst="rect">
            <a:avLst/>
          </a:prstGeom>
        </p:spPr>
      </p:pic>
      <p:grpSp>
        <p:nvGrpSpPr>
          <p:cNvPr id="4" name="Group 3">
            <a:extLst>
              <a:ext uri="{FF2B5EF4-FFF2-40B4-BE49-F238E27FC236}">
                <a16:creationId xmlns:a16="http://schemas.microsoft.com/office/drawing/2014/main" id="{F4FF0375-F9B4-DFFD-DBAB-5795942B679C}"/>
              </a:ext>
            </a:extLst>
          </p:cNvPr>
          <p:cNvGrpSpPr/>
          <p:nvPr/>
        </p:nvGrpSpPr>
        <p:grpSpPr>
          <a:xfrm>
            <a:off x="4189730" y="226060"/>
            <a:ext cx="7799070" cy="2158365"/>
            <a:chOff x="4189730" y="226060"/>
            <a:chExt cx="7799070" cy="2158365"/>
          </a:xfrm>
        </p:grpSpPr>
        <p:sp>
          <p:nvSpPr>
            <p:cNvPr id="19" name="圆角矩形 18">
              <a:extLst>
                <a:ext uri="{FF2B5EF4-FFF2-40B4-BE49-F238E27FC236}">
                  <a16:creationId xmlns:a16="http://schemas.microsoft.com/office/drawing/2014/main" id="{D952ABC5-35D1-1559-736B-21B747A6D9CD}"/>
                </a:ext>
              </a:extLst>
            </p:cNvPr>
            <p:cNvSpPr/>
            <p:nvPr/>
          </p:nvSpPr>
          <p:spPr>
            <a:xfrm>
              <a:off x="4189730" y="226060"/>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id="{68FB18DF-945C-1EC5-AB03-AFF7268DF573}"/>
                </a:ext>
              </a:extLst>
            </p:cNvPr>
            <p:cNvSpPr txBox="1"/>
            <p:nvPr/>
          </p:nvSpPr>
          <p:spPr>
            <a:xfrm>
              <a:off x="4450702" y="508625"/>
              <a:ext cx="7137918" cy="1446550"/>
            </a:xfrm>
            <a:prstGeom prst="rect">
              <a:avLst/>
            </a:prstGeom>
            <a:noFill/>
          </p:spPr>
          <p:txBody>
            <a:bodyPr wrap="square" rtlCol="0">
              <a:spAutoFit/>
            </a:bodyPr>
            <a:lstStyle/>
            <a:p>
              <a:pPr algn="just"/>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Đố</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các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em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bài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hát</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nói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điều</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gì</a:t>
              </a:r>
              <a:r>
                <a:rPr lang="en-US" sz="44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5044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1"/>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E93EA262-7345-FBCE-FD58-EB2D7DADDDBA}"/>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CDF6B5E6-00CF-F6D5-5959-92E214B7191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3E458F65-4C67-D8F6-A219-C7DBB401F1C5}"/>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0D403CAA-950D-099D-D5A5-B4F64F087E16}"/>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10CC1533-B19A-798F-1AA3-F28B8DC14364}"/>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62901E9D-7262-5FC0-8396-54F521153196}"/>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FFDB826-809A-E263-32A9-DED73EB56513}"/>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pic>
        <p:nvPicPr>
          <p:cNvPr id="3" name="Picture 2" descr="A landscape with a road and trees&#10;&#10;Description automatically generated">
            <a:extLst>
              <a:ext uri="{FF2B5EF4-FFF2-40B4-BE49-F238E27FC236}">
                <a16:creationId xmlns:a16="http://schemas.microsoft.com/office/drawing/2014/main" id="{8624A372-AA93-B25A-A738-0624792D4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grpSp>
        <p:nvGrpSpPr>
          <p:cNvPr id="6" name="Group 5">
            <a:extLst>
              <a:ext uri="{FF2B5EF4-FFF2-40B4-BE49-F238E27FC236}">
                <a16:creationId xmlns:a16="http://schemas.microsoft.com/office/drawing/2014/main" id="{08F668E4-50BA-7D00-2C9E-8F17B6D1FED9}"/>
              </a:ext>
            </a:extLst>
          </p:cNvPr>
          <p:cNvGrpSpPr/>
          <p:nvPr/>
        </p:nvGrpSpPr>
        <p:grpSpPr>
          <a:xfrm>
            <a:off x="1069171" y="1028723"/>
            <a:ext cx="10053657" cy="2013056"/>
            <a:chOff x="1069171" y="1028723"/>
            <a:chExt cx="10053657" cy="2013056"/>
          </a:xfrm>
        </p:grpSpPr>
        <p:sp>
          <p:nvSpPr>
            <p:cNvPr id="4" name="矩形: 圆角 18">
              <a:extLst>
                <a:ext uri="{FF2B5EF4-FFF2-40B4-BE49-F238E27FC236}">
                  <a16:creationId xmlns:a16="http://schemas.microsoft.com/office/drawing/2014/main" id="{C2DFA14A-E742-6872-0C66-591EF4A31B42}"/>
                </a:ext>
              </a:extLst>
            </p:cNvPr>
            <p:cNvSpPr/>
            <p:nvPr/>
          </p:nvSpPr>
          <p:spPr>
            <a:xfrm>
              <a:off x="1069171" y="1028723"/>
              <a:ext cx="10053657" cy="2013056"/>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1679510" y="1362267"/>
              <a:ext cx="8901404" cy="1446550"/>
            </a:xfrm>
            <a:prstGeom prst="rect">
              <a:avLst/>
            </a:prstGeom>
            <a:noFill/>
          </p:spPr>
          <p:txBody>
            <a:bodyPr wrap="square" rtlCol="0">
              <a:spAutoFit/>
            </a:bodyPr>
            <a:lstStyle/>
            <a:p>
              <a:pPr algn="just"/>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Em </a:t>
              </a: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về</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một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quê</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yêu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mến</a:t>
              </a:r>
              <a:r>
                <a:rPr lang="en-US" sz="4400" dirty="0">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7"/>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7"/>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797845" y="378777"/>
            <a:ext cx="3666931" cy="714375"/>
            <a:chOff x="797845" y="378777"/>
            <a:chExt cx="3666931" cy="714375"/>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1. Chuẩn bị</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298579" y="1199214"/>
            <a:ext cx="11616613"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Em muốn giới thiệu về miền quê nào (quê nội, quê ngoại hay một miền quê em đã có dịp ghé thăm)?</a:t>
            </a:r>
          </a:p>
          <a:p>
            <a:pPr algn="just"/>
            <a:r>
              <a:rPr lang="vi-VN" sz="3200" dirty="0">
                <a:latin typeface="Cambria" panose="02040503050406030204" pitchFamily="18" charset="0"/>
                <a:ea typeface="Cambria" panose="02040503050406030204" pitchFamily="18" charset="0"/>
              </a:rPr>
              <a:t>- Cảnh vật và con người nơi đó có gì thú vị? </a:t>
            </a:r>
          </a:p>
          <a:p>
            <a:pPr algn="just"/>
            <a:r>
              <a:rPr lang="vi-VN" sz="3200" dirty="0">
                <a:latin typeface="Cambria" panose="02040503050406030204" pitchFamily="18" charset="0"/>
                <a:ea typeface="Cambria" panose="02040503050406030204" pitchFamily="18" charset="0"/>
              </a:rPr>
              <a:t>- Em mong ước điều gì cho miền quê đó?</a:t>
            </a:r>
          </a:p>
          <a:p>
            <a:pPr algn="just"/>
            <a:r>
              <a:rPr lang="vi-VN" sz="3200" dirty="0">
                <a:latin typeface="Cambria" panose="02040503050406030204" pitchFamily="18" charset="0"/>
                <a:ea typeface="Cambria" panose="02040503050406030204" pitchFamily="18" charset="0"/>
              </a:rPr>
              <a:t>(Có thể lựa chọn tranh ảnh, tư liệu,... để sử dụng khi giới thiệu)</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D6A8D2-1A03-86EA-02E1-BB9BB8796D8C}"/>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76661" y="3866229"/>
            <a:ext cx="11354552" cy="2537870"/>
          </a:xfrm>
          <a:prstGeom prst="rect">
            <a:avLst/>
          </a:prstGeom>
        </p:spPr>
      </p:pic>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288C4A05-5507-33C1-BD2C-43F7E7CF8F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C17F44E-0AF1-9D20-C5C6-11136375AC73}"/>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F6A0CB7-1BE9-E13A-76CA-98F4E1ABA166}"/>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1620F589-497F-E9FD-25CC-AE1B7244C23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701508C4-B848-28B0-1828-2B5A858BC931}"/>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EE74114-E2D5-AC5E-9838-B474B80597AC}"/>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A9BB53F-EED0-F088-0BBE-1676FCF3C214}"/>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FB2141A4-2550-49EC-49AD-D2F7BBA78B1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a:extLst>
              <a:ext uri="{FF2B5EF4-FFF2-40B4-BE49-F238E27FC236}">
                <a16:creationId xmlns:a16="http://schemas.microsoft.com/office/drawing/2014/main" id="{7892E359-C0E2-F13F-84F9-89599A1F45A7}"/>
              </a:ext>
            </a:extLst>
          </p:cNvPr>
          <p:cNvPicPr>
            <a:picLocks noChangeAspect="1"/>
          </p:cNvPicPr>
          <p:nvPr/>
        </p:nvPicPr>
        <p:blipFill>
          <a:blip r:embed="rId6"/>
          <a:stretch>
            <a:fillRect/>
          </a:stretch>
        </p:blipFill>
        <p:spPr>
          <a:xfrm>
            <a:off x="8285584" y="346651"/>
            <a:ext cx="3473992" cy="2288554"/>
          </a:xfrm>
          <a:prstGeom prst="rect">
            <a:avLst/>
          </a:prstGeom>
        </p:spPr>
      </p:pic>
      <p:sp>
        <p:nvSpPr>
          <p:cNvPr id="6" name="TextBox 5">
            <a:extLst>
              <a:ext uri="{FF2B5EF4-FFF2-40B4-BE49-F238E27FC236}">
                <a16:creationId xmlns:a16="http://schemas.microsoft.com/office/drawing/2014/main" id="{B2EC09F3-8169-664E-D8C2-2047A94120E6}"/>
              </a:ext>
            </a:extLst>
          </p:cNvPr>
          <p:cNvSpPr txBox="1"/>
          <p:nvPr/>
        </p:nvSpPr>
        <p:spPr>
          <a:xfrm>
            <a:off x="251924" y="287551"/>
            <a:ext cx="8080310" cy="2709973"/>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Miền quê em yêu mến: ngoại thành Hà Nội. </a:t>
            </a:r>
          </a:p>
          <a:p>
            <a:pPr algn="just">
              <a:lnSpc>
                <a:spcPct val="90000"/>
              </a:lnSpc>
            </a:pPr>
            <a:r>
              <a:rPr lang="vi-VN" sz="2700" dirty="0">
                <a:latin typeface="Cambria" panose="02040503050406030204" pitchFamily="18" charset="0"/>
                <a:ea typeface="Cambria" panose="02040503050406030204" pitchFamily="18" charset="0"/>
              </a:rPr>
              <a:t>- Cảnh vật:</a:t>
            </a:r>
          </a:p>
          <a:p>
            <a:pPr algn="just">
              <a:lnSpc>
                <a:spcPct val="90000"/>
              </a:lnSpc>
            </a:pPr>
            <a:r>
              <a:rPr lang="vi-VN" sz="2700" dirty="0">
                <a:latin typeface="Cambria" panose="02040503050406030204" pitchFamily="18" charset="0"/>
                <a:ea typeface="Cambria" panose="02040503050406030204" pitchFamily="18" charset="0"/>
              </a:rPr>
              <a:t>+ Ông mặt trời thức dậy từ sớm để đánh thức mọi vật. </a:t>
            </a:r>
          </a:p>
          <a:p>
            <a:pPr algn="just">
              <a:lnSpc>
                <a:spcPct val="90000"/>
              </a:lnSpc>
            </a:pPr>
            <a:r>
              <a:rPr lang="vi-VN" sz="2700" dirty="0">
                <a:latin typeface="Cambria" panose="02040503050406030204" pitchFamily="18" charset="0"/>
                <a:ea typeface="Cambria" panose="02040503050406030204" pitchFamily="18" charset="0"/>
              </a:rPr>
              <a:t>+ Phía xa, cánh đồng lúa rộng mênh mông. Những bông lúa chín nặng trĩu, vàng ươm.</a:t>
            </a:r>
          </a:p>
          <a:p>
            <a:pPr algn="just">
              <a:lnSpc>
                <a:spcPct val="90000"/>
              </a:lnSpc>
            </a:pPr>
            <a:r>
              <a:rPr lang="vi-VN" sz="2700" dirty="0">
                <a:latin typeface="Cambria" panose="02040503050406030204" pitchFamily="18" charset="0"/>
                <a:ea typeface="Cambria" panose="02040503050406030204" pitchFamily="18" charset="0"/>
              </a:rPr>
              <a:t>+ Đầu làng, lũy tre in với mái đình cổ kính và nghiêm trang. </a:t>
            </a:r>
          </a:p>
        </p:txBody>
      </p:sp>
      <p:sp>
        <p:nvSpPr>
          <p:cNvPr id="7" name="TextBox 6">
            <a:extLst>
              <a:ext uri="{FF2B5EF4-FFF2-40B4-BE49-F238E27FC236}">
                <a16:creationId xmlns:a16="http://schemas.microsoft.com/office/drawing/2014/main" id="{F8D711B9-6432-6688-7831-AE7522405913}"/>
              </a:ext>
            </a:extLst>
          </p:cNvPr>
          <p:cNvSpPr txBox="1"/>
          <p:nvPr/>
        </p:nvSpPr>
        <p:spPr>
          <a:xfrm>
            <a:off x="192385" y="2891835"/>
            <a:ext cx="11747691" cy="3457870"/>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Trên triền đê, đàn trâu đang thung thăng gặm cỏ. </a:t>
            </a:r>
          </a:p>
          <a:p>
            <a:pPr algn="just">
              <a:lnSpc>
                <a:spcPct val="90000"/>
              </a:lnSpc>
            </a:pPr>
            <a:r>
              <a:rPr lang="vi-VN" sz="2700" dirty="0">
                <a:latin typeface="Cambria" panose="02040503050406030204" pitchFamily="18" charset="0"/>
                <a:ea typeface="Cambria" panose="02040503050406030204" pitchFamily="18" charset="0"/>
              </a:rPr>
              <a:t>+ Thỉnh thoảng, trong làng lại vang lên tiếng gà gáy. </a:t>
            </a:r>
          </a:p>
          <a:p>
            <a:pPr algn="just">
              <a:lnSpc>
                <a:spcPct val="90000"/>
              </a:lnSpc>
            </a:pPr>
            <a:r>
              <a:rPr lang="vi-VN" sz="2700" dirty="0">
                <a:latin typeface="Cambria" panose="02040503050406030204" pitchFamily="18" charset="0"/>
                <a:ea typeface="Cambria" panose="02040503050406030204" pitchFamily="18" charset="0"/>
              </a:rPr>
              <a:t>+ Dòng sông hiền hòa chảy qua làng, bồi đắp phù sa màu mỡ cho ruộng đồng. </a:t>
            </a:r>
          </a:p>
          <a:p>
            <a:pPr algn="just">
              <a:lnSpc>
                <a:spcPct val="90000"/>
              </a:lnSpc>
            </a:pPr>
            <a:r>
              <a:rPr lang="vi-VN" sz="2700" dirty="0">
                <a:latin typeface="Cambria" panose="02040503050406030204" pitchFamily="18" charset="0"/>
                <a:ea typeface="Cambria" panose="02040503050406030204" pitchFamily="18" charset="0"/>
              </a:rPr>
              <a:t>- Con người:</a:t>
            </a:r>
          </a:p>
          <a:p>
            <a:pPr algn="just">
              <a:lnSpc>
                <a:spcPct val="90000"/>
              </a:lnSpc>
            </a:pPr>
            <a:r>
              <a:rPr lang="vi-VN" sz="2700" dirty="0">
                <a:latin typeface="Cambria" panose="02040503050406030204" pitchFamily="18" charset="0"/>
                <a:ea typeface="Cambria" panose="02040503050406030204" pitchFamily="18" charset="0"/>
              </a:rPr>
              <a:t>+ Các bác nông dân đang làm việc hăng say.</a:t>
            </a:r>
          </a:p>
          <a:p>
            <a:pPr algn="just">
              <a:lnSpc>
                <a:spcPct val="90000"/>
              </a:lnSpc>
            </a:pPr>
            <a:r>
              <a:rPr lang="vi-VN" sz="2700" dirty="0">
                <a:latin typeface="Cambria" panose="02040503050406030204" pitchFamily="18" charset="0"/>
                <a:ea typeface="Cambria" panose="02040503050406030204" pitchFamily="18" charset="0"/>
              </a:rPr>
              <a:t>+ Những buổi chiều mát mẻ, em thường cùng các anh chị ra đây để thả diều. Những con diều bay cao trong gió như ước mơ của tuổi thơ đang bay cao bay xa. </a:t>
            </a:r>
          </a:p>
          <a:p>
            <a:pPr algn="just">
              <a:lnSpc>
                <a:spcPct val="90000"/>
              </a:lnSpc>
            </a:pPr>
            <a:r>
              <a:rPr lang="vi-VN" sz="2700" dirty="0">
                <a:latin typeface="Cambria" panose="02040503050406030204" pitchFamily="18" charset="0"/>
                <a:ea typeface="Cambria" panose="02040503050406030204" pitchFamily="18" charset="0"/>
              </a:rPr>
              <a:t>- Mong ước của em: Em mong sao làng quê em vẫn mãi bình yên, êm ả như vậy!</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208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3373094" y="487743"/>
            <a:ext cx="3666931" cy="714375"/>
            <a:chOff x="797845" y="378777"/>
            <a:chExt cx="3666931" cy="714375"/>
          </a:xfrm>
        </p:grpSpPr>
        <p:sp>
          <p:nvSpPr>
            <p:cNvPr id="3" name="矩形: 圆角 28">
              <a:extLst>
                <a:ext uri="{FF2B5EF4-FFF2-40B4-BE49-F238E27FC236}">
                  <a16:creationId xmlns:a16="http://schemas.microsoft.com/office/drawing/2014/main" id="{22EB380B-3026-67C9-565B-C17F8660F58E}"/>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Nói</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277728" y="1767585"/>
            <a:ext cx="7354713" cy="2862322"/>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Giới thiệu về miền quê em yêu mến theo nội dung đã chuẩn bị.</a:t>
            </a:r>
          </a:p>
          <a:p>
            <a:pPr algn="just"/>
            <a:r>
              <a:rPr lang="vi-VN" sz="3600" dirty="0">
                <a:latin typeface="Cambria" panose="02040503050406030204" pitchFamily="18" charset="0"/>
                <a:ea typeface="Cambria" panose="02040503050406030204" pitchFamily="18" charset="0"/>
              </a:rPr>
              <a:t>- Trong vai người nghe, lắng nghe bạn giới thiệu, có thể ghi lại những nội dung em thấy thú vị.</a:t>
            </a:r>
            <a:endParaRPr lang="en-US" sz="3600" dirty="0">
              <a:latin typeface="Cambria" panose="02040503050406030204" pitchFamily="18" charset="0"/>
              <a:ea typeface="Cambria" panose="02040503050406030204" pitchFamily="18" charset="0"/>
            </a:endParaRP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441" y="2042876"/>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380</Words>
  <Application>Microsoft Office PowerPoint</Application>
  <PresentationFormat>Widescreen</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Admin</cp:lastModifiedBy>
  <cp:revision>30</cp:revision>
  <dcterms:created xsi:type="dcterms:W3CDTF">2023-03-03T13:28:00Z</dcterms:created>
  <dcterms:modified xsi:type="dcterms:W3CDTF">2024-03-24T15:22:34Z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