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2"/>
  </p:notesMasterIdLst>
  <p:sldIdLst>
    <p:sldId id="268" r:id="rId3"/>
    <p:sldId id="269" r:id="rId4"/>
    <p:sldId id="270" r:id="rId5"/>
    <p:sldId id="271" r:id="rId6"/>
    <p:sldId id="272" r:id="rId7"/>
    <p:sldId id="273" r:id="rId8"/>
    <p:sldId id="274" r:id="rId9"/>
    <p:sldId id="3325" r:id="rId10"/>
    <p:sldId id="7309" r:id="rId11"/>
    <p:sldId id="7306" r:id="rId12"/>
    <p:sldId id="7310" r:id="rId13"/>
    <p:sldId id="7307" r:id="rId14"/>
    <p:sldId id="7311" r:id="rId15"/>
    <p:sldId id="7305" r:id="rId16"/>
    <p:sldId id="3328" r:id="rId17"/>
    <p:sldId id="263" r:id="rId18"/>
    <p:sldId id="7308" r:id="rId19"/>
    <p:sldId id="3326" r:id="rId20"/>
    <p:sldId id="318"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3113" userDrawn="1">
          <p15:clr>
            <a:srgbClr val="A4A3A4"/>
          </p15:clr>
        </p15:guide>
        <p15:guide id="4" orient="horz" pos="4224" userDrawn="1">
          <p15:clr>
            <a:srgbClr val="A4A3A4"/>
          </p15:clr>
        </p15:guide>
        <p15:guide id="5" orient="horz" pos="4320" userDrawn="1">
          <p15:clr>
            <a:srgbClr val="A4A3A4"/>
          </p15:clr>
        </p15:guide>
        <p15:guide id="6"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F33CC"/>
    <a:srgbClr val="FF3399"/>
    <a:srgbClr val="684125"/>
    <a:srgbClr val="B7CD10"/>
    <a:srgbClr val="149000"/>
    <a:srgbClr val="31AC17"/>
    <a:srgbClr val="50C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30" autoAdjust="0"/>
    <p:restoredTop sz="94660"/>
  </p:normalViewPr>
  <p:slideViewPr>
    <p:cSldViewPr snapToGrid="0" showGuides="1">
      <p:cViewPr varScale="1">
        <p:scale>
          <a:sx n="71" d="100"/>
          <a:sy n="71" d="100"/>
        </p:scale>
        <p:origin x="432" y="72"/>
      </p:cViewPr>
      <p:guideLst>
        <p:guide pos="416"/>
        <p:guide pos="7256"/>
        <p:guide orient="horz" pos="3113"/>
        <p:guide orient="horz" pos="4224"/>
        <p:guide orient="horz" pos="4320"/>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4FF43-197C-47FC-A8B8-1495C5EF2938}" type="datetimeFigureOut">
              <a:rPr lang="zh-CN" altLang="en-US" smtClean="0"/>
              <a:t>2024/3/19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C7A3B-86D7-4B6C-87AA-11FCB7F8B475}" type="slidenum">
              <a:rPr lang="zh-CN" altLang="en-US" smtClean="0"/>
              <a:t>‹#›</a:t>
            </a:fld>
            <a:endParaRPr lang="zh-CN" altLang="en-US"/>
          </a:p>
        </p:txBody>
      </p:sp>
    </p:spTree>
    <p:extLst>
      <p:ext uri="{BB962C8B-B14F-4D97-AF65-F5344CB8AC3E}">
        <p14:creationId xmlns:p14="http://schemas.microsoft.com/office/powerpoint/2010/main" val="4115942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022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0412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GV </a:t>
            </a:r>
            <a:r>
              <a:rPr lang="en-GB" altLang="zh-CN" dirty="0" err="1"/>
              <a:t>kích</a:t>
            </a:r>
            <a:r>
              <a:rPr lang="en-GB" altLang="zh-CN" baseline="0" dirty="0"/>
              <a:t> </a:t>
            </a:r>
            <a:r>
              <a:rPr lang="en-GB" altLang="zh-CN" baseline="0" dirty="0" err="1"/>
              <a:t>vào</a:t>
            </a:r>
            <a:r>
              <a:rPr lang="en-GB" altLang="zh-CN" baseline="0" dirty="0"/>
              <a:t> </a:t>
            </a:r>
            <a:r>
              <a:rPr lang="en-GB" altLang="zh-CN" baseline="0" dirty="0" err="1"/>
              <a:t>các</a:t>
            </a:r>
            <a:r>
              <a:rPr lang="en-GB" altLang="zh-CN" baseline="0" dirty="0"/>
              <a:t> </a:t>
            </a:r>
            <a:r>
              <a:rPr lang="en-GB" altLang="zh-CN" baseline="0" dirty="0" err="1"/>
              <a:t>hình</a:t>
            </a:r>
            <a:r>
              <a:rPr lang="en-GB" altLang="zh-CN" baseline="0" dirty="0"/>
              <a:t> </a:t>
            </a:r>
            <a:r>
              <a:rPr lang="en-GB" altLang="zh-CN" baseline="0" dirty="0" err="1"/>
              <a:t>ảnh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trên</a:t>
            </a:r>
            <a:r>
              <a:rPr lang="en-GB" altLang="zh-CN" baseline="0" dirty="0"/>
              <a:t> </a:t>
            </a:r>
            <a:r>
              <a:rPr lang="en-GB" altLang="zh-CN" baseline="0" dirty="0" err="1"/>
              <a:t>cây</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slide </a:t>
            </a:r>
            <a:r>
              <a:rPr lang="en-GB" altLang="zh-CN" baseline="0" dirty="0" err="1"/>
              <a:t>câu</a:t>
            </a:r>
            <a:r>
              <a:rPr lang="en-GB" altLang="zh-CN" baseline="0" dirty="0"/>
              <a:t> </a:t>
            </a:r>
            <a:r>
              <a:rPr lang="en-GB" altLang="zh-CN" baseline="0" dirty="0" err="1"/>
              <a:t>hỏi</a:t>
            </a:r>
            <a:r>
              <a:rPr lang="en-GB" altLang="zh-CN" baseline="0" dirty="0"/>
              <a:t>. </a:t>
            </a:r>
            <a:r>
              <a:rPr lang="en-GB" altLang="zh-CN" baseline="0" dirty="0" err="1"/>
              <a:t>Kích</a:t>
            </a:r>
            <a:r>
              <a:rPr lang="en-GB" altLang="zh-CN" baseline="0" dirty="0"/>
              <a:t> </a:t>
            </a:r>
            <a:r>
              <a:rPr lang="en-GB" altLang="zh-CN" baseline="0" dirty="0" err="1"/>
              <a:t>vào</a:t>
            </a:r>
            <a:r>
              <a:rPr lang="en-GB" altLang="zh-CN" baseline="0" dirty="0"/>
              <a:t> </a:t>
            </a:r>
            <a:r>
              <a:rPr lang="en-GB" altLang="zh-CN" baseline="0" dirty="0" err="1"/>
              <a:t>giỏ</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slide </a:t>
            </a:r>
            <a:r>
              <a:rPr lang="en-GB" altLang="zh-CN" baseline="0" dirty="0" err="1"/>
              <a:t>tiếp</a:t>
            </a:r>
            <a:r>
              <a:rPr lang="en-GB" altLang="zh-CN" baseline="0" dirty="0"/>
              <a:t> </a:t>
            </a:r>
            <a:r>
              <a:rPr lang="en-GB" altLang="zh-CN" baseline="0" dirty="0" err="1"/>
              <a:t>theo</a:t>
            </a:r>
            <a:r>
              <a:rPr lang="en-GB" altLang="zh-CN" baseline="0" dirty="0"/>
              <a:t> </a:t>
            </a:r>
            <a:r>
              <a:rPr lang="en-GB" altLang="zh-CN" baseline="0" dirty="0" err="1"/>
              <a:t>của</a:t>
            </a:r>
            <a:r>
              <a:rPr lang="en-GB" altLang="zh-CN" baseline="0" dirty="0"/>
              <a:t> </a:t>
            </a:r>
            <a:r>
              <a:rPr lang="en-GB" altLang="zh-CN" baseline="0" dirty="0" err="1"/>
              <a:t>bài</a:t>
            </a:r>
            <a:r>
              <a:rPr lang="en-GB" altLang="zh-CN" baseline="0" dirty="0"/>
              <a:t> </a:t>
            </a:r>
            <a:r>
              <a:rPr lang="en-GB" altLang="zh-CN" baseline="0" dirty="0" err="1"/>
              <a:t>học</a:t>
            </a:r>
            <a:r>
              <a:rPr lang="en-GB" altLang="zh-CN" baseline="0" dirty="0"/>
              <a:t>. </a:t>
            </a:r>
            <a:r>
              <a:rPr lang="en-GB" altLang="zh-CN" baseline="0" dirty="0" err="1"/>
              <a:t>Nhấn</a:t>
            </a:r>
            <a:r>
              <a:rPr lang="en-GB" altLang="zh-CN" baseline="0" dirty="0"/>
              <a:t> </a:t>
            </a:r>
            <a:r>
              <a:rPr lang="en-GB" altLang="zh-CN" baseline="0" dirty="0" err="1"/>
              <a:t>vào</a:t>
            </a:r>
            <a:r>
              <a:rPr lang="en-GB" altLang="zh-CN" baseline="0" dirty="0"/>
              <a:t> </a:t>
            </a:r>
            <a:r>
              <a:rPr lang="en-GB" altLang="zh-CN" baseline="0" dirty="0" err="1"/>
              <a:t>cây</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a:t>
            </a:r>
            <a:r>
              <a:rPr lang="en-GB" altLang="zh-CN" baseline="0" dirty="0" err="1"/>
              <a:t>hình</a:t>
            </a:r>
            <a:r>
              <a:rPr lang="en-GB" altLang="zh-CN" baseline="0" dirty="0"/>
              <a:t> </a:t>
            </a:r>
            <a:r>
              <a:rPr lang="en-GB" altLang="zh-CN" baseline="0" dirty="0" err="1"/>
              <a:t>ảnh</a:t>
            </a:r>
            <a:r>
              <a:rPr lang="en-GB" altLang="zh-CN" baseline="0" dirty="0"/>
              <a:t> </a:t>
            </a:r>
            <a:r>
              <a:rPr lang="en-GB" altLang="zh-CN" baseline="0" dirty="0" err="1"/>
              <a:t>gia</a:t>
            </a:r>
            <a:r>
              <a:rPr lang="en-GB" altLang="zh-CN" baseline="0" dirty="0"/>
              <a:t> </a:t>
            </a:r>
            <a:r>
              <a:rPr lang="en-GB" altLang="zh-CN" baseline="0" dirty="0" err="1"/>
              <a:t>đình</a:t>
            </a:r>
            <a:r>
              <a:rPr lang="en-GB" altLang="zh-CN" baseline="0"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5166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6021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27653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036238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64086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0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670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2024/3/19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21879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2024/3/19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168553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47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06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10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46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57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4493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61709B1-66A0-F5FE-6B03-1F0942FE718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234020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3/19/2024</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743536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2024/3/19</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511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2024/3/19</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853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2024/3/19</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147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2024/3/19</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401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2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967918DD-F32C-40AE-BFB5-741B5886C773}" type="datetimeFigureOut">
              <a:rPr lang="zh-CN" altLang="en-US" smtClean="0">
                <a:solidFill>
                  <a:prstClr val="black"/>
                </a:solidFill>
              </a:rPr>
              <a:pPr defTabSz="914446">
                <a:defRPr/>
              </a:pPr>
              <a:t>2024/3/19</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446">
              <a:defRPr/>
            </a:pPr>
            <a:fld id="{C9349654-8A83-41C1-B6F2-193D712776EF}"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753950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60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3000" b="-3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549161-0B67-4277-8214-9DF901914C7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325"/>
          <a:stretch/>
        </p:blipFill>
        <p:spPr>
          <a:xfrm>
            <a:off x="13849351" y="7916566"/>
            <a:ext cx="838357" cy="865010"/>
          </a:xfrm>
          <a:prstGeom prst="rect">
            <a:avLst/>
          </a:prstGeom>
        </p:spPr>
      </p:pic>
      <p:pic>
        <p:nvPicPr>
          <p:cNvPr id="10" name="Picture 9">
            <a:extLst>
              <a:ext uri="{FF2B5EF4-FFF2-40B4-BE49-F238E27FC236}">
                <a16:creationId xmlns:a16="http://schemas.microsoft.com/office/drawing/2014/main" id="{97E417EC-331A-457A-BFEA-5B8B2F40A383}"/>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325"/>
          <a:stretch/>
        </p:blipFill>
        <p:spPr>
          <a:xfrm>
            <a:off x="15144751" y="-3056234"/>
            <a:ext cx="838357" cy="865010"/>
          </a:xfrm>
          <a:prstGeom prst="rect">
            <a:avLst/>
          </a:prstGeom>
        </p:spPr>
      </p:pic>
      <p:pic>
        <p:nvPicPr>
          <p:cNvPr id="11" name="Picture 10">
            <a:extLst>
              <a:ext uri="{FF2B5EF4-FFF2-40B4-BE49-F238E27FC236}">
                <a16:creationId xmlns:a16="http://schemas.microsoft.com/office/drawing/2014/main" id="{1EC2ADFB-C83A-4E16-B7F8-59DDE85DE32C}"/>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325"/>
          <a:stretch/>
        </p:blipFill>
        <p:spPr>
          <a:xfrm>
            <a:off x="-3752850" y="-2542358"/>
            <a:ext cx="838357" cy="865010"/>
          </a:xfrm>
          <a:prstGeom prst="rect">
            <a:avLst/>
          </a:prstGeom>
        </p:spPr>
      </p:pic>
      <p:pic>
        <p:nvPicPr>
          <p:cNvPr id="12" name="Picture 11">
            <a:extLst>
              <a:ext uri="{FF2B5EF4-FFF2-40B4-BE49-F238E27FC236}">
                <a16:creationId xmlns:a16="http://schemas.microsoft.com/office/drawing/2014/main" id="{E748FD0D-C57B-4A30-BF4A-BEA7F2296E67}"/>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325"/>
          <a:stretch/>
        </p:blipFill>
        <p:spPr>
          <a:xfrm>
            <a:off x="-3752851" y="7744642"/>
            <a:ext cx="838357" cy="865010"/>
          </a:xfrm>
          <a:prstGeom prst="rect">
            <a:avLst/>
          </a:prstGeom>
        </p:spPr>
      </p:pic>
      <p:pic>
        <p:nvPicPr>
          <p:cNvPr id="15" name="Picture 14">
            <a:extLst>
              <a:ext uri="{FF2B5EF4-FFF2-40B4-BE49-F238E27FC236}">
                <a16:creationId xmlns:a16="http://schemas.microsoft.com/office/drawing/2014/main" id="{1512BAD4-713E-4030-A60F-CB0901FF5E2A}"/>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6" name="TextBox 3">
            <a:extLst>
              <a:ext uri="{FF2B5EF4-FFF2-40B4-BE49-F238E27FC236}">
                <a16:creationId xmlns:a16="http://schemas.microsoft.com/office/drawing/2014/main" id="{355FA416-09AB-4B90-8D6F-27C3D3CFF6AD}"/>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66F70FA0-5456-4FE9-9F81-A1715466A9B7}"/>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136724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97" r:id="rId7"/>
    <p:sldLayoutId id="2147483698" r:id="rId8"/>
    <p:sldLayoutId id="2147483680" r:id="rId9"/>
    <p:sldLayoutId id="2147483681"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8"/>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50764153"/>
      </p:ext>
    </p:extLst>
  </p:cSld>
  <p:clrMap bg1="lt1" tx1="dk1" bg2="lt2" tx2="dk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1.png"/><Relationship Id="rId15" Type="http://schemas.microsoft.com/office/2007/relationships/hdphoto" Target="../media/hdphoto6.wdp"/><Relationship Id="rId10" Type="http://schemas.openxmlformats.org/officeDocument/2006/relationships/image" Target="../media/image14.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3" Type="http://schemas.openxmlformats.org/officeDocument/2006/relationships/image" Target="../media/image10.png"/><Relationship Id="rId7" Type="http://schemas.microsoft.com/office/2007/relationships/hdphoto" Target="../media/hdphoto9.wdp"/><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5" Type="http://schemas.openxmlformats.org/officeDocument/2006/relationships/slide" Target="slide9.xml"/><Relationship Id="rId15" Type="http://schemas.openxmlformats.org/officeDocument/2006/relationships/slide" Target="slide7.xml"/><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slide" Target="slide4.xml"/><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6.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CF2EDB3C-0E17-395A-F892-B44E4AD9B083}"/>
              </a:ext>
            </a:extLst>
          </p:cNvPr>
          <p:cNvSpPr/>
          <p:nvPr/>
        </p:nvSpPr>
        <p:spPr>
          <a:xfrm>
            <a:off x="-3" y="439076"/>
            <a:ext cx="11712105" cy="641892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2" y="470930"/>
            <a:ext cx="4787649" cy="1015663"/>
          </a:xfrm>
          <a:prstGeom prst="rect">
            <a:avLst/>
          </a:prstGeom>
          <a:noFill/>
        </p:spPr>
        <p:txBody>
          <a:bodyPr wrap="square" rtlCol="0">
            <a:spAutoFit/>
          </a:bodyPr>
          <a:lstStyle/>
          <a:p>
            <a:pPr defTabSz="914446">
              <a:defRPr/>
            </a:pPr>
            <a:r>
              <a:rPr lang="en-GB" sz="6000" dirty="0">
                <a:solidFill>
                  <a:srgbClr val="16633E"/>
                </a:solidFill>
                <a:latin typeface="#9Slide07 SVNAdeline" panose="02000500000000000000" pitchFamily="2" charset="0"/>
              </a:rPr>
              <a:t>TRÒ CHƠI:</a:t>
            </a:r>
          </a:p>
        </p:txBody>
      </p:sp>
      <p:pic>
        <p:nvPicPr>
          <p:cNvPr id="2" name="Picture 1"/>
          <p:cNvPicPr>
            <a:picLocks noChangeAspect="1"/>
          </p:cNvPicPr>
          <p:nvPr/>
        </p:nvPicPr>
        <p:blipFill>
          <a:blip r:embed="rId4"/>
          <a:stretch>
            <a:fillRect/>
          </a:stretch>
        </p:blipFill>
        <p:spPr>
          <a:xfrm>
            <a:off x="3120736" y="978761"/>
            <a:ext cx="9608129" cy="6968332"/>
          </a:xfrm>
          <a:prstGeom prst="rect">
            <a:avLst/>
          </a:prstGeom>
        </p:spPr>
      </p:pic>
    </p:spTree>
    <p:extLst>
      <p:ext uri="{BB962C8B-B14F-4D97-AF65-F5344CB8AC3E}">
        <p14:creationId xmlns:p14="http://schemas.microsoft.com/office/powerpoint/2010/main" val="169941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0">
            <a:extLst>
              <a:ext uri="{FF2B5EF4-FFF2-40B4-BE49-F238E27FC236}">
                <a16:creationId xmlns:a16="http://schemas.microsoft.com/office/drawing/2014/main" id="{CCB842DF-5611-4894-ACAE-3D3E98BDB49F}"/>
              </a:ext>
            </a:extLst>
          </p:cNvPr>
          <p:cNvSpPr/>
          <p:nvPr/>
        </p:nvSpPr>
        <p:spPr>
          <a:xfrm>
            <a:off x="0" y="1417227"/>
            <a:ext cx="8417786" cy="5379634"/>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0"/>
            <a:ext cx="10464930" cy="1254172"/>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500" b="1" dirty="0">
                <a:latin typeface="Cambria" panose="02040503050406030204" pitchFamily="18" charset="0"/>
                <a:ea typeface="Cambria" panose="02040503050406030204" pitchFamily="18" charset="0"/>
              </a:rPr>
              <a:t>1. </a:t>
            </a:r>
            <a:r>
              <a:rPr lang="en-SG" sz="4500" b="1" dirty="0" err="1">
                <a:latin typeface="Cambria" panose="02040503050406030204" pitchFamily="18" charset="0"/>
                <a:ea typeface="Cambria" panose="02040503050406030204" pitchFamily="18" charset="0"/>
              </a:rPr>
              <a:t>Xếp</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các</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trạng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ngữ</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của</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mỗi</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câu</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trong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các</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đoạn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văn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vào</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nhóm</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thích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hợp</a:t>
            </a:r>
            <a:r>
              <a:rPr lang="en-SG" sz="4500" b="1" dirty="0">
                <a:latin typeface="Cambria" panose="02040503050406030204" pitchFamily="18" charset="0"/>
                <a:ea typeface="Cambria" panose="02040503050406030204" pitchFamily="18" charset="0"/>
              </a:rPr>
              <a:t>.</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139255" y="1426997"/>
            <a:ext cx="8248391" cy="5016758"/>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a. Ngày xưa, ở vùng sông nước miền Tây, những chiếc cầu tre trở thành hình ảnh thân thuộc, tô điểm thêm cho nét đẹp làng quê. Bằng vài cây tre già, người ta đã làm thành những cây cầu bắc qua kênh rạch nhỏ, đôi bờ không còn ngăn cách.</a:t>
            </a:r>
            <a:endParaRPr lang="en-SG" sz="4000" b="1" dirty="0">
              <a:solidFill>
                <a:srgbClr val="002060"/>
              </a:solidFill>
              <a:latin typeface="Cambria" panose="02040503050406030204" pitchFamily="18" charset="0"/>
              <a:ea typeface="Cambria" panose="02040503050406030204" pitchFamily="18" charset="0"/>
            </a:endParaRPr>
          </a:p>
        </p:txBody>
      </p:sp>
      <p:sp>
        <p:nvSpPr>
          <p:cNvPr id="12" name="Rounded Rectangle 2">
            <a:extLst>
              <a:ext uri="{FF2B5EF4-FFF2-40B4-BE49-F238E27FC236}">
                <a16:creationId xmlns:a16="http://schemas.microsoft.com/office/drawing/2014/main" id="{6B9569B0-5958-4F60-990F-05CDF37CE391}"/>
              </a:ext>
            </a:extLst>
          </p:cNvPr>
          <p:cNvSpPr/>
          <p:nvPr/>
        </p:nvSpPr>
        <p:spPr>
          <a:xfrm>
            <a:off x="8482346" y="1366722"/>
            <a:ext cx="3808028" cy="140187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chemeClr val="tx1"/>
              </a:solidFill>
              <a:latin typeface="Cambria" panose="02040503050406030204" pitchFamily="18" charset="0"/>
              <a:ea typeface="Cambria" panose="02040503050406030204" pitchFamily="18" charset="0"/>
            </a:endParaRPr>
          </a:p>
          <a:p>
            <a:pPr algn="ctr"/>
            <a:r>
              <a:rPr lang="vi-VN" sz="4000" b="1" dirty="0">
                <a:solidFill>
                  <a:schemeClr val="tx1"/>
                </a:solidFill>
                <a:latin typeface="Cambria" panose="02040503050406030204" pitchFamily="18" charset="0"/>
                <a:ea typeface="Cambria" panose="02040503050406030204" pitchFamily="18" charset="0"/>
              </a:rPr>
              <a:t>Chỉ nơi chốn</a:t>
            </a:r>
          </a:p>
          <a:p>
            <a:pPr algn="ctr"/>
            <a:endParaRPr lang="vi-VN" sz="4000" b="1" dirty="0">
              <a:solidFill>
                <a:schemeClr val="tx1"/>
              </a:solidFill>
              <a:latin typeface="Cambria" panose="02040503050406030204" pitchFamily="18" charset="0"/>
              <a:ea typeface="Cambria" panose="02040503050406030204" pitchFamily="18" charset="0"/>
            </a:endParaRPr>
          </a:p>
          <a:p>
            <a:pPr algn="ctr"/>
            <a:endParaRPr lang="vi-VN" sz="4000" b="1" dirty="0">
              <a:solidFill>
                <a:schemeClr val="tx1"/>
              </a:solidFill>
              <a:latin typeface="Cambria" panose="02040503050406030204" pitchFamily="18" charset="0"/>
              <a:ea typeface="Cambria" panose="02040503050406030204" pitchFamily="18" charset="0"/>
            </a:endParaRPr>
          </a:p>
        </p:txBody>
      </p:sp>
      <p:sp>
        <p:nvSpPr>
          <p:cNvPr id="14" name="Rounded Rectangle 2">
            <a:extLst>
              <a:ext uri="{FF2B5EF4-FFF2-40B4-BE49-F238E27FC236}">
                <a16:creationId xmlns:a16="http://schemas.microsoft.com/office/drawing/2014/main" id="{6A6E492A-509B-48D9-B9F9-14E4E5303168}"/>
              </a:ext>
            </a:extLst>
          </p:cNvPr>
          <p:cNvSpPr/>
          <p:nvPr/>
        </p:nvSpPr>
        <p:spPr>
          <a:xfrm>
            <a:off x="8482345" y="3027595"/>
            <a:ext cx="3709655" cy="1519005"/>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chemeClr val="tx1"/>
              </a:solidFill>
              <a:latin typeface="Cambria" panose="02040503050406030204" pitchFamily="18" charset="0"/>
              <a:ea typeface="Cambria" panose="02040503050406030204" pitchFamily="18" charset="0"/>
            </a:endParaRPr>
          </a:p>
          <a:p>
            <a:pPr algn="ctr"/>
            <a:r>
              <a:rPr lang="en-SG" sz="4000" b="1" dirty="0" err="1">
                <a:solidFill>
                  <a:schemeClr val="tx1"/>
                </a:solidFill>
                <a:latin typeface="Cambria" panose="02040503050406030204" pitchFamily="18" charset="0"/>
                <a:ea typeface="Cambria" panose="02040503050406030204" pitchFamily="18" charset="0"/>
              </a:rPr>
              <a:t>Chỉ</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thời</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gian</a:t>
            </a:r>
            <a:endParaRPr lang="vi-VN" sz="4000" b="1" dirty="0">
              <a:solidFill>
                <a:schemeClr val="tx1"/>
              </a:solidFill>
              <a:latin typeface="Cambria" panose="02040503050406030204" pitchFamily="18" charset="0"/>
              <a:ea typeface="Cambria" panose="02040503050406030204" pitchFamily="18" charset="0"/>
            </a:endParaRPr>
          </a:p>
          <a:p>
            <a:pPr algn="ctr"/>
            <a:endParaRPr lang="vi-VN" sz="4000" b="1" dirty="0">
              <a:solidFill>
                <a:schemeClr val="tx1"/>
              </a:solidFill>
              <a:latin typeface="Cambria" panose="02040503050406030204" pitchFamily="18" charset="0"/>
              <a:ea typeface="Cambria" panose="02040503050406030204" pitchFamily="18" charset="0"/>
            </a:endParaRPr>
          </a:p>
          <a:p>
            <a:pPr algn="ctr"/>
            <a:endParaRPr lang="en-SG" sz="4000" b="1" dirty="0">
              <a:solidFill>
                <a:schemeClr val="tx1"/>
              </a:solidFill>
              <a:latin typeface="Cambria" panose="02040503050406030204" pitchFamily="18" charset="0"/>
              <a:ea typeface="Cambria" panose="02040503050406030204" pitchFamily="18" charset="0"/>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8417786" y="4903816"/>
            <a:ext cx="3872588" cy="1954183"/>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Chỉ phương tiện</a:t>
            </a:r>
          </a:p>
          <a:p>
            <a:pPr algn="ctr"/>
            <a:endParaRPr lang="vi-VN" sz="3600" b="1" dirty="0">
              <a:solidFill>
                <a:schemeClr val="tx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3B05EC4-7FB4-6903-B067-2D24E4F66E31}"/>
              </a:ext>
            </a:extLst>
          </p:cNvPr>
          <p:cNvSpPr txBox="1"/>
          <p:nvPr/>
        </p:nvSpPr>
        <p:spPr>
          <a:xfrm>
            <a:off x="777765" y="1469263"/>
            <a:ext cx="2398308" cy="661720"/>
          </a:xfrm>
          <a:prstGeom prst="rect">
            <a:avLst/>
          </a:prstGeom>
          <a:solidFill>
            <a:schemeClr val="bg1"/>
          </a:solidFill>
        </p:spPr>
        <p:txBody>
          <a:bodyPr wrap="square" lIns="0" tIns="0" rIns="0" rtlCol="0">
            <a:spAutoFit/>
          </a:bodyPr>
          <a:lstStyle/>
          <a:p>
            <a:r>
              <a:rPr lang="vi-VN" sz="4000" b="1" u="sng" dirty="0">
                <a:solidFill>
                  <a:srgbClr val="7030A0"/>
                </a:solidFill>
                <a:latin typeface="Cambria" panose="02040503050406030204" pitchFamily="18" charset="0"/>
                <a:ea typeface="Cambria" panose="02040503050406030204" pitchFamily="18" charset="0"/>
              </a:rPr>
              <a:t>Ngày   xưa</a:t>
            </a:r>
            <a:endParaRPr lang="en-SG" sz="4000" u="sng" dirty="0">
              <a:solidFill>
                <a:srgbClr val="7030A0"/>
              </a:solidFill>
            </a:endParaRPr>
          </a:p>
        </p:txBody>
      </p:sp>
      <p:sp>
        <p:nvSpPr>
          <p:cNvPr id="4" name="TextBox 3">
            <a:extLst>
              <a:ext uri="{FF2B5EF4-FFF2-40B4-BE49-F238E27FC236}">
                <a16:creationId xmlns:a16="http://schemas.microsoft.com/office/drawing/2014/main" id="{98F3E81D-7C09-6602-BDDF-F4D6268C7C9F}"/>
              </a:ext>
            </a:extLst>
          </p:cNvPr>
          <p:cNvSpPr txBox="1"/>
          <p:nvPr/>
        </p:nvSpPr>
        <p:spPr>
          <a:xfrm>
            <a:off x="139255" y="3884880"/>
            <a:ext cx="4953445" cy="661720"/>
          </a:xfrm>
          <a:prstGeom prst="rect">
            <a:avLst/>
          </a:prstGeom>
          <a:solidFill>
            <a:schemeClr val="bg1"/>
          </a:solidFill>
        </p:spPr>
        <p:txBody>
          <a:bodyPr wrap="square" lIns="0" tIns="0" rIns="0" rtlCol="0">
            <a:spAutoFit/>
          </a:bodyPr>
          <a:lstStyle/>
          <a:p>
            <a:r>
              <a:rPr lang="vi-VN" sz="4000" b="1" u="sng" dirty="0">
                <a:solidFill>
                  <a:srgbClr val="7030A0"/>
                </a:solidFill>
                <a:latin typeface="Cambria" panose="02040503050406030204" pitchFamily="18" charset="0"/>
                <a:ea typeface="Cambria" panose="02040503050406030204" pitchFamily="18" charset="0"/>
              </a:rPr>
              <a:t>Bằng  vài  cây  tre  già</a:t>
            </a:r>
            <a:endParaRPr lang="en-SG" sz="4000" u="sng" dirty="0">
              <a:solidFill>
                <a:srgbClr val="7030A0"/>
              </a:solidFill>
            </a:endParaRPr>
          </a:p>
        </p:txBody>
      </p:sp>
      <p:sp>
        <p:nvSpPr>
          <p:cNvPr id="6" name="TextBox 5">
            <a:extLst>
              <a:ext uri="{FF2B5EF4-FFF2-40B4-BE49-F238E27FC236}">
                <a16:creationId xmlns:a16="http://schemas.microsoft.com/office/drawing/2014/main" id="{C6E29F3B-42DC-D49D-B143-45F0A9B14358}"/>
              </a:ext>
            </a:extLst>
          </p:cNvPr>
          <p:cNvSpPr txBox="1"/>
          <p:nvPr/>
        </p:nvSpPr>
        <p:spPr>
          <a:xfrm>
            <a:off x="3519725" y="1479163"/>
            <a:ext cx="4898061" cy="661720"/>
          </a:xfrm>
          <a:prstGeom prst="rect">
            <a:avLst/>
          </a:prstGeom>
          <a:solidFill>
            <a:schemeClr val="bg1"/>
          </a:solidFill>
        </p:spPr>
        <p:txBody>
          <a:bodyPr wrap="square" lIns="0" tIns="0" rIns="0" rtlCol="0">
            <a:spAutoFit/>
          </a:bodyPr>
          <a:lstStyle/>
          <a:p>
            <a:pPr algn="just"/>
            <a:r>
              <a:rPr lang="vi-VN" sz="4000" b="1" u="sng" dirty="0">
                <a:solidFill>
                  <a:srgbClr val="7030A0"/>
                </a:solidFill>
                <a:latin typeface="Cambria" panose="02040503050406030204" pitchFamily="18" charset="0"/>
                <a:ea typeface="Cambria" panose="02040503050406030204" pitchFamily="18" charset="0"/>
              </a:rPr>
              <a:t>ở   vùng   sông  nước</a:t>
            </a:r>
            <a:endParaRPr lang="en-SG" sz="4000" u="sng" dirty="0">
              <a:solidFill>
                <a:srgbClr val="7030A0"/>
              </a:solidFill>
            </a:endParaRPr>
          </a:p>
        </p:txBody>
      </p:sp>
      <p:sp>
        <p:nvSpPr>
          <p:cNvPr id="8" name="TextBox 7">
            <a:extLst>
              <a:ext uri="{FF2B5EF4-FFF2-40B4-BE49-F238E27FC236}">
                <a16:creationId xmlns:a16="http://schemas.microsoft.com/office/drawing/2014/main" id="{F701C676-5885-7B38-1A3D-984A8610C3F6}"/>
              </a:ext>
            </a:extLst>
          </p:cNvPr>
          <p:cNvSpPr txBox="1"/>
          <p:nvPr/>
        </p:nvSpPr>
        <p:spPr>
          <a:xfrm>
            <a:off x="8950176" y="3787097"/>
            <a:ext cx="2679294" cy="707886"/>
          </a:xfrm>
          <a:prstGeom prst="rect">
            <a:avLst/>
          </a:prstGeom>
          <a:solidFill>
            <a:schemeClr val="bg1"/>
          </a:solidFill>
        </p:spPr>
        <p:txBody>
          <a:bodyPr wrap="square" rtlCol="0">
            <a:spAutoFit/>
          </a:bodyPr>
          <a:lstStyle/>
          <a:p>
            <a:r>
              <a:rPr lang="vi-VN" sz="4000" b="1" dirty="0">
                <a:solidFill>
                  <a:srgbClr val="7030A0"/>
                </a:solidFill>
                <a:latin typeface="Cambria" panose="02040503050406030204" pitchFamily="18" charset="0"/>
                <a:ea typeface="Cambria" panose="02040503050406030204" pitchFamily="18" charset="0"/>
              </a:rPr>
              <a:t>Ngày   xưa</a:t>
            </a:r>
            <a:endParaRPr lang="en-SG" sz="4000" dirty="0">
              <a:solidFill>
                <a:srgbClr val="7030A0"/>
              </a:solidFill>
            </a:endParaRPr>
          </a:p>
        </p:txBody>
      </p:sp>
      <p:sp>
        <p:nvSpPr>
          <p:cNvPr id="15" name="TextBox 14">
            <a:extLst>
              <a:ext uri="{FF2B5EF4-FFF2-40B4-BE49-F238E27FC236}">
                <a16:creationId xmlns:a16="http://schemas.microsoft.com/office/drawing/2014/main" id="{A09CF0AB-685D-68C0-7484-C30EEED2DD9A}"/>
              </a:ext>
            </a:extLst>
          </p:cNvPr>
          <p:cNvSpPr txBox="1"/>
          <p:nvPr/>
        </p:nvSpPr>
        <p:spPr>
          <a:xfrm>
            <a:off x="8534763" y="2067661"/>
            <a:ext cx="3712584" cy="584775"/>
          </a:xfrm>
          <a:prstGeom prst="rect">
            <a:avLst/>
          </a:prstGeom>
          <a:solidFill>
            <a:schemeClr val="bg1"/>
          </a:solidFill>
        </p:spPr>
        <p:txBody>
          <a:bodyPr wrap="square" rtlCol="0">
            <a:spAutoFit/>
          </a:bodyPr>
          <a:lstStyle/>
          <a:p>
            <a:r>
              <a:rPr lang="vi-VN" sz="3200" b="1" dirty="0">
                <a:solidFill>
                  <a:srgbClr val="7030A0"/>
                </a:solidFill>
                <a:latin typeface="Cambria" panose="02040503050406030204" pitchFamily="18" charset="0"/>
                <a:ea typeface="Cambria" panose="02040503050406030204" pitchFamily="18" charset="0"/>
              </a:rPr>
              <a:t>ở vùng sông nước</a:t>
            </a:r>
            <a:endParaRPr lang="en-SG" sz="3200" b="1" dirty="0">
              <a:solidFill>
                <a:srgbClr val="7030A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8172864E-8926-4890-E5CC-AE7761195C62}"/>
              </a:ext>
            </a:extLst>
          </p:cNvPr>
          <p:cNvSpPr txBox="1"/>
          <p:nvPr/>
        </p:nvSpPr>
        <p:spPr>
          <a:xfrm>
            <a:off x="8746368" y="5843081"/>
            <a:ext cx="3328655" cy="1077218"/>
          </a:xfrm>
          <a:prstGeom prst="rect">
            <a:avLst/>
          </a:prstGeom>
          <a:solidFill>
            <a:schemeClr val="bg1"/>
          </a:solidFill>
        </p:spPr>
        <p:txBody>
          <a:bodyPr wrap="square" rtlCol="0">
            <a:spAutoFit/>
          </a:bodyPr>
          <a:lstStyle/>
          <a:p>
            <a:pPr algn="ctr"/>
            <a:r>
              <a:rPr lang="vi-VN" sz="3200" b="1" dirty="0">
                <a:solidFill>
                  <a:srgbClr val="7030A0"/>
                </a:solidFill>
                <a:latin typeface="Cambria" panose="02040503050406030204" pitchFamily="18" charset="0"/>
                <a:ea typeface="Cambria" panose="02040503050406030204" pitchFamily="18" charset="0"/>
              </a:rPr>
              <a:t>Bằng  vài  </a:t>
            </a:r>
          </a:p>
          <a:p>
            <a:pPr algn="ctr"/>
            <a:r>
              <a:rPr lang="vi-VN" sz="3200" b="1" dirty="0">
                <a:solidFill>
                  <a:srgbClr val="7030A0"/>
                </a:solidFill>
                <a:latin typeface="Cambria" panose="02040503050406030204" pitchFamily="18" charset="0"/>
                <a:ea typeface="Cambria" panose="02040503050406030204" pitchFamily="18" charset="0"/>
              </a:rPr>
              <a:t>cây  tre  già</a:t>
            </a:r>
            <a:endParaRPr lang="en-SG" sz="3200" dirty="0">
              <a:solidFill>
                <a:srgbClr val="7030A0"/>
              </a:solidFill>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4" grpId="0" animBg="1"/>
      <p:bldP spid="16" grpId="0" animBg="1"/>
      <p:bldP spid="3" grpId="0" animBg="1"/>
      <p:bldP spid="4" grpId="0" animBg="1"/>
      <p:bldP spid="6" grpId="0" animBg="1"/>
      <p:bldP spid="8"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2F210-C388-C660-4153-3493A4A8B0D6}"/>
            </a:ext>
          </a:extLst>
        </p:cNvPr>
        <p:cNvGrpSpPr/>
        <p:nvPr/>
      </p:nvGrpSpPr>
      <p:grpSpPr>
        <a:xfrm>
          <a:off x="0" y="0"/>
          <a:ext cx="0" cy="0"/>
          <a:chOff x="0" y="0"/>
          <a:chExt cx="0" cy="0"/>
        </a:xfrm>
      </p:grpSpPr>
      <p:sp>
        <p:nvSpPr>
          <p:cNvPr id="9" name="Rounded Rectangle 10">
            <a:extLst>
              <a:ext uri="{FF2B5EF4-FFF2-40B4-BE49-F238E27FC236}">
                <a16:creationId xmlns:a16="http://schemas.microsoft.com/office/drawing/2014/main" id="{FDEB8AEC-6BFA-0F97-7A53-10D6D5303A9C}"/>
              </a:ext>
            </a:extLst>
          </p:cNvPr>
          <p:cNvSpPr/>
          <p:nvPr/>
        </p:nvSpPr>
        <p:spPr>
          <a:xfrm>
            <a:off x="65723" y="1402165"/>
            <a:ext cx="7861300" cy="537446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0" name="任意多边形: 形状 4">
            <a:extLst>
              <a:ext uri="{FF2B5EF4-FFF2-40B4-BE49-F238E27FC236}">
                <a16:creationId xmlns:a16="http://schemas.microsoft.com/office/drawing/2014/main" id="{08FC4E5A-2059-0281-DA43-4AD19610F53B}"/>
              </a:ext>
            </a:extLst>
          </p:cNvPr>
          <p:cNvSpPr/>
          <p:nvPr/>
        </p:nvSpPr>
        <p:spPr>
          <a:xfrm>
            <a:off x="949305" y="86743"/>
            <a:ext cx="10464930" cy="1254172"/>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Xếp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trạng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ngữ</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mỗi</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văn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thích</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hợp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zh-CN" altLang="en-US" sz="45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B48F3BBD-608D-90D7-AF08-7E659D2E4CB5}"/>
              </a:ext>
            </a:extLst>
          </p:cNvPr>
          <p:cNvSpPr txBox="1"/>
          <p:nvPr/>
        </p:nvSpPr>
        <p:spPr>
          <a:xfrm>
            <a:off x="184014" y="1545337"/>
            <a:ext cx="7541515" cy="5016758"/>
          </a:xfrm>
          <a:prstGeom prst="rect">
            <a:avLst/>
          </a:prstGeom>
          <a:noFill/>
        </p:spPr>
        <p:txBody>
          <a:bodyPr wrap="square" rtlCol="0">
            <a:spAutoFit/>
          </a:bodyPr>
          <a:lstStyle/>
          <a:p>
            <a:pPr lvl="0" algn="just"/>
            <a:r>
              <a:rPr lang="vi-VN" sz="4000" b="1" dirty="0">
                <a:latin typeface="Cambria" panose="02040503050406030204" pitchFamily="18" charset="0"/>
                <a:ea typeface="Cambria" panose="02040503050406030204" pitchFamily="18" charset="0"/>
              </a:rPr>
              <a:t> b. Từ lâu, chiếc nón lá là hình ảnh thân thuộc với quê hương Việt Nam, gắn liền với hình ảnh người mẹ, người chị tảo tần, đảm đang. Với chiếc nón lá, vẻ đẹp hồn hậu, duyên dáng của người phụ nữ Việt Nam càng được tôn lên.</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ounded Rectangle 2">
            <a:extLst>
              <a:ext uri="{FF2B5EF4-FFF2-40B4-BE49-F238E27FC236}">
                <a16:creationId xmlns:a16="http://schemas.microsoft.com/office/drawing/2014/main" id="{51952695-7DF3-31FB-1170-95ADE790DA9F}"/>
              </a:ext>
            </a:extLst>
          </p:cNvPr>
          <p:cNvSpPr/>
          <p:nvPr/>
        </p:nvSpPr>
        <p:spPr>
          <a:xfrm>
            <a:off x="8112386" y="1527489"/>
            <a:ext cx="3922643" cy="885953"/>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nơi chốn</a:t>
            </a:r>
            <a:endParaRPr lang="vi-VN" sz="40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2">
            <a:extLst>
              <a:ext uri="{FF2B5EF4-FFF2-40B4-BE49-F238E27FC236}">
                <a16:creationId xmlns:a16="http://schemas.microsoft.com/office/drawing/2014/main" id="{8F0F5157-0735-0411-07DB-1BD87504CA1D}"/>
              </a:ext>
            </a:extLst>
          </p:cNvPr>
          <p:cNvSpPr/>
          <p:nvPr/>
        </p:nvSpPr>
        <p:spPr>
          <a:xfrm>
            <a:off x="8112387" y="2581781"/>
            <a:ext cx="3922643" cy="179032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40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B99D06B8-A593-9457-D8EA-F49BB8391FD8}"/>
              </a:ext>
            </a:extLst>
          </p:cNvPr>
          <p:cNvSpPr/>
          <p:nvPr/>
        </p:nvSpPr>
        <p:spPr>
          <a:xfrm>
            <a:off x="7890115" y="4678107"/>
            <a:ext cx="4207283" cy="179032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phương tiện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40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C5AF4F4-8A5A-AD1C-3AB4-8484AD83E4BE}"/>
              </a:ext>
            </a:extLst>
          </p:cNvPr>
          <p:cNvSpPr/>
          <p:nvPr/>
        </p:nvSpPr>
        <p:spPr>
          <a:xfrm>
            <a:off x="9003155" y="3382108"/>
            <a:ext cx="1981200" cy="762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7030A0"/>
                </a:solidFill>
                <a:latin typeface="Cambria" panose="02040503050406030204" pitchFamily="18" charset="0"/>
                <a:ea typeface="Cambria" panose="02040503050406030204" pitchFamily="18" charset="0"/>
              </a:rPr>
              <a:t>Từ lâu</a:t>
            </a:r>
            <a:endParaRPr lang="en-SG" sz="4000" b="1" dirty="0">
              <a:solidFill>
                <a:srgbClr val="7030A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5131916-AB3C-42A0-D3CC-C7B0EEAB3424}"/>
              </a:ext>
            </a:extLst>
          </p:cNvPr>
          <p:cNvSpPr/>
          <p:nvPr/>
        </p:nvSpPr>
        <p:spPr>
          <a:xfrm>
            <a:off x="7952483" y="5321901"/>
            <a:ext cx="4082545" cy="8670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7030A0"/>
                </a:solidFill>
                <a:latin typeface="Cambria" panose="02040503050406030204" pitchFamily="18" charset="0"/>
                <a:ea typeface="Cambria" panose="02040503050406030204" pitchFamily="18" charset="0"/>
              </a:rPr>
              <a:t>Với chiếc nón lá</a:t>
            </a:r>
            <a:endParaRPr lang="en-SG" sz="4000" b="1" dirty="0">
              <a:solidFill>
                <a:srgbClr val="7030A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DC8CB7D-0412-F413-8E2F-E8E2FB474E08}"/>
              </a:ext>
            </a:extLst>
          </p:cNvPr>
          <p:cNvSpPr txBox="1"/>
          <p:nvPr/>
        </p:nvSpPr>
        <p:spPr>
          <a:xfrm>
            <a:off x="949305" y="1544849"/>
            <a:ext cx="1666895" cy="661720"/>
          </a:xfrm>
          <a:prstGeom prst="rect">
            <a:avLst/>
          </a:prstGeom>
          <a:solidFill>
            <a:schemeClr val="bg1"/>
          </a:solidFill>
        </p:spPr>
        <p:txBody>
          <a:bodyPr wrap="square" lIns="0" tIns="0" rIns="0" rtlCol="0">
            <a:spAutoFit/>
          </a:bodyPr>
          <a:lstStyle/>
          <a:p>
            <a:pPr algn="just"/>
            <a:r>
              <a:rPr lang="vi-VN" sz="4000" b="1" dirty="0">
                <a:solidFill>
                  <a:srgbClr val="7030A0"/>
                </a:solidFill>
                <a:latin typeface="Cambria" panose="02040503050406030204" pitchFamily="18" charset="0"/>
                <a:ea typeface="Cambria" panose="02040503050406030204" pitchFamily="18" charset="0"/>
              </a:rPr>
              <a:t>Từ lâu</a:t>
            </a:r>
            <a:endParaRPr lang="en-SG" sz="4000" b="1" dirty="0">
              <a:solidFill>
                <a:srgbClr val="7030A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2ADB5AA-26A9-4B3C-06A3-D2F378186EE8}"/>
              </a:ext>
            </a:extLst>
          </p:cNvPr>
          <p:cNvSpPr txBox="1"/>
          <p:nvPr/>
        </p:nvSpPr>
        <p:spPr>
          <a:xfrm>
            <a:off x="2792640" y="4016387"/>
            <a:ext cx="4007340" cy="661720"/>
          </a:xfrm>
          <a:prstGeom prst="rect">
            <a:avLst/>
          </a:prstGeom>
          <a:solidFill>
            <a:schemeClr val="bg1"/>
          </a:solidFill>
        </p:spPr>
        <p:txBody>
          <a:bodyPr wrap="square" lIns="0" tIns="0" rIns="0" rtlCol="0">
            <a:spAutoFit/>
          </a:bodyPr>
          <a:lstStyle/>
          <a:p>
            <a:pPr algn="just"/>
            <a:r>
              <a:rPr lang="vi-VN" sz="4000" b="1" dirty="0">
                <a:solidFill>
                  <a:srgbClr val="7030A0"/>
                </a:solidFill>
                <a:latin typeface="Cambria" panose="02040503050406030204" pitchFamily="18" charset="0"/>
                <a:ea typeface="Cambria" panose="02040503050406030204" pitchFamily="18" charset="0"/>
              </a:rPr>
              <a:t>Với  chiếc nón  lá</a:t>
            </a:r>
            <a:endParaRPr lang="en-SG" sz="4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5740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4" grpId="0" animBg="1"/>
      <p:bldP spid="16"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
            <a:extLst>
              <a:ext uri="{FF2B5EF4-FFF2-40B4-BE49-F238E27FC236}">
                <a16:creationId xmlns:a16="http://schemas.microsoft.com/office/drawing/2014/main" id="{115BF13E-2340-DED9-2B7F-3D759A227CE6}"/>
              </a:ext>
            </a:extLst>
          </p:cNvPr>
          <p:cNvSpPr/>
          <p:nvPr/>
        </p:nvSpPr>
        <p:spPr>
          <a:xfrm>
            <a:off x="-3" y="1317494"/>
            <a:ext cx="11827828" cy="5540506"/>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CCB842DF-5611-4894-ACAE-3D3E98BDB49F}"/>
              </a:ext>
            </a:extLst>
          </p:cNvPr>
          <p:cNvSpPr/>
          <p:nvPr/>
        </p:nvSpPr>
        <p:spPr>
          <a:xfrm>
            <a:off x="47482" y="1570533"/>
            <a:ext cx="11097173" cy="115711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78827" y="14211"/>
            <a:ext cx="11827828" cy="1303283"/>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200" b="1" dirty="0"/>
              <a:t> </a:t>
            </a:r>
            <a:r>
              <a:rPr lang="vi-VN" sz="4200" b="1" dirty="0">
                <a:latin typeface="Cambria" panose="02040503050406030204" pitchFamily="18" charset="0"/>
                <a:ea typeface="Cambria" panose="02040503050406030204" pitchFamily="18" charset="0"/>
              </a:rPr>
              <a:t>2: Đặt câu hỏi cho trạng ngữ chỉ phương tiện của mỗi câu dưới đây:</a:t>
            </a:r>
            <a:endParaRPr kumimoji="0" lang="zh-CN" altLang="en-US" sz="42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231907" y="1570533"/>
            <a:ext cx="11655950" cy="1231106"/>
          </a:xfrm>
          <a:prstGeom prst="rect">
            <a:avLst/>
          </a:prstGeom>
          <a:noFill/>
        </p:spPr>
        <p:txBody>
          <a:bodyPr wrap="square" rtlCol="0">
            <a:spAutoFit/>
          </a:bodyPr>
          <a:lstStyle/>
          <a:p>
            <a:pPr lvl="0" algn="ctr">
              <a:defRPr/>
            </a:pPr>
            <a:r>
              <a:rPr lang="vi-VN" sz="3700" b="1" dirty="0">
                <a:latin typeface="Cambria" panose="02040503050406030204" pitchFamily="18" charset="0"/>
                <a:ea typeface="Cambria" panose="02040503050406030204" pitchFamily="18" charset="0"/>
              </a:rPr>
              <a:t>a, Bằng lá cọ non phơi khô, người thợ thủ công đã </a:t>
            </a:r>
          </a:p>
          <a:p>
            <a:pPr lvl="0" algn="ctr">
              <a:defRPr/>
            </a:pPr>
            <a:r>
              <a:rPr lang="vi-VN" sz="3700" b="1" dirty="0">
                <a:latin typeface="Cambria" panose="02040503050406030204" pitchFamily="18" charset="0"/>
                <a:ea typeface="Cambria" panose="02040503050406030204" pitchFamily="18" charset="0"/>
              </a:rPr>
              <a:t>khâu thành những chiếc nón che nắng, che mưa.</a:t>
            </a:r>
            <a:endParaRPr kumimoji="0" lang="en-SG"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7" name="Rounded Rectangle 10">
            <a:extLst>
              <a:ext uri="{FF2B5EF4-FFF2-40B4-BE49-F238E27FC236}">
                <a16:creationId xmlns:a16="http://schemas.microsoft.com/office/drawing/2014/main" id="{1B2C192F-4BC2-48F7-AFFD-3D27E0F7D489}"/>
              </a:ext>
            </a:extLst>
          </p:cNvPr>
          <p:cNvSpPr/>
          <p:nvPr/>
        </p:nvSpPr>
        <p:spPr>
          <a:xfrm>
            <a:off x="-1" y="3829704"/>
            <a:ext cx="9024817" cy="1796395"/>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8" name="TextBox 7">
            <a:extLst>
              <a:ext uri="{FF2B5EF4-FFF2-40B4-BE49-F238E27FC236}">
                <a16:creationId xmlns:a16="http://schemas.microsoft.com/office/drawing/2014/main" id="{8113E546-CFDA-48F8-B11D-CBF2AB17A23D}"/>
              </a:ext>
            </a:extLst>
          </p:cNvPr>
          <p:cNvSpPr txBox="1"/>
          <p:nvPr/>
        </p:nvSpPr>
        <p:spPr>
          <a:xfrm>
            <a:off x="0" y="3896904"/>
            <a:ext cx="9140768" cy="1661993"/>
          </a:xfrm>
          <a:prstGeom prst="rect">
            <a:avLst/>
          </a:prstGeom>
          <a:noFill/>
        </p:spPr>
        <p:txBody>
          <a:bodyPr wrap="square" rtlCol="0">
            <a:spAutoFit/>
          </a:bodyPr>
          <a:lstStyle/>
          <a:p>
            <a:pPr algn="just"/>
            <a:r>
              <a:rPr lang="en-SG" sz="3400" b="1" dirty="0">
                <a:latin typeface="Cambria" panose="02040503050406030204" pitchFamily="18" charset="0"/>
                <a:ea typeface="Cambria" panose="02040503050406030204" pitchFamily="18" charset="0"/>
              </a:rPr>
              <a:t>b, </a:t>
            </a:r>
            <a:r>
              <a:rPr lang="en-SG" sz="3400" b="1" dirty="0" err="1">
                <a:latin typeface="Cambria" panose="02040503050406030204" pitchFamily="18" charset="0"/>
                <a:ea typeface="Cambria" panose="02040503050406030204" pitchFamily="18" charset="0"/>
              </a:rPr>
              <a:t>Với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những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chiếc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khăn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piêu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kết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hợp</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độc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đáo</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giữa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màu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sắc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và</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hoa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văn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các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cô</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gái</a:t>
            </a:r>
            <a:r>
              <a:rPr lang="en-SG" sz="3400" b="1" dirty="0">
                <a:latin typeface="Cambria" panose="02040503050406030204" pitchFamily="18" charset="0"/>
                <a:ea typeface="Cambria" panose="02040503050406030204" pitchFamily="18" charset="0"/>
              </a:rPr>
              <a:t> Thái </a:t>
            </a:r>
            <a:r>
              <a:rPr lang="en-SG" sz="3400" b="1" dirty="0" err="1">
                <a:latin typeface="Cambria" panose="02040503050406030204" pitchFamily="18" charset="0"/>
                <a:ea typeface="Cambria" panose="02040503050406030204" pitchFamily="18" charset="0"/>
              </a:rPr>
              <a:t>đã</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chứng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tỏ</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sự</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khéo</a:t>
            </a:r>
            <a:r>
              <a:rPr lang="vi-VN" sz="3400" b="1" dirty="0">
                <a:latin typeface="Cambria" panose="02040503050406030204" pitchFamily="18" charset="0"/>
                <a:ea typeface="Cambria" panose="02040503050406030204" pitchFamily="18" charset="0"/>
              </a:rPr>
              <a:t> léo</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đảm</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đang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của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mình</a:t>
            </a:r>
            <a:r>
              <a:rPr lang="en-SG" sz="3400" b="1" dirty="0">
                <a:latin typeface="Cambria" panose="02040503050406030204" pitchFamily="18" charset="0"/>
                <a:ea typeface="Cambria" panose="02040503050406030204" pitchFamily="18" charset="0"/>
              </a:rPr>
              <a:t>.</a:t>
            </a:r>
            <a:endParaRPr lang="vi-VN" sz="3400" b="1" i="0" dirty="0">
              <a:effectLst/>
              <a:latin typeface="Cambria" panose="02040503050406030204" pitchFamily="18" charset="0"/>
              <a:ea typeface="Cambria" panose="02040503050406030204" pitchFamily="18" charset="0"/>
            </a:endParaRPr>
          </a:p>
        </p:txBody>
      </p:sp>
      <p:pic>
        <p:nvPicPr>
          <p:cNvPr id="6" name="Picture 5" descr="A couple of kids sitting at desks&#10;&#10;Description automatically generated">
            <a:extLst>
              <a:ext uri="{FF2B5EF4-FFF2-40B4-BE49-F238E27FC236}">
                <a16:creationId xmlns:a16="http://schemas.microsoft.com/office/drawing/2014/main" id="{7B39B343-FE74-B050-2437-A0D9FF4A24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24816" y="4727900"/>
            <a:ext cx="3410830" cy="2106689"/>
          </a:xfrm>
          <a:prstGeom prst="rect">
            <a:avLst/>
          </a:prstGeom>
        </p:spPr>
      </p:pic>
      <p:sp>
        <p:nvSpPr>
          <p:cNvPr id="12" name="Rounded Rectangle 2">
            <a:extLst>
              <a:ext uri="{FF2B5EF4-FFF2-40B4-BE49-F238E27FC236}">
                <a16:creationId xmlns:a16="http://schemas.microsoft.com/office/drawing/2014/main" id="{B4E67CC7-7B88-8E17-1176-412334F25480}"/>
              </a:ext>
            </a:extLst>
          </p:cNvPr>
          <p:cNvSpPr/>
          <p:nvPr/>
        </p:nvSpPr>
        <p:spPr>
          <a:xfrm>
            <a:off x="2387599" y="2752232"/>
            <a:ext cx="9440225" cy="1157110"/>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7030A0"/>
                </a:solidFill>
                <a:latin typeface="Cambria" panose="02040503050406030204" pitchFamily="18" charset="0"/>
                <a:ea typeface="Cambria" panose="02040503050406030204" pitchFamily="18" charset="0"/>
              </a:rPr>
              <a:t>Bằng cái gì mà người thợ thủ công đã khâu thành những chiếc nón che nắng, che mưa?</a:t>
            </a:r>
            <a:endParaRPr lang="en-US" sz="3600" b="1" dirty="0">
              <a:solidFill>
                <a:srgbClr val="7030A0"/>
              </a:solidFill>
              <a:latin typeface="Cambria" panose="02040503050406030204" pitchFamily="18" charset="0"/>
              <a:ea typeface="Cambria" panose="02040503050406030204" pitchFamily="18" charset="0"/>
            </a:endParaRPr>
          </a:p>
        </p:txBody>
      </p:sp>
      <p:sp>
        <p:nvSpPr>
          <p:cNvPr id="13" name="Rounded Rectangle 2">
            <a:extLst>
              <a:ext uri="{FF2B5EF4-FFF2-40B4-BE49-F238E27FC236}">
                <a16:creationId xmlns:a16="http://schemas.microsoft.com/office/drawing/2014/main" id="{D841126B-6F33-9F2C-E054-3D5CFB877B20}"/>
              </a:ext>
            </a:extLst>
          </p:cNvPr>
          <p:cNvSpPr/>
          <p:nvPr/>
        </p:nvSpPr>
        <p:spPr>
          <a:xfrm>
            <a:off x="47482" y="5490258"/>
            <a:ext cx="8861382" cy="1231106"/>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7030A0"/>
                </a:solidFill>
                <a:latin typeface="Cambria" panose="02040503050406030204" pitchFamily="18" charset="0"/>
                <a:ea typeface="Cambria" panose="02040503050406030204" pitchFamily="18" charset="0"/>
              </a:rPr>
              <a:t>Với cái gì c</a:t>
            </a:r>
            <a:r>
              <a:rPr lang="en-SG" sz="4000" b="1" dirty="0" err="1">
                <a:solidFill>
                  <a:srgbClr val="7030A0"/>
                </a:solidFill>
                <a:latin typeface="Cambria" panose="02040503050406030204" pitchFamily="18" charset="0"/>
                <a:ea typeface="Cambria" panose="02040503050406030204" pitchFamily="18" charset="0"/>
              </a:rPr>
              <a:t>ác</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cô</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gái</a:t>
            </a:r>
            <a:r>
              <a:rPr lang="en-SG" sz="4000" b="1" dirty="0">
                <a:solidFill>
                  <a:srgbClr val="7030A0"/>
                </a:solidFill>
                <a:latin typeface="Cambria" panose="02040503050406030204" pitchFamily="18" charset="0"/>
                <a:ea typeface="Cambria" panose="02040503050406030204" pitchFamily="18" charset="0"/>
              </a:rPr>
              <a:t> Thái </a:t>
            </a:r>
            <a:r>
              <a:rPr lang="en-SG" sz="4000" b="1" dirty="0" err="1">
                <a:solidFill>
                  <a:srgbClr val="7030A0"/>
                </a:solidFill>
                <a:latin typeface="Cambria" panose="02040503050406030204" pitchFamily="18" charset="0"/>
                <a:ea typeface="Cambria" panose="02040503050406030204" pitchFamily="18" charset="0"/>
              </a:rPr>
              <a:t>đã</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chứng</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tỏ</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sự</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khéo</a:t>
            </a:r>
            <a:r>
              <a:rPr lang="vi-VN" sz="4000" b="1" dirty="0">
                <a:solidFill>
                  <a:srgbClr val="7030A0"/>
                </a:solidFill>
                <a:latin typeface="Cambria" panose="02040503050406030204" pitchFamily="18" charset="0"/>
                <a:ea typeface="Cambria" panose="02040503050406030204" pitchFamily="18" charset="0"/>
              </a:rPr>
              <a:t> léo</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đảm</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đang</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của</a:t>
            </a:r>
            <a:r>
              <a:rPr lang="en-SG" sz="4000" b="1" dirty="0">
                <a:solidFill>
                  <a:srgbClr val="7030A0"/>
                </a:solidFill>
                <a:latin typeface="Cambria" panose="02040503050406030204" pitchFamily="18" charset="0"/>
                <a:ea typeface="Cambria" panose="02040503050406030204" pitchFamily="18" charset="0"/>
              </a:rPr>
              <a:t> </a:t>
            </a:r>
            <a:r>
              <a:rPr lang="vi-VN" sz="4000" b="1" dirty="0">
                <a:solidFill>
                  <a:srgbClr val="7030A0"/>
                </a:solidFill>
                <a:latin typeface="Cambria" panose="02040503050406030204" pitchFamily="18" charset="0"/>
                <a:ea typeface="Cambria" panose="02040503050406030204" pitchFamily="18" charset="0"/>
              </a:rPr>
              <a:t>mình?</a:t>
            </a:r>
            <a:endParaRPr lang="en-US" sz="4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398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7" grpId="0" animBg="1"/>
      <p:bldP spid="8" grpId="0"/>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03F0-C8FD-F9C5-E833-301A9AB5ADBE}"/>
            </a:ext>
          </a:extLst>
        </p:cNvPr>
        <p:cNvGrpSpPr/>
        <p:nvPr/>
      </p:nvGrpSpPr>
      <p:grpSpPr>
        <a:xfrm>
          <a:off x="0" y="0"/>
          <a:ext cx="0" cy="0"/>
          <a:chOff x="0" y="0"/>
          <a:chExt cx="0" cy="0"/>
        </a:xfrm>
      </p:grpSpPr>
      <p:sp>
        <p:nvSpPr>
          <p:cNvPr id="5" name="Rounded Rectangle 2">
            <a:extLst>
              <a:ext uri="{FF2B5EF4-FFF2-40B4-BE49-F238E27FC236}">
                <a16:creationId xmlns:a16="http://schemas.microsoft.com/office/drawing/2014/main" id="{0E6CDB7F-8317-C485-B30D-873AEF6ED9CF}"/>
              </a:ext>
            </a:extLst>
          </p:cNvPr>
          <p:cNvSpPr/>
          <p:nvPr/>
        </p:nvSpPr>
        <p:spPr>
          <a:xfrm>
            <a:off x="199585" y="1510748"/>
            <a:ext cx="11827828" cy="5237922"/>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sp>
        <p:nvSpPr>
          <p:cNvPr id="10" name="任意多边形: 形状 4">
            <a:extLst>
              <a:ext uri="{FF2B5EF4-FFF2-40B4-BE49-F238E27FC236}">
                <a16:creationId xmlns:a16="http://schemas.microsoft.com/office/drawing/2014/main" id="{F863BE41-3E43-681A-EE82-65AEFEF4E698}"/>
              </a:ext>
            </a:extLst>
          </p:cNvPr>
          <p:cNvSpPr/>
          <p:nvPr/>
        </p:nvSpPr>
        <p:spPr>
          <a:xfrm>
            <a:off x="78827" y="62916"/>
            <a:ext cx="11827828" cy="1303283"/>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white"/>
                </a:solidFill>
                <a:effectLst/>
                <a:uLnTx/>
                <a:uFillTx/>
                <a:latin typeface="思源黑体 CN" panose="020F0502020204030204"/>
                <a:cs typeface="+mn-cs"/>
              </a:rPr>
              <a:t> </a:t>
            </a:r>
            <a:r>
              <a:rPr kumimoji="0" lang="vi-VN" sz="4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Đặt câu hỏi cho trạng ngữ chỉ phương tiện của mỗi câu dưới đây:</a:t>
            </a:r>
            <a:endParaRPr kumimoji="0" lang="zh-CN" altLang="en-US" sz="42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3" name="Rounded Rectangle 10">
            <a:extLst>
              <a:ext uri="{FF2B5EF4-FFF2-40B4-BE49-F238E27FC236}">
                <a16:creationId xmlns:a16="http://schemas.microsoft.com/office/drawing/2014/main" id="{87C07241-B321-074B-2868-C0A83BD26628}"/>
              </a:ext>
            </a:extLst>
          </p:cNvPr>
          <p:cNvSpPr/>
          <p:nvPr/>
        </p:nvSpPr>
        <p:spPr>
          <a:xfrm>
            <a:off x="314182" y="1885201"/>
            <a:ext cx="11592473" cy="213575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382DCF0C-0C0D-58E0-2247-78E0C311F9AD}"/>
              </a:ext>
            </a:extLst>
          </p:cNvPr>
          <p:cNvSpPr txBox="1"/>
          <p:nvPr/>
        </p:nvSpPr>
        <p:spPr>
          <a:xfrm>
            <a:off x="417443" y="2029749"/>
            <a:ext cx="11247694" cy="1846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Bằng một số ống tre, nứa thô sơ, người dân Tây Nguyên đã làm ra cây đàn t'rưng có âm thanh thánh thót như tiếng chim hót, tiếng suối reo....</a:t>
            </a:r>
          </a:p>
        </p:txBody>
      </p:sp>
      <p:sp>
        <p:nvSpPr>
          <p:cNvPr id="6" name="Rounded Rectangle 2">
            <a:extLst>
              <a:ext uri="{FF2B5EF4-FFF2-40B4-BE49-F238E27FC236}">
                <a16:creationId xmlns:a16="http://schemas.microsoft.com/office/drawing/2014/main" id="{687AFAD9-57E5-7083-F3E3-EEDA532DA08D}"/>
              </a:ext>
            </a:extLst>
          </p:cNvPr>
          <p:cNvSpPr/>
          <p:nvPr/>
        </p:nvSpPr>
        <p:spPr>
          <a:xfrm>
            <a:off x="1192955" y="4346340"/>
            <a:ext cx="10515600" cy="2135756"/>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7030A0"/>
                </a:solidFill>
                <a:latin typeface="Cambria" panose="02040503050406030204" pitchFamily="18" charset="0"/>
                <a:ea typeface="Cambria" panose="02040503050406030204" pitchFamily="18" charset="0"/>
              </a:rPr>
              <a:t>Bằng cái gì mà người dân Tây Nguyên đã làm ra cây đàn t'rưng có âm thanh thánh thót như tiếng chim hót, tiếng suối reo...?</a:t>
            </a:r>
            <a:endParaRPr lang="en-US" sz="4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4834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308113" y="246041"/>
            <a:ext cx="11651974" cy="1930956"/>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5000" b="1" dirty="0">
                <a:solidFill>
                  <a:schemeClr val="accent2">
                    <a:lumMod val="50000"/>
                  </a:schemeClr>
                </a:solidFill>
                <a:latin typeface="Cambria" panose="02040503050406030204" pitchFamily="18" charset="0"/>
                <a:ea typeface="Cambria" panose="02040503050406030204" pitchFamily="18" charset="0"/>
              </a:rPr>
              <a:t>3. Theo em, trạng ngữ chỉ phương tiện </a:t>
            </a:r>
          </a:p>
          <a:p>
            <a:pPr algn="ctr"/>
            <a:r>
              <a:rPr lang="vi-VN" sz="5000" b="1" dirty="0">
                <a:solidFill>
                  <a:schemeClr val="accent2">
                    <a:lumMod val="50000"/>
                  </a:schemeClr>
                </a:solidFill>
                <a:latin typeface="Cambria" panose="02040503050406030204" pitchFamily="18" charset="0"/>
                <a:ea typeface="Cambria" panose="02040503050406030204" pitchFamily="18" charset="0"/>
              </a:rPr>
              <a:t>bổ sung thông tin gì cho câu?</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84610"/>
            <a:ext cx="8061435" cy="584775"/>
          </a:xfrm>
          <a:prstGeom prst="rect">
            <a:avLst/>
          </a:prstGeom>
          <a:noFill/>
        </p:spPr>
        <p:txBody>
          <a:bodyPr wrap="square">
            <a:spAutoFit/>
          </a:bodyPr>
          <a:lstStyle/>
          <a:p>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316005" y="2310935"/>
            <a:ext cx="9559990" cy="3293209"/>
          </a:xfrm>
          <a:prstGeom prst="rect">
            <a:avLst/>
          </a:prstGeom>
          <a:solidFill>
            <a:schemeClr val="bg1"/>
          </a:solidFill>
          <a:ln w="38100">
            <a:solidFill>
              <a:schemeClr val="tx1"/>
            </a:solidFill>
            <a:prstDash val="dash"/>
          </a:ln>
        </p:spPr>
        <p:txBody>
          <a:bodyPr wrap="square">
            <a:spAutoFit/>
          </a:bodyPr>
          <a:lstStyle/>
          <a:p>
            <a:pPr algn="just"/>
            <a:r>
              <a:rPr lang="vi-VN" sz="5200" b="1" dirty="0">
                <a:latin typeface="Cambria" panose="02040503050406030204" pitchFamily="18" charset="0"/>
                <a:ea typeface="Cambria" panose="02040503050406030204" pitchFamily="18" charset="0"/>
              </a:rPr>
              <a:t>Trạng ngữ chỉ phương tiện bổ sung thông tin về mặt phương tiện thực hiện hoạt động được nói đến trong câu</a:t>
            </a:r>
            <a:r>
              <a:rPr lang="vi-VN" sz="5200" b="1" dirty="0"/>
              <a:t>. </a:t>
            </a:r>
            <a:endParaRPr lang="vi-VN" sz="5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A3330F02-423D-BF4C-93E1-E57E9B617A2D}"/>
              </a:ext>
            </a:extLst>
          </p:cNvPr>
          <p:cNvGrpSpPr/>
          <p:nvPr/>
        </p:nvGrpSpPr>
        <p:grpSpPr>
          <a:xfrm>
            <a:off x="-1178873" y="109329"/>
            <a:ext cx="14220497" cy="7101213"/>
            <a:chOff x="1304923" y="673100"/>
            <a:chExt cx="9363077" cy="5286378"/>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grpSp>
          <p:nvGrpSpPr>
            <p:cNvPr id="10" name="组合 9">
              <a:extLst>
                <a:ext uri="{FF2B5EF4-FFF2-40B4-BE49-F238E27FC236}">
                  <a16:creationId xmlns:a16="http://schemas.microsoft.com/office/drawing/2014/main" id="{607D46E2-BF5B-6E3D-FE69-7479932D2BC5}"/>
                </a:ext>
              </a:extLst>
            </p:cNvPr>
            <p:cNvGrpSpPr/>
            <p:nvPr/>
          </p:nvGrpSpPr>
          <p:grpSpPr>
            <a:xfrm>
              <a:off x="4715273" y="713317"/>
              <a:ext cx="2703017" cy="778078"/>
              <a:chOff x="3510832" y="2251534"/>
              <a:chExt cx="5468498" cy="778078"/>
            </a:xfrm>
          </p:grpSpPr>
          <p:sp>
            <p:nvSpPr>
              <p:cNvPr id="12" name="矩形: 圆角 11">
                <a:extLst>
                  <a:ext uri="{FF2B5EF4-FFF2-40B4-BE49-F238E27FC236}">
                    <a16:creationId xmlns:a16="http://schemas.microsoft.com/office/drawing/2014/main" id="{058A0E67-E421-4862-E14B-901CE8893E10}"/>
                  </a:ext>
                </a:extLst>
              </p:cNvPr>
              <p:cNvSpPr/>
              <p:nvPr/>
            </p:nvSpPr>
            <p:spPr>
              <a:xfrm>
                <a:off x="3510832" y="2251534"/>
                <a:ext cx="5468498" cy="734640"/>
              </a:xfrm>
              <a:prstGeom prst="roundRect">
                <a:avLst>
                  <a:gd name="adj" fmla="val 50000"/>
                </a:avLst>
              </a:pr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标小智龙珠体" panose="02020500000000000000" pitchFamily="18" charset="-122"/>
                  <a:ea typeface="标小智龙珠体" panose="02020500000000000000" pitchFamily="18" charset="-122"/>
                </a:endParaRPr>
              </a:p>
            </p:txBody>
          </p:sp>
          <p:sp>
            <p:nvSpPr>
              <p:cNvPr id="14" name="文本框 13">
                <a:extLst>
                  <a:ext uri="{FF2B5EF4-FFF2-40B4-BE49-F238E27FC236}">
                    <a16:creationId xmlns:a16="http://schemas.microsoft.com/office/drawing/2014/main" id="{553E555E-6922-772D-CCA2-5341456B515E}"/>
                  </a:ext>
                </a:extLst>
              </p:cNvPr>
              <p:cNvSpPr txBox="1"/>
              <p:nvPr/>
            </p:nvSpPr>
            <p:spPr>
              <a:xfrm>
                <a:off x="3817504" y="2294972"/>
                <a:ext cx="4855152" cy="734640"/>
              </a:xfrm>
              <a:prstGeom prst="rect">
                <a:avLst/>
              </a:prstGeom>
              <a:noFill/>
            </p:spPr>
            <p:txBody>
              <a:bodyPr wrap="square">
                <a:spAutoFit/>
              </a:bodyPr>
              <a:lstStyle/>
              <a:p>
                <a:pPr algn="ctr"/>
                <a:r>
                  <a:rPr lang="vi-VN" altLang="zh-CN" sz="5000" b="1" dirty="0">
                    <a:solidFill>
                      <a:schemeClr val="bg1"/>
                    </a:solidFill>
                    <a:latin typeface="Cambria" panose="02040503050406030204" pitchFamily="18" charset="0"/>
                    <a:ea typeface="Cambria" panose="02040503050406030204" pitchFamily="18" charset="0"/>
                    <a:cs typeface="+mn-ea"/>
                    <a:sym typeface="+mn-lt"/>
                  </a:rPr>
                  <a:t>GHI NHỚ</a:t>
                </a:r>
                <a:endParaRPr lang="en-US" altLang="zh-CN" sz="5000" b="1" dirty="0">
                  <a:solidFill>
                    <a:schemeClr val="bg1"/>
                  </a:solidFill>
                  <a:latin typeface="Cambria" panose="02040503050406030204" pitchFamily="18" charset="0"/>
                  <a:ea typeface="Cambria" panose="02040503050406030204" pitchFamily="18" charset="0"/>
                  <a:cs typeface="+mn-ea"/>
                  <a:sym typeface="+mn-lt"/>
                </a:endParaRPr>
              </a:p>
            </p:txBody>
          </p:sp>
        </p:grpSp>
      </p:grpSp>
      <p:sp>
        <p:nvSpPr>
          <p:cNvPr id="15" name="TextBox 14">
            <a:extLst>
              <a:ext uri="{FF2B5EF4-FFF2-40B4-BE49-F238E27FC236}">
                <a16:creationId xmlns:a16="http://schemas.microsoft.com/office/drawing/2014/main" id="{24A34069-F4C2-466B-A8E0-B63EFC8A3C62}"/>
              </a:ext>
            </a:extLst>
          </p:cNvPr>
          <p:cNvSpPr txBox="1"/>
          <p:nvPr/>
        </p:nvSpPr>
        <p:spPr>
          <a:xfrm>
            <a:off x="691968" y="1441577"/>
            <a:ext cx="10478814" cy="5170646"/>
          </a:xfrm>
          <a:prstGeom prst="rect">
            <a:avLst/>
          </a:prstGeom>
          <a:noFill/>
        </p:spPr>
        <p:txBody>
          <a:bodyPr wrap="square">
            <a:spAutoFit/>
          </a:bodyPr>
          <a:lstStyle/>
          <a:p>
            <a:pPr algn="just"/>
            <a:r>
              <a:rPr lang="vi-VN" sz="5400" b="1" dirty="0">
                <a:latin typeface="Cambria" panose="02040503050406030204" pitchFamily="18" charset="0"/>
                <a:ea typeface="Cambria" panose="02040503050406030204" pitchFamily="18" charset="0"/>
              </a:rPr>
              <a:t>Trạng ngữ chỉ phương tiện bổ sung thông tin về phương tiện thực hiện hoạt động được nói đến trong câu; trả lời cho câu hỏi có từ ngữ để hỏi: bằng gì, bằng cái gì, với cái gì,....</a:t>
            </a:r>
            <a:endParaRPr lang="en-SG" sz="5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914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endParaRPr lang="en-SG" dirty="0"/>
          </a:p>
        </p:txBody>
      </p:sp>
      <p:sp>
        <p:nvSpPr>
          <p:cNvPr id="11" name="Rounded Rectangle 7">
            <a:extLst>
              <a:ext uri="{FF2B5EF4-FFF2-40B4-BE49-F238E27FC236}">
                <a16:creationId xmlns:a16="http://schemas.microsoft.com/office/drawing/2014/main" id="{5251FB1E-DBE5-47AB-9964-CD7F67015D89}"/>
              </a:ext>
            </a:extLst>
          </p:cNvPr>
          <p:cNvSpPr/>
          <p:nvPr/>
        </p:nvSpPr>
        <p:spPr>
          <a:xfrm>
            <a:off x="1370892" y="42057"/>
            <a:ext cx="10583916"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4. Tìm từ ngữ thích hợp để hoàn thành các câu có trạng ngữ chỉ phương tiện.</a:t>
            </a:r>
          </a:p>
        </p:txBody>
      </p:sp>
      <p:pic>
        <p:nvPicPr>
          <p:cNvPr id="10" name="Picture 9">
            <a:extLst>
              <a:ext uri="{FF2B5EF4-FFF2-40B4-BE49-F238E27FC236}">
                <a16:creationId xmlns:a16="http://schemas.microsoft.com/office/drawing/2014/main" id="{B20F44B7-05C9-4B9E-97E2-EECF8C298F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55" b="81537" l="14271" r="72555">
                        <a14:foregroundMark x1="16866" y1="78144" x2="14271" y2="81537"/>
                      </a14:backgroundRemoval>
                    </a14:imgEffect>
                  </a14:imgLayer>
                </a14:imgProps>
              </a:ext>
            </a:extLst>
          </a:blip>
          <a:srcRect l="16896" t="16643" r="21187" b="22323"/>
          <a:stretch/>
        </p:blipFill>
        <p:spPr>
          <a:xfrm>
            <a:off x="3524412" y="2322785"/>
            <a:ext cx="633710" cy="624693"/>
          </a:xfrm>
          <a:prstGeom prst="rect">
            <a:avLst/>
          </a:prstGeom>
        </p:spPr>
      </p:pic>
      <p:pic>
        <p:nvPicPr>
          <p:cNvPr id="14" name="Picture 13">
            <a:extLst>
              <a:ext uri="{FF2B5EF4-FFF2-40B4-BE49-F238E27FC236}">
                <a16:creationId xmlns:a16="http://schemas.microsoft.com/office/drawing/2014/main" id="{61512788-AEA1-4ABD-94CA-47ADFE525F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55" b="81537" l="14271" r="72555">
                        <a14:foregroundMark x1="16866" y1="78144" x2="14271" y2="81537"/>
                      </a14:backgroundRemoval>
                    </a14:imgEffect>
                  </a14:imgLayer>
                </a14:imgProps>
              </a:ext>
            </a:extLst>
          </a:blip>
          <a:srcRect l="16896" t="16643" r="21187" b="22323"/>
          <a:stretch/>
        </p:blipFill>
        <p:spPr>
          <a:xfrm>
            <a:off x="4949802" y="2322785"/>
            <a:ext cx="643690" cy="634531"/>
          </a:xfrm>
          <a:prstGeom prst="rect">
            <a:avLst/>
          </a:prstGeom>
        </p:spPr>
      </p:pic>
      <p:sp>
        <p:nvSpPr>
          <p:cNvPr id="20" name="Rounded Rectangle 2">
            <a:extLst>
              <a:ext uri="{FF2B5EF4-FFF2-40B4-BE49-F238E27FC236}">
                <a16:creationId xmlns:a16="http://schemas.microsoft.com/office/drawing/2014/main" id="{BC43C681-9E17-4F8A-8E6E-D3E6E4FC7396}"/>
              </a:ext>
            </a:extLst>
          </p:cNvPr>
          <p:cNvSpPr/>
          <p:nvPr/>
        </p:nvSpPr>
        <p:spPr>
          <a:xfrm>
            <a:off x="0" y="1660730"/>
            <a:ext cx="9066527" cy="1451609"/>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mbria" panose="02040503050406030204" pitchFamily="18" charset="0"/>
                <a:ea typeface="Cambria" panose="02040503050406030204" pitchFamily="18" charset="0"/>
              </a:rPr>
              <a:t>a) Bằng ........... </a:t>
            </a:r>
            <a:r>
              <a:rPr lang="vi-VN" sz="4000" b="1" dirty="0" smtClean="0">
                <a:solidFill>
                  <a:srgbClr val="002060"/>
                </a:solidFill>
                <a:latin typeface="Cambria" panose="02040503050406030204" pitchFamily="18" charset="0"/>
                <a:ea typeface="Cambria" panose="02040503050406030204" pitchFamily="18" charset="0"/>
              </a:rPr>
              <a:t>.......................</a:t>
            </a:r>
            <a:r>
              <a:rPr lang="en-US" sz="4000" b="1" dirty="0" smtClean="0">
                <a:solidFill>
                  <a:srgbClr val="002060"/>
                </a:solidFill>
                <a:latin typeface="Cambria" panose="02040503050406030204" pitchFamily="18" charset="0"/>
                <a:ea typeface="Cambria" panose="02040503050406030204" pitchFamily="18" charset="0"/>
              </a:rPr>
              <a:t>.  </a:t>
            </a:r>
            <a:r>
              <a:rPr lang="vi-VN" sz="4000" b="1" dirty="0" smtClean="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chuồn chuồn bay lượn khắp đó đây.</a:t>
            </a:r>
            <a:endParaRPr lang="en-US" sz="4000" b="1" dirty="0">
              <a:solidFill>
                <a:srgbClr val="002060"/>
              </a:solidFill>
              <a:latin typeface="Cambria" panose="02040503050406030204" pitchFamily="18" charset="0"/>
              <a:ea typeface="Cambria" panose="02040503050406030204" pitchFamily="18" charset="0"/>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111284" y="3227179"/>
            <a:ext cx="11408053"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Với</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chim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gõ</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kiến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có</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thể</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đ</a:t>
            </a:r>
            <a:r>
              <a:rPr lang="en-SG" sz="4000" b="1" dirty="0" err="1">
                <a:solidFill>
                  <a:srgbClr val="002060"/>
                </a:solidFill>
                <a:latin typeface="Cambria" panose="02040503050406030204" pitchFamily="18" charset="0"/>
                <a:ea typeface="Cambria" panose="02040503050406030204" pitchFamily="18" charset="0"/>
              </a:rPr>
              <a:t>ục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thủng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kì</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nào</a:t>
            </a:r>
            <a:r>
              <a:rPr lang="en-SG" sz="4000" b="1"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sp>
        <p:nvSpPr>
          <p:cNvPr id="2" name="Rounded Rectangle 2">
            <a:extLst>
              <a:ext uri="{FF2B5EF4-FFF2-40B4-BE49-F238E27FC236}">
                <a16:creationId xmlns:a16="http://schemas.microsoft.com/office/drawing/2014/main" id="{8E33F143-936B-2D94-4DD5-0C0E5283CBB3}"/>
              </a:ext>
            </a:extLst>
          </p:cNvPr>
          <p:cNvSpPr/>
          <p:nvPr/>
        </p:nvSpPr>
        <p:spPr>
          <a:xfrm>
            <a:off x="111283" y="4915943"/>
            <a:ext cx="11408053" cy="1348127"/>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mbria" panose="02040503050406030204" pitchFamily="18" charset="0"/>
                <a:ea typeface="Cambria" panose="02040503050406030204" pitchFamily="18" charset="0"/>
              </a:rPr>
              <a:t>c) B</a:t>
            </a:r>
            <a:r>
              <a:rPr lang="en-SG" sz="4000" b="1" dirty="0" err="1">
                <a:solidFill>
                  <a:srgbClr val="002060"/>
                </a:solidFill>
                <a:latin typeface="Cambria" panose="02040503050406030204" pitchFamily="18" charset="0"/>
                <a:ea typeface="Cambria" panose="02040503050406030204" pitchFamily="18" charset="0"/>
              </a:rPr>
              <a:t>ằng</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a:t>
            </a:r>
            <a:r>
              <a:rPr lang="en-SG" sz="4000" b="1" dirty="0">
                <a:solidFill>
                  <a:srgbClr val="002060"/>
                </a:solidFill>
                <a:latin typeface="Cambria" panose="02040503050406030204" pitchFamily="18" charset="0"/>
                <a:ea typeface="Cambria" panose="02040503050406030204" pitchFamily="18" charset="0"/>
              </a:rPr>
              <a:t>....</a:t>
            </a:r>
            <a:r>
              <a:rPr lang="vi-VN" sz="4000" b="1" dirty="0">
                <a:solidFill>
                  <a:srgbClr val="002060"/>
                </a:solidFill>
                <a:latin typeface="Cambria" panose="02040503050406030204" pitchFamily="18" charset="0"/>
                <a:ea typeface="Cambria" panose="02040503050406030204" pitchFamily="18" charset="0"/>
              </a:rPr>
              <a: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voi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có</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thể</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dễ</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dàng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kéo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lá</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cành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từ</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trên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cao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xuống</a:t>
            </a:r>
            <a:r>
              <a:rPr lang="en-SG" sz="4000" b="1"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5EF6460-6A1D-4033-782F-DA7D90FB2C94}"/>
              </a:ext>
            </a:extLst>
          </p:cNvPr>
          <p:cNvSpPr txBox="1"/>
          <p:nvPr/>
        </p:nvSpPr>
        <p:spPr>
          <a:xfrm>
            <a:off x="2381532" y="1783499"/>
            <a:ext cx="4305842" cy="661720"/>
          </a:xfrm>
          <a:prstGeom prst="rect">
            <a:avLst/>
          </a:prstGeom>
          <a:solidFill>
            <a:srgbClr val="F8CBAD"/>
          </a:solidFill>
        </p:spPr>
        <p:txBody>
          <a:bodyPr wrap="square" lIns="0" tIns="0" rIns="0" rtlCol="0">
            <a:spAutoFit/>
          </a:bodyPr>
          <a:lstStyle/>
          <a:p>
            <a:r>
              <a:rPr lang="en-SG" b="1" i="0" dirty="0">
                <a:solidFill>
                  <a:srgbClr val="7030A0"/>
                </a:solidFill>
                <a:effectLst/>
                <a:latin typeface="Roboto" panose="02000000000000000000" pitchFamily="2" charset="0"/>
              </a:rPr>
              <a:t> </a:t>
            </a:r>
            <a:r>
              <a:rPr lang="en-SG" sz="4000" b="1" i="0" dirty="0" err="1">
                <a:solidFill>
                  <a:srgbClr val="7030A0"/>
                </a:solidFill>
                <a:effectLst/>
                <a:latin typeface="Cambria" panose="02040503050406030204" pitchFamily="18" charset="0"/>
                <a:ea typeface="Cambria" panose="02040503050406030204" pitchFamily="18" charset="0"/>
              </a:rPr>
              <a:t>đôi</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cánh</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của</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mình</a:t>
            </a:r>
            <a:endParaRPr lang="en-SG" sz="4000" b="1" dirty="0">
              <a:solidFill>
                <a:srgbClr val="7030A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0D9D3DD-E21B-D12C-1239-BFBD9CDE9DF2}"/>
              </a:ext>
            </a:extLst>
          </p:cNvPr>
          <p:cNvSpPr txBox="1"/>
          <p:nvPr/>
        </p:nvSpPr>
        <p:spPr>
          <a:xfrm>
            <a:off x="1930400" y="3383493"/>
            <a:ext cx="4584700" cy="661720"/>
          </a:xfrm>
          <a:prstGeom prst="rect">
            <a:avLst/>
          </a:prstGeom>
          <a:solidFill>
            <a:srgbClr val="F8CBAD"/>
          </a:solidFill>
        </p:spPr>
        <p:txBody>
          <a:bodyPr wrap="square" lIns="0" tIns="0" rIns="0" rtlCol="0">
            <a:spAutoFit/>
          </a:bodyPr>
          <a:lstStyle/>
          <a:p>
            <a:pPr algn="ctr"/>
            <a:r>
              <a:rPr lang="en-SG" sz="4000" b="1" i="0" dirty="0" err="1">
                <a:solidFill>
                  <a:srgbClr val="7030A0"/>
                </a:solidFill>
                <a:effectLst/>
                <a:latin typeface="Cambria" panose="02040503050406030204" pitchFamily="18" charset="0"/>
                <a:ea typeface="Cambria" panose="02040503050406030204" pitchFamily="18" charset="0"/>
              </a:rPr>
              <a:t>cái</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mỏ</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của</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mình</a:t>
            </a:r>
            <a:endParaRPr lang="en-SG" sz="4000" b="1" dirty="0">
              <a:solidFill>
                <a:srgbClr val="7030A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EE1C6F0-17F5-56BB-7A7A-DFA6084DD05F}"/>
              </a:ext>
            </a:extLst>
          </p:cNvPr>
          <p:cNvSpPr txBox="1"/>
          <p:nvPr/>
        </p:nvSpPr>
        <p:spPr>
          <a:xfrm>
            <a:off x="2186590" y="4996560"/>
            <a:ext cx="4722210" cy="661720"/>
          </a:xfrm>
          <a:prstGeom prst="rect">
            <a:avLst/>
          </a:prstGeom>
          <a:solidFill>
            <a:srgbClr val="F8CBAD"/>
          </a:solidFill>
        </p:spPr>
        <p:txBody>
          <a:bodyPr wrap="square" lIns="0" tIns="0" rIns="0" rtlCol="0">
            <a:spAutoFit/>
          </a:bodyPr>
          <a:lstStyle/>
          <a:p>
            <a:pPr algn="ctr"/>
            <a:r>
              <a:rPr lang="vi-VN" sz="4000" b="1" dirty="0">
                <a:solidFill>
                  <a:srgbClr val="7030A0"/>
                </a:solidFill>
                <a:latin typeface="Cambria" panose="02040503050406030204" pitchFamily="18" charset="0"/>
                <a:ea typeface="Cambria" panose="02040503050406030204" pitchFamily="18" charset="0"/>
              </a:rPr>
              <a:t>chiếc vòi của mình</a:t>
            </a:r>
            <a:endParaRPr lang="en-SG" sz="4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2" grpId="0" animBg="1"/>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568443"/>
            <a:ext cx="11273139" cy="5492579"/>
          </a:xfrm>
          <a:prstGeom prst="rect">
            <a:avLst/>
          </a:prstGeom>
        </p:spPr>
      </p:pic>
      <p:sp>
        <p:nvSpPr>
          <p:cNvPr id="2" name="Text Box 7">
            <a:extLst>
              <a:ext uri="{FF2B5EF4-FFF2-40B4-BE49-F238E27FC236}">
                <a16:creationId xmlns:a16="http://schemas.microsoft.com/office/drawing/2014/main" id="{07F55F09-6953-477B-BD52-3205A7DF9178}"/>
              </a:ext>
            </a:extLst>
          </p:cNvPr>
          <p:cNvSpPr txBox="1">
            <a:spLocks noChangeArrowheads="1"/>
          </p:cNvSpPr>
          <p:nvPr/>
        </p:nvSpPr>
        <p:spPr bwMode="auto">
          <a:xfrm>
            <a:off x="858043" y="257811"/>
            <a:ext cx="1021785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2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Vận dụng</a:t>
            </a:r>
            <a:endParaRPr kumimoji="0" lang="en-US" altLang="zh-CN" sz="12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B1116818-D9AD-45BE-BD04-EB52F8B4CF0F}"/>
              </a:ext>
            </a:extLst>
          </p:cNvPr>
          <p:cNvSpPr txBox="1"/>
          <p:nvPr/>
        </p:nvSpPr>
        <p:spPr>
          <a:xfrm>
            <a:off x="1514955" y="2578772"/>
            <a:ext cx="8497657" cy="3785652"/>
          </a:xfrm>
          <a:prstGeom prst="rect">
            <a:avLst/>
          </a:prstGeom>
          <a:noFill/>
        </p:spPr>
        <p:txBody>
          <a:bodyPr wrap="square">
            <a:spAutoFit/>
          </a:bodyPr>
          <a:lstStyle/>
          <a:p>
            <a:pPr algn="ctr"/>
            <a:r>
              <a:rPr lang="vi-VN" sz="8000" b="1" dirty="0">
                <a:solidFill>
                  <a:srgbClr val="002060"/>
                </a:solidFill>
                <a:latin typeface="Cambria" panose="02040503050406030204" pitchFamily="18" charset="0"/>
                <a:ea typeface="Cambria" panose="02040503050406030204" pitchFamily="18" charset="0"/>
              </a:rPr>
              <a:t>Hãy đặt câu có </a:t>
            </a:r>
          </a:p>
          <a:p>
            <a:pPr algn="ctr"/>
            <a:r>
              <a:rPr lang="vi-VN" sz="8000" b="1" dirty="0">
                <a:solidFill>
                  <a:srgbClr val="002060"/>
                </a:solidFill>
                <a:latin typeface="Cambria" panose="02040503050406030204" pitchFamily="18" charset="0"/>
                <a:ea typeface="Cambria" panose="02040503050406030204" pitchFamily="18" charset="0"/>
              </a:rPr>
              <a:t>trạng ngữ chỉ</a:t>
            </a:r>
          </a:p>
          <a:p>
            <a:pPr algn="ctr"/>
            <a:r>
              <a:rPr lang="vi-VN" sz="8000" b="1" dirty="0">
                <a:solidFill>
                  <a:srgbClr val="002060"/>
                </a:solidFill>
                <a:latin typeface="Cambria" panose="02040503050406030204" pitchFamily="18" charset="0"/>
                <a:ea typeface="Cambria" panose="02040503050406030204" pitchFamily="18" charset="0"/>
              </a:rPr>
              <a:t> phương tiện?</a:t>
            </a:r>
            <a:endParaRPr lang="en-SG" sz="8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C50FFD07-F7CA-704F-A3F5-67A3179B2934}"/>
              </a:ext>
            </a:extLst>
          </p:cNvPr>
          <p:cNvSpPr txBox="1">
            <a:spLocks noChangeArrowheads="1"/>
          </p:cNvSpPr>
          <p:nvPr/>
        </p:nvSpPr>
        <p:spPr bwMode="auto">
          <a:xfrm>
            <a:off x="418072" y="1074509"/>
            <a:ext cx="1104327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zh-CN" sz="15000" b="1" dirty="0">
                <a:solidFill>
                  <a:srgbClr val="FF33CC"/>
                </a:solidFill>
                <a:effectLst>
                  <a:glow rad="127000">
                    <a:prstClr val="white"/>
                  </a:glow>
                  <a:outerShdw blurRad="38100" dist="38100" dir="2700000" algn="tl">
                    <a:srgbClr val="000000">
                      <a:alpha val="43137"/>
                    </a:srgbClr>
                  </a:outerShdw>
                </a:effectLst>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5000" b="1" i="0" u="none" strike="noStrike" kern="1200" cap="none" spc="300" normalizeH="0" baseline="0" noProof="0" dirty="0">
              <a:ln>
                <a:noFill/>
              </a:ln>
              <a:solidFill>
                <a:srgbClr val="FF33CC"/>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15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9"/>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grpSp>
      <p:sp>
        <p:nvSpPr>
          <p:cNvPr id="2" name="TextBox 1"/>
          <p:cNvSpPr txBox="1"/>
          <p:nvPr/>
        </p:nvSpPr>
        <p:spPr>
          <a:xfrm>
            <a:off x="561682" y="1245065"/>
            <a:ext cx="4924228" cy="4616648"/>
          </a:xfrm>
          <a:prstGeom prst="rect">
            <a:avLst/>
          </a:prstGeom>
          <a:noFill/>
        </p:spPr>
        <p:txBody>
          <a:bodyPr wrap="square" rtlCol="0">
            <a:spAutoFit/>
          </a:bodyPr>
          <a:lstStyle/>
          <a:p>
            <a:pPr algn="just" defTabSz="914446">
              <a:defRPr/>
            </a:pPr>
            <a:r>
              <a:rPr lang="vi-VN" sz="4200" b="1" dirty="0">
                <a:solidFill>
                  <a:prstClr val="black"/>
                </a:solidFill>
                <a:latin typeface="Cambria" panose="02040503050406030204" pitchFamily="18" charset="0"/>
                <a:ea typeface="Cambria" panose="02040503050406030204" pitchFamily="18" charset="0"/>
              </a:rPr>
              <a:t>Đ</a:t>
            </a:r>
            <a:r>
              <a:rPr lang="en-GB" sz="4200" b="1" dirty="0">
                <a:solidFill>
                  <a:prstClr val="black"/>
                </a:solidFill>
                <a:latin typeface="Cambria" panose="02040503050406030204" pitchFamily="18" charset="0"/>
                <a:ea typeface="Cambria" panose="02040503050406030204" pitchFamily="18" charset="0"/>
              </a:rPr>
              <a:t>ể </a:t>
            </a:r>
            <a:r>
              <a:rPr lang="en-GB" sz="4200" b="1" dirty="0" err="1">
                <a:solidFill>
                  <a:prstClr val="black"/>
                </a:solidFill>
                <a:latin typeface="Cambria" panose="02040503050406030204" pitchFamily="18" charset="0"/>
                <a:ea typeface="Cambria" panose="02040503050406030204" pitchFamily="18" charset="0"/>
              </a:rPr>
              <a:t>nhận</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được</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những</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bông</a:t>
            </a:r>
            <a:r>
              <a:rPr lang="en-GB" sz="4200" b="1" dirty="0">
                <a:solidFill>
                  <a:prstClr val="black"/>
                </a:solidFill>
                <a:latin typeface="Cambria" panose="02040503050406030204" pitchFamily="18" charset="0"/>
                <a:ea typeface="Cambria" panose="02040503050406030204" pitchFamily="18" charset="0"/>
              </a:rPr>
              <a:t> </a:t>
            </a:r>
            <a:r>
              <a:rPr lang="vi-VN" sz="4200" b="1" dirty="0">
                <a:solidFill>
                  <a:prstClr val="black"/>
                </a:solidFill>
                <a:latin typeface="Cambria" panose="02040503050406030204" pitchFamily="18" charset="0"/>
                <a:ea typeface="Cambria" panose="02040503050406030204" pitchFamily="18" charset="0"/>
              </a:rPr>
              <a:t>hoa, </a:t>
            </a:r>
            <a:r>
              <a:rPr lang="en-GB" sz="4200" b="1" dirty="0" err="1">
                <a:solidFill>
                  <a:prstClr val="black"/>
                </a:solidFill>
                <a:latin typeface="Cambria" panose="02040503050406030204" pitchFamily="18" charset="0"/>
                <a:ea typeface="Cambria" panose="02040503050406030204" pitchFamily="18" charset="0"/>
              </a:rPr>
              <a:t>các</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em</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phải</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trả</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lời</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được</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các</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câu</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hỏi</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ẩn</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chứa</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trong</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các</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bông</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hoa</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Chúng</a:t>
            </a:r>
            <a:r>
              <a:rPr lang="en-GB" sz="4200" b="1" dirty="0">
                <a:solidFill>
                  <a:prstClr val="black"/>
                </a:solidFill>
                <a:latin typeface="Cambria" panose="02040503050406030204" pitchFamily="18" charset="0"/>
                <a:ea typeface="Cambria" panose="02040503050406030204" pitchFamily="18" charset="0"/>
              </a:rPr>
              <a:t> ta </a:t>
            </a:r>
            <a:r>
              <a:rPr lang="en-GB" sz="4200" b="1" dirty="0" err="1">
                <a:solidFill>
                  <a:prstClr val="black"/>
                </a:solidFill>
                <a:latin typeface="Cambria" panose="02040503050406030204" pitchFamily="18" charset="0"/>
                <a:ea typeface="Cambria" panose="02040503050406030204" pitchFamily="18" charset="0"/>
              </a:rPr>
              <a:t>cùng</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bắt</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đầu</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nhé</a:t>
            </a:r>
            <a:r>
              <a:rPr lang="en-GB" sz="4200" b="1" dirty="0">
                <a:solidFill>
                  <a:prstClr val="black"/>
                </a:solidFill>
                <a:latin typeface="Cambria" panose="02040503050406030204" pitchFamily="18" charset="0"/>
                <a:ea typeface="Cambria" panose="02040503050406030204" pitchFamily="18" charset="0"/>
              </a:rPr>
              <a:t>!</a:t>
            </a:r>
          </a:p>
        </p:txBody>
      </p:sp>
      <p:grpSp>
        <p:nvGrpSpPr>
          <p:cNvPr id="3" name="Group 2"/>
          <p:cNvGrpSpPr/>
          <p:nvPr/>
        </p:nvGrpSpPr>
        <p:grpSpPr>
          <a:xfrm>
            <a:off x="5611510"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26009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8"/>
          <p:cNvGrpSpPr/>
          <p:nvPr/>
        </p:nvGrpSpPr>
        <p:grpSpPr>
          <a:xfrm>
            <a:off x="577374" y="288759"/>
            <a:ext cx="11101280" cy="6510421"/>
            <a:chOff x="406400" y="368300"/>
            <a:chExt cx="11404600" cy="6108700"/>
          </a:xfrm>
        </p:grpSpPr>
        <p:sp>
          <p:nvSpPr>
            <p:cNvPr id="19"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5"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grpSp>
      <p:pic>
        <p:nvPicPr>
          <p:cNvPr id="15" name="Picture 14">
            <a:hlinkClick r:id="" action="ppaction://noaction"/>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349923" y="161135"/>
            <a:ext cx="5823413" cy="6250216"/>
          </a:xfrm>
          <a:prstGeom prst="rect">
            <a:avLst/>
          </a:prstGeom>
        </p:spPr>
      </p:pic>
      <p:pic>
        <p:nvPicPr>
          <p:cNvPr id="26" name="Picture 2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3148" l="0" r="99892">
                        <a14:foregroundMark x1="51784" y1="55463" x2="51784" y2="55463"/>
                      </a14:backgroundRemoval>
                    </a14:imgEffect>
                  </a14:imgLayer>
                </a14:imgProps>
              </a:ext>
            </a:extLst>
          </a:blip>
          <a:stretch>
            <a:fillRect/>
          </a:stretch>
        </p:blipFill>
        <p:spPr>
          <a:xfrm flipH="1">
            <a:off x="1397218" y="2952454"/>
            <a:ext cx="3355070" cy="4096702"/>
          </a:xfrm>
          <a:prstGeom prst="rect">
            <a:avLst/>
          </a:prstGeom>
        </p:spPr>
      </p:pic>
      <p:pic>
        <p:nvPicPr>
          <p:cNvPr id="27" name="Picture 26">
            <a:hlinkClick r:id="rId5" action="ppaction://hlinksldjump"/>
          </p:cNvPr>
          <p:cNvPicPr>
            <a:picLocks noChangeAspect="1"/>
          </p:cNvPicPr>
          <p:nvPr/>
        </p:nvPicPr>
        <p:blipFill>
          <a:blip r:embed="rId8"/>
          <a:stretch>
            <a:fillRect/>
          </a:stretch>
        </p:blipFill>
        <p:spPr>
          <a:xfrm>
            <a:off x="894741" y="364950"/>
            <a:ext cx="4156365" cy="3014419"/>
          </a:xfrm>
          <a:prstGeom prst="rect">
            <a:avLst/>
          </a:prstGeom>
        </p:spPr>
      </p:pic>
      <p:pic>
        <p:nvPicPr>
          <p:cNvPr id="10" name="Picture 9">
            <a:hlinkClick r:id="rId9" action="ppaction://hlinksldjump"/>
          </p:cNvPr>
          <p:cNvPicPr>
            <a:picLocks noChangeAspect="1"/>
          </p:cNvPicPr>
          <p:nvPr/>
        </p:nvPicPr>
        <p:blipFill>
          <a:blip r:embed="rId10"/>
          <a:stretch>
            <a:fillRect/>
          </a:stretch>
        </p:blipFill>
        <p:spPr>
          <a:xfrm>
            <a:off x="5474765" y="2870523"/>
            <a:ext cx="2082556" cy="1927772"/>
          </a:xfrm>
          <a:prstGeom prst="rect">
            <a:avLst/>
          </a:prstGeom>
        </p:spPr>
      </p:pic>
      <p:pic>
        <p:nvPicPr>
          <p:cNvPr id="11" name="Picture 10">
            <a:hlinkClick r:id="rId11" action="ppaction://hlinksldjump"/>
          </p:cNvPr>
          <p:cNvPicPr>
            <a:picLocks noChangeAspect="1"/>
          </p:cNvPicPr>
          <p:nvPr/>
        </p:nvPicPr>
        <p:blipFill>
          <a:blip r:embed="rId12"/>
          <a:stretch>
            <a:fillRect/>
          </a:stretch>
        </p:blipFill>
        <p:spPr>
          <a:xfrm>
            <a:off x="6516044" y="716585"/>
            <a:ext cx="1857890" cy="2090127"/>
          </a:xfrm>
          <a:prstGeom prst="rect">
            <a:avLst/>
          </a:prstGeom>
        </p:spPr>
      </p:pic>
      <p:pic>
        <p:nvPicPr>
          <p:cNvPr id="16" name="Picture 15">
            <a:hlinkClick r:id="rId13" action="ppaction://hlinksldjump"/>
          </p:cNvPr>
          <p:cNvPicPr>
            <a:picLocks noChangeAspect="1"/>
          </p:cNvPicPr>
          <p:nvPr/>
        </p:nvPicPr>
        <p:blipFill>
          <a:blip r:embed="rId14"/>
          <a:stretch>
            <a:fillRect/>
          </a:stretch>
        </p:blipFill>
        <p:spPr>
          <a:xfrm>
            <a:off x="8610844" y="712316"/>
            <a:ext cx="2209556" cy="2240138"/>
          </a:xfrm>
          <a:prstGeom prst="rect">
            <a:avLst/>
          </a:prstGeom>
        </p:spPr>
      </p:pic>
      <p:pic>
        <p:nvPicPr>
          <p:cNvPr id="17" name="Picture 16">
            <a:hlinkClick r:id="rId15" action="ppaction://hlinksldjump"/>
          </p:cNvPr>
          <p:cNvPicPr>
            <a:picLocks noChangeAspect="1"/>
          </p:cNvPicPr>
          <p:nvPr/>
        </p:nvPicPr>
        <p:blipFill>
          <a:blip r:embed="rId16"/>
          <a:stretch>
            <a:fillRect/>
          </a:stretch>
        </p:blipFill>
        <p:spPr>
          <a:xfrm>
            <a:off x="8504922" y="2991686"/>
            <a:ext cx="1832512" cy="1806610"/>
          </a:xfrm>
          <a:prstGeom prst="rect">
            <a:avLst/>
          </a:prstGeom>
        </p:spPr>
      </p:pic>
    </p:spTree>
    <p:extLst>
      <p:ext uri="{BB962C8B-B14F-4D97-AF65-F5344CB8AC3E}">
        <p14:creationId xmlns:p14="http://schemas.microsoft.com/office/powerpoint/2010/main" val="48562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2.22222E-6 L -0.33138 0.15926 " pathEditMode="relative" rAng="0" ptsTypes="AA">
                                      <p:cBhvr>
                                        <p:cTn id="14" dur="2000" fill="hold"/>
                                        <p:tgtEl>
                                          <p:spTgt spid="10"/>
                                        </p:tgtEl>
                                        <p:attrNameLst>
                                          <p:attrName>ppt_x</p:attrName>
                                          <p:attrName>ppt_y</p:attrName>
                                        </p:attrNameLst>
                                      </p:cBhvr>
                                      <p:rCtr x="-16576" y="7963"/>
                                    </p:animMotion>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2.91667E-6 -2.96296E-6 L -0.34193 0.41273 " pathEditMode="relative" rAng="0" ptsTypes="AA">
                                      <p:cBhvr>
                                        <p:cTn id="19" dur="2000" fill="hold"/>
                                        <p:tgtEl>
                                          <p:spTgt spid="11"/>
                                        </p:tgtEl>
                                        <p:attrNameLst>
                                          <p:attrName>ppt_x</p:attrName>
                                          <p:attrName>ppt_y</p:attrName>
                                        </p:attrNameLst>
                                      </p:cBhvr>
                                      <p:rCtr x="-17096" y="20625"/>
                                    </p:animMotion>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5E-6 3.7037E-7 L -0.52344 0.43264 " pathEditMode="relative" rAng="0" ptsTypes="AA">
                                      <p:cBhvr>
                                        <p:cTn id="24" dur="2000" fill="hold"/>
                                        <p:tgtEl>
                                          <p:spTgt spid="16"/>
                                        </p:tgtEl>
                                        <p:attrNameLst>
                                          <p:attrName>ppt_x</p:attrName>
                                          <p:attrName>ppt_y</p:attrName>
                                        </p:attrNameLst>
                                      </p:cBhvr>
                                      <p:rCtr x="-26172" y="21620"/>
                                    </p:animMotion>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75E-6 4.44444E-6 L -0.46485 0.10138 " pathEditMode="relative" rAng="0" ptsTypes="AA">
                                      <p:cBhvr>
                                        <p:cTn id="29" dur="2000" fill="hold"/>
                                        <p:tgtEl>
                                          <p:spTgt spid="17"/>
                                        </p:tgtEl>
                                        <p:attrNameLst>
                                          <p:attrName>ppt_x</p:attrName>
                                          <p:attrName>ppt_y</p:attrName>
                                        </p:attrNameLst>
                                      </p:cBhvr>
                                      <p:rCtr x="-23242" y="5069"/>
                                    </p:animMotion>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1356FFEE-04AC-1087-3E57-1DF4071124F1}"/>
              </a:ext>
            </a:extLst>
          </p:cNvPr>
          <p:cNvSpPr/>
          <p:nvPr/>
        </p:nvSpPr>
        <p:spPr>
          <a:xfrm>
            <a:off x="-3" y="60996"/>
            <a:ext cx="11827828" cy="679700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rId6" action="ppaction://hlinksldjump"/>
          </p:cNvPr>
          <p:cNvPicPr>
            <a:picLocks noChangeAspect="1"/>
          </p:cNvPicPr>
          <p:nvPr/>
        </p:nvPicPr>
        <p:blipFill>
          <a:blip r:embed="rId7"/>
          <a:stretch>
            <a:fillRect/>
          </a:stretch>
        </p:blipFill>
        <p:spPr>
          <a:xfrm>
            <a:off x="10374125" y="211624"/>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329833" y="2998933"/>
            <a:ext cx="10456237" cy="1591189"/>
            <a:chOff x="2098459" y="3659723"/>
            <a:chExt cx="8546580" cy="1333174"/>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10296909"/>
                <a:gd name="connsiteY0" fmla="*/ 210250 h 1261475"/>
                <a:gd name="connsiteX1" fmla="*/ 210250 w 10296909"/>
                <a:gd name="connsiteY1" fmla="*/ 0 h 1261475"/>
                <a:gd name="connsiteX2" fmla="*/ 10086659 w 10296909"/>
                <a:gd name="connsiteY2" fmla="*/ 0 h 1261475"/>
                <a:gd name="connsiteX3" fmla="*/ 10296909 w 10296909"/>
                <a:gd name="connsiteY3" fmla="*/ 210250 h 1261475"/>
                <a:gd name="connsiteX4" fmla="*/ 10296909 w 10296909"/>
                <a:gd name="connsiteY4" fmla="*/ 1051225 h 1261475"/>
                <a:gd name="connsiteX5" fmla="*/ 10086659 w 10296909"/>
                <a:gd name="connsiteY5" fmla="*/ 1261475 h 1261475"/>
                <a:gd name="connsiteX6" fmla="*/ 210250 w 10296909"/>
                <a:gd name="connsiteY6" fmla="*/ 1261475 h 1261475"/>
                <a:gd name="connsiteX7" fmla="*/ 0 w 10296909"/>
                <a:gd name="connsiteY7" fmla="*/ 1051225 h 1261475"/>
                <a:gd name="connsiteX8" fmla="*/ 0 w 10296909"/>
                <a:gd name="connsiteY8" fmla="*/ 210250 h 126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6909" h="1261475" fill="none" extrusionOk="0">
                  <a:moveTo>
                    <a:pt x="0" y="210250"/>
                  </a:moveTo>
                  <a:cubicBezTo>
                    <a:pt x="2894" y="96787"/>
                    <a:pt x="97321" y="4525"/>
                    <a:pt x="210250" y="0"/>
                  </a:cubicBezTo>
                  <a:cubicBezTo>
                    <a:pt x="4113554" y="-168267"/>
                    <a:pt x="5364015" y="-42953"/>
                    <a:pt x="10086659" y="0"/>
                  </a:cubicBezTo>
                  <a:cubicBezTo>
                    <a:pt x="10214375" y="13162"/>
                    <a:pt x="10296755" y="92048"/>
                    <a:pt x="10296909" y="210250"/>
                  </a:cubicBezTo>
                  <a:cubicBezTo>
                    <a:pt x="10233061" y="460103"/>
                    <a:pt x="10225224" y="899890"/>
                    <a:pt x="10296909" y="1051225"/>
                  </a:cubicBezTo>
                  <a:cubicBezTo>
                    <a:pt x="10300529" y="1163939"/>
                    <a:pt x="10203903" y="1263971"/>
                    <a:pt x="10086659" y="1261475"/>
                  </a:cubicBezTo>
                  <a:cubicBezTo>
                    <a:pt x="6937172" y="1329700"/>
                    <a:pt x="1713352" y="1272351"/>
                    <a:pt x="210250" y="1261475"/>
                  </a:cubicBezTo>
                  <a:cubicBezTo>
                    <a:pt x="103833" y="1276999"/>
                    <a:pt x="13962" y="1160155"/>
                    <a:pt x="0" y="1051225"/>
                  </a:cubicBezTo>
                  <a:cubicBezTo>
                    <a:pt x="-68796" y="818555"/>
                    <a:pt x="16503" y="626218"/>
                    <a:pt x="0" y="210250"/>
                  </a:cubicBezTo>
                  <a:close/>
                </a:path>
                <a:path w="10296909" h="1261475" stroke="0" extrusionOk="0">
                  <a:moveTo>
                    <a:pt x="0" y="210250"/>
                  </a:moveTo>
                  <a:cubicBezTo>
                    <a:pt x="-2822" y="81702"/>
                    <a:pt x="90992" y="7458"/>
                    <a:pt x="210250" y="0"/>
                  </a:cubicBezTo>
                  <a:cubicBezTo>
                    <a:pt x="2237893" y="163917"/>
                    <a:pt x="6539502" y="128764"/>
                    <a:pt x="10086659" y="0"/>
                  </a:cubicBezTo>
                  <a:cubicBezTo>
                    <a:pt x="10211421" y="5769"/>
                    <a:pt x="10298665" y="100838"/>
                    <a:pt x="10296909" y="210250"/>
                  </a:cubicBezTo>
                  <a:cubicBezTo>
                    <a:pt x="10241963" y="494153"/>
                    <a:pt x="10261319" y="782832"/>
                    <a:pt x="10296909" y="1051225"/>
                  </a:cubicBezTo>
                  <a:cubicBezTo>
                    <a:pt x="10292914" y="1174802"/>
                    <a:pt x="10202832" y="1265231"/>
                    <a:pt x="10086659" y="1261475"/>
                  </a:cubicBezTo>
                  <a:cubicBezTo>
                    <a:pt x="8727291" y="1239493"/>
                    <a:pt x="1974199" y="1186587"/>
                    <a:pt x="210250" y="1261475"/>
                  </a:cubicBezTo>
                  <a:cubicBezTo>
                    <a:pt x="97028" y="1260349"/>
                    <a:pt x="-10254" y="1185243"/>
                    <a:pt x="0" y="1051225"/>
                  </a:cubicBezTo>
                  <a:cubicBezTo>
                    <a:pt x="-20073" y="814986"/>
                    <a:pt x="66980" y="427655"/>
                    <a:pt x="0" y="210250"/>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5000" b="1">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59" y="3659723"/>
              <a:ext cx="1094690" cy="1171482"/>
              <a:chOff x="2769775" y="1396914"/>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775" y="1396914"/>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424195" y="3709035"/>
              <a:ext cx="6585853" cy="12838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200" b="1" i="0" dirty="0">
                  <a:solidFill>
                    <a:schemeClr val="tx1"/>
                  </a:solidFill>
                  <a:effectLst/>
                  <a:latin typeface="Cambria" panose="02040503050406030204" pitchFamily="18" charset="0"/>
                  <a:ea typeface="Cambria" panose="02040503050406030204" pitchFamily="18" charset="0"/>
                </a:rPr>
                <a:t>Nhờ chuyến đi cùng bố, cậu bé hiểu được</a:t>
              </a:r>
              <a:endParaRPr lang="vi-VN" sz="4200" b="1" dirty="0">
                <a:solidFill>
                  <a:schemeClr val="tx1"/>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625974" y="1724998"/>
            <a:ext cx="9363956" cy="1095016"/>
            <a:chOff x="1861723" y="2134893"/>
            <a:chExt cx="8891102" cy="1423569"/>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336474" y="2414525"/>
              <a:ext cx="8416351" cy="1056924"/>
            </a:xfrm>
            <a:custGeom>
              <a:avLst/>
              <a:gdLst>
                <a:gd name="connsiteX0" fmla="*/ 0 w 8863956"/>
                <a:gd name="connsiteY0" fmla="*/ 135501 h 812991"/>
                <a:gd name="connsiteX1" fmla="*/ 135501 w 8863956"/>
                <a:gd name="connsiteY1" fmla="*/ 0 h 812991"/>
                <a:gd name="connsiteX2" fmla="*/ 8728455 w 8863956"/>
                <a:gd name="connsiteY2" fmla="*/ 0 h 812991"/>
                <a:gd name="connsiteX3" fmla="*/ 8863956 w 8863956"/>
                <a:gd name="connsiteY3" fmla="*/ 135501 h 812991"/>
                <a:gd name="connsiteX4" fmla="*/ 8863956 w 8863956"/>
                <a:gd name="connsiteY4" fmla="*/ 677490 h 812991"/>
                <a:gd name="connsiteX5" fmla="*/ 8728455 w 8863956"/>
                <a:gd name="connsiteY5" fmla="*/ 812991 h 812991"/>
                <a:gd name="connsiteX6" fmla="*/ 135501 w 8863956"/>
                <a:gd name="connsiteY6" fmla="*/ 812991 h 812991"/>
                <a:gd name="connsiteX7" fmla="*/ 0 w 8863956"/>
                <a:gd name="connsiteY7" fmla="*/ 677490 h 812991"/>
                <a:gd name="connsiteX8" fmla="*/ 0 w 8863956"/>
                <a:gd name="connsiteY8" fmla="*/ 135501 h 81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3956" h="812991" fill="none" extrusionOk="0">
                  <a:moveTo>
                    <a:pt x="0" y="135501"/>
                  </a:moveTo>
                  <a:cubicBezTo>
                    <a:pt x="5580" y="65785"/>
                    <a:pt x="66846" y="8770"/>
                    <a:pt x="135501" y="0"/>
                  </a:cubicBezTo>
                  <a:cubicBezTo>
                    <a:pt x="2744089" y="-168267"/>
                    <a:pt x="5040454" y="-42953"/>
                    <a:pt x="8728455" y="0"/>
                  </a:cubicBezTo>
                  <a:cubicBezTo>
                    <a:pt x="8812135" y="10037"/>
                    <a:pt x="8863651" y="56533"/>
                    <a:pt x="8863956" y="135501"/>
                  </a:cubicBezTo>
                  <a:cubicBezTo>
                    <a:pt x="8865102" y="271662"/>
                    <a:pt x="8872389" y="493168"/>
                    <a:pt x="8863956" y="677490"/>
                  </a:cubicBezTo>
                  <a:cubicBezTo>
                    <a:pt x="8873244" y="743592"/>
                    <a:pt x="8806954" y="821111"/>
                    <a:pt x="8728455" y="812991"/>
                  </a:cubicBezTo>
                  <a:cubicBezTo>
                    <a:pt x="5665660" y="881216"/>
                    <a:pt x="1554165" y="823867"/>
                    <a:pt x="135501" y="812991"/>
                  </a:cubicBezTo>
                  <a:cubicBezTo>
                    <a:pt x="65706" y="821056"/>
                    <a:pt x="5505" y="749491"/>
                    <a:pt x="0" y="677490"/>
                  </a:cubicBezTo>
                  <a:cubicBezTo>
                    <a:pt x="-9204" y="609967"/>
                    <a:pt x="47782" y="214321"/>
                    <a:pt x="0" y="135501"/>
                  </a:cubicBezTo>
                  <a:close/>
                </a:path>
                <a:path w="8863956" h="812991" stroke="0" extrusionOk="0">
                  <a:moveTo>
                    <a:pt x="0" y="135501"/>
                  </a:moveTo>
                  <a:cubicBezTo>
                    <a:pt x="-2096" y="51434"/>
                    <a:pt x="55019" y="13413"/>
                    <a:pt x="135501" y="0"/>
                  </a:cubicBezTo>
                  <a:cubicBezTo>
                    <a:pt x="1463997" y="163917"/>
                    <a:pt x="4517048" y="128764"/>
                    <a:pt x="8728455" y="0"/>
                  </a:cubicBezTo>
                  <a:cubicBezTo>
                    <a:pt x="8809425" y="4094"/>
                    <a:pt x="8866901" y="71913"/>
                    <a:pt x="8863956" y="135501"/>
                  </a:cubicBezTo>
                  <a:cubicBezTo>
                    <a:pt x="8844940" y="218710"/>
                    <a:pt x="8878915" y="472283"/>
                    <a:pt x="8863956" y="677490"/>
                  </a:cubicBezTo>
                  <a:cubicBezTo>
                    <a:pt x="8862339" y="755344"/>
                    <a:pt x="8803471" y="825488"/>
                    <a:pt x="8728455" y="812991"/>
                  </a:cubicBezTo>
                  <a:cubicBezTo>
                    <a:pt x="5152316" y="791009"/>
                    <a:pt x="3637745" y="738103"/>
                    <a:pt x="135501" y="812991"/>
                  </a:cubicBezTo>
                  <a:cubicBezTo>
                    <a:pt x="73050" y="808177"/>
                    <a:pt x="-5008" y="761068"/>
                    <a:pt x="0" y="677490"/>
                  </a:cubicBezTo>
                  <a:cubicBezTo>
                    <a:pt x="-15497" y="583872"/>
                    <a:pt x="43975" y="338019"/>
                    <a:pt x="0" y="135501"/>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5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962472" y="2230396"/>
              <a:ext cx="7214055" cy="132806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5400" b="1" i="0" dirty="0">
                  <a:solidFill>
                    <a:schemeClr val="tx1"/>
                  </a:solidFill>
                  <a:effectLst/>
                  <a:latin typeface="Cambria" panose="02040503050406030204" pitchFamily="18" charset="0"/>
                  <a:ea typeface="Cambria" panose="02040503050406030204" pitchFamily="18" charset="0"/>
                </a:rPr>
                <a:t> </a:t>
              </a:r>
              <a:r>
                <a:rPr lang="en-SG" sz="4500" b="1" i="0" dirty="0" err="1">
                  <a:solidFill>
                    <a:schemeClr val="tx1"/>
                  </a:solidFill>
                  <a:effectLst/>
                  <a:latin typeface="Cambria" panose="02040503050406030204" pitchFamily="18" charset="0"/>
                  <a:ea typeface="Cambria" panose="02040503050406030204" pitchFamily="18" charset="0"/>
                </a:rPr>
                <a:t>Nhờ</a:t>
              </a:r>
              <a:r>
                <a:rPr lang="en-SG" sz="4500" b="1" i="0" dirty="0">
                  <a:solidFill>
                    <a:schemeClr val="tx1"/>
                  </a:solidFill>
                  <a:effectLst/>
                  <a:latin typeface="Cambria" panose="02040503050406030204" pitchFamily="18" charset="0"/>
                  <a:ea typeface="Cambria" panose="02040503050406030204" pitchFamily="18" charset="0"/>
                </a:rPr>
                <a:t> </a:t>
              </a:r>
              <a:r>
                <a:rPr lang="en-SG" sz="4500" b="1" i="0" dirty="0" err="1">
                  <a:solidFill>
                    <a:schemeClr val="tx1"/>
                  </a:solidFill>
                  <a:effectLst/>
                  <a:latin typeface="Cambria" panose="02040503050406030204" pitchFamily="18" charset="0"/>
                  <a:ea typeface="Cambria" panose="02040503050406030204" pitchFamily="18" charset="0"/>
                </a:rPr>
                <a:t>chuyến</a:t>
              </a:r>
              <a:r>
                <a:rPr lang="en-SG" sz="4500" b="1" i="0" dirty="0">
                  <a:solidFill>
                    <a:schemeClr val="tx1"/>
                  </a:solidFill>
                  <a:effectLst/>
                  <a:latin typeface="Cambria" panose="02040503050406030204" pitchFamily="18" charset="0"/>
                  <a:ea typeface="Cambria" panose="02040503050406030204" pitchFamily="18" charset="0"/>
                </a:rPr>
                <a:t> </a:t>
              </a:r>
              <a:r>
                <a:rPr lang="en-SG" sz="4500" b="1" i="0" dirty="0" err="1">
                  <a:solidFill>
                    <a:schemeClr val="tx1"/>
                  </a:solidFill>
                  <a:effectLst/>
                  <a:latin typeface="Cambria" panose="02040503050406030204" pitchFamily="18" charset="0"/>
                  <a:ea typeface="Cambria" panose="02040503050406030204" pitchFamily="18" charset="0"/>
                </a:rPr>
                <a:t>đi</a:t>
              </a:r>
              <a:r>
                <a:rPr lang="en-SG" sz="4500" b="1" i="0" dirty="0">
                  <a:solidFill>
                    <a:schemeClr val="tx1"/>
                  </a:solidFill>
                  <a:effectLst/>
                  <a:latin typeface="Cambria" panose="02040503050406030204" pitchFamily="18" charset="0"/>
                  <a:ea typeface="Cambria" panose="02040503050406030204" pitchFamily="18" charset="0"/>
                </a:rPr>
                <a:t> </a:t>
              </a:r>
              <a:r>
                <a:rPr lang="en-SG" sz="4500" b="1" i="0" dirty="0" err="1">
                  <a:solidFill>
                    <a:schemeClr val="tx1"/>
                  </a:solidFill>
                  <a:effectLst/>
                  <a:latin typeface="Cambria" panose="02040503050406030204" pitchFamily="18" charset="0"/>
                  <a:ea typeface="Cambria" panose="02040503050406030204" pitchFamily="18" charset="0"/>
                </a:rPr>
                <a:t>cùng</a:t>
              </a:r>
              <a:r>
                <a:rPr lang="en-SG" sz="4500" b="1" i="0" dirty="0">
                  <a:solidFill>
                    <a:schemeClr val="tx1"/>
                  </a:solidFill>
                  <a:effectLst/>
                  <a:latin typeface="Cambria" panose="02040503050406030204" pitchFamily="18" charset="0"/>
                  <a:ea typeface="Cambria" panose="02040503050406030204" pitchFamily="18" charset="0"/>
                </a:rPr>
                <a:t> </a:t>
              </a:r>
              <a:r>
                <a:rPr lang="en-SG" sz="4500" b="1" i="0" dirty="0" err="1">
                  <a:solidFill>
                    <a:schemeClr val="tx1"/>
                  </a:solidFill>
                  <a:effectLst/>
                  <a:latin typeface="Cambria" panose="02040503050406030204" pitchFamily="18" charset="0"/>
                  <a:ea typeface="Cambria" panose="02040503050406030204" pitchFamily="18" charset="0"/>
                </a:rPr>
                <a:t>bố</a:t>
              </a:r>
              <a:endParaRPr lang="vi-VN" sz="4500" b="1" dirty="0">
                <a:solidFill>
                  <a:schemeClr val="tx1"/>
                </a:solidFill>
                <a:latin typeface="Cambria" panose="02040503050406030204" pitchFamily="18" charset="0"/>
                <a:ea typeface="Cambria" panose="02040503050406030204" pitchFamily="18" charset="0"/>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7" y="4916071"/>
            <a:ext cx="8447773" cy="1317801"/>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5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422486" y="5642733"/>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i="0" dirty="0">
                  <a:solidFill>
                    <a:schemeClr val="tx1"/>
                  </a:solidFill>
                  <a:effectLst/>
                  <a:latin typeface="Cambria" panose="02040503050406030204" pitchFamily="18" charset="0"/>
                  <a:ea typeface="Cambria" panose="02040503050406030204" pitchFamily="18" charset="0"/>
                </a:rPr>
                <a:t>Cậu bé hiểu được lí do</a:t>
              </a:r>
              <a:endParaRPr lang="vi-VN" sz="4000" b="1" dirty="0">
                <a:solidFill>
                  <a:schemeClr val="tx1"/>
                </a:solidFill>
                <a:latin typeface="Cambria" panose="02040503050406030204" pitchFamily="18" charset="0"/>
                <a:ea typeface="Cambria" panose="02040503050406030204" pitchFamily="18" charset="0"/>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44727" y="60996"/>
            <a:ext cx="9647251" cy="1634490"/>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000" b="1" dirty="0">
                <a:solidFill>
                  <a:schemeClr val="tx1"/>
                </a:solidFill>
                <a:latin typeface="Cambria" panose="02040503050406030204" pitchFamily="18" charset="0"/>
                <a:ea typeface="Cambria" panose="02040503050406030204" pitchFamily="18" charset="0"/>
              </a:rPr>
              <a:t>Tìm trạng ngữ của câu dưới đây: </a:t>
            </a:r>
          </a:p>
          <a:p>
            <a:pPr algn="ctr" defTabSz="914446">
              <a:defRPr/>
            </a:pPr>
            <a:r>
              <a:rPr lang="vi-VN" sz="3000" b="1" dirty="0">
                <a:solidFill>
                  <a:srgbClr val="002060"/>
                </a:solidFill>
                <a:latin typeface="Cambria" panose="02040503050406030204" pitchFamily="18" charset="0"/>
                <a:ea typeface="Cambria" panose="02040503050406030204" pitchFamily="18" charset="0"/>
              </a:rPr>
              <a:t>Nhờ chuyến đi cùng bố, cậu bé hiểu được lí do bố cậu yêu quý và kính trọng thầy giáo cũ của mình.</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258799" y="1722162"/>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93036" y="523201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694516" y="3290153"/>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custDataLst>
      <p:tags r:id="rId1"/>
    </p:custDataLst>
    <p:extLst>
      <p:ext uri="{BB962C8B-B14F-4D97-AF65-F5344CB8AC3E}">
        <p14:creationId xmlns:p14="http://schemas.microsoft.com/office/powerpoint/2010/main" val="1113513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CF87902-BE92-21CD-3406-4D63EBBEE10F}"/>
              </a:ext>
            </a:extLst>
          </p:cNvPr>
          <p:cNvSpPr/>
          <p:nvPr/>
        </p:nvSpPr>
        <p:spPr>
          <a:xfrm>
            <a:off x="-3" y="189431"/>
            <a:ext cx="11827828" cy="6668569"/>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E678A712-A920-F12A-1FD7-4F015E49E559}"/>
              </a:ext>
            </a:extLst>
          </p:cNvPr>
          <p:cNvGrpSpPr/>
          <p:nvPr/>
        </p:nvGrpSpPr>
        <p:grpSpPr>
          <a:xfrm>
            <a:off x="88000" y="3265147"/>
            <a:ext cx="11762468" cy="1529377"/>
            <a:chOff x="2098496" y="3516111"/>
            <a:chExt cx="8747837" cy="1342132"/>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516111"/>
              <a:ext cx="8416351" cy="1342132"/>
            </a:xfrm>
            <a:custGeom>
              <a:avLst/>
              <a:gdLst>
                <a:gd name="connsiteX0" fmla="*/ 0 w 11316747"/>
                <a:gd name="connsiteY0" fmla="*/ 254901 h 1529377"/>
                <a:gd name="connsiteX1" fmla="*/ 254901 w 11316747"/>
                <a:gd name="connsiteY1" fmla="*/ 0 h 1529377"/>
                <a:gd name="connsiteX2" fmla="*/ 11061846 w 11316747"/>
                <a:gd name="connsiteY2" fmla="*/ 0 h 1529377"/>
                <a:gd name="connsiteX3" fmla="*/ 11316747 w 11316747"/>
                <a:gd name="connsiteY3" fmla="*/ 254901 h 1529377"/>
                <a:gd name="connsiteX4" fmla="*/ 11316747 w 11316747"/>
                <a:gd name="connsiteY4" fmla="*/ 1274476 h 1529377"/>
                <a:gd name="connsiteX5" fmla="*/ 11061846 w 11316747"/>
                <a:gd name="connsiteY5" fmla="*/ 1529377 h 1529377"/>
                <a:gd name="connsiteX6" fmla="*/ 254901 w 11316747"/>
                <a:gd name="connsiteY6" fmla="*/ 1529377 h 1529377"/>
                <a:gd name="connsiteX7" fmla="*/ 0 w 11316747"/>
                <a:gd name="connsiteY7" fmla="*/ 1274476 h 1529377"/>
                <a:gd name="connsiteX8" fmla="*/ 0 w 11316747"/>
                <a:gd name="connsiteY8" fmla="*/ 254901 h 1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6747" h="1529377" fill="none" extrusionOk="0">
                  <a:moveTo>
                    <a:pt x="0" y="254901"/>
                  </a:moveTo>
                  <a:cubicBezTo>
                    <a:pt x="1734" y="115714"/>
                    <a:pt x="127607" y="19135"/>
                    <a:pt x="254901" y="0"/>
                  </a:cubicBezTo>
                  <a:cubicBezTo>
                    <a:pt x="4226517" y="-168267"/>
                    <a:pt x="6855749" y="-42953"/>
                    <a:pt x="11061846" y="0"/>
                  </a:cubicBezTo>
                  <a:cubicBezTo>
                    <a:pt x="11215944" y="15116"/>
                    <a:pt x="11316211" y="106866"/>
                    <a:pt x="11316747" y="254901"/>
                  </a:cubicBezTo>
                  <a:cubicBezTo>
                    <a:pt x="11255496" y="752362"/>
                    <a:pt x="11307837" y="1148158"/>
                    <a:pt x="11316747" y="1274476"/>
                  </a:cubicBezTo>
                  <a:cubicBezTo>
                    <a:pt x="11328059" y="1404619"/>
                    <a:pt x="11206503" y="1537974"/>
                    <a:pt x="11061846" y="1529377"/>
                  </a:cubicBezTo>
                  <a:cubicBezTo>
                    <a:pt x="5872889" y="1597602"/>
                    <a:pt x="4972566" y="1540253"/>
                    <a:pt x="254901" y="1529377"/>
                  </a:cubicBezTo>
                  <a:cubicBezTo>
                    <a:pt x="119944" y="1538692"/>
                    <a:pt x="3470" y="1413468"/>
                    <a:pt x="0" y="1274476"/>
                  </a:cubicBezTo>
                  <a:cubicBezTo>
                    <a:pt x="-43920" y="886066"/>
                    <a:pt x="15144" y="589343"/>
                    <a:pt x="0" y="254901"/>
                  </a:cubicBezTo>
                  <a:close/>
                </a:path>
                <a:path w="11316747" h="1529377" stroke="0" extrusionOk="0">
                  <a:moveTo>
                    <a:pt x="0" y="254901"/>
                  </a:moveTo>
                  <a:cubicBezTo>
                    <a:pt x="-2199" y="104434"/>
                    <a:pt x="109118" y="11888"/>
                    <a:pt x="254901" y="0"/>
                  </a:cubicBezTo>
                  <a:cubicBezTo>
                    <a:pt x="5023771" y="163917"/>
                    <a:pt x="6255508" y="128764"/>
                    <a:pt x="11061846" y="0"/>
                  </a:cubicBezTo>
                  <a:cubicBezTo>
                    <a:pt x="11216991" y="9589"/>
                    <a:pt x="11318486" y="120766"/>
                    <a:pt x="11316747" y="254901"/>
                  </a:cubicBezTo>
                  <a:cubicBezTo>
                    <a:pt x="11382617" y="605234"/>
                    <a:pt x="11273566" y="883445"/>
                    <a:pt x="11316747" y="1274476"/>
                  </a:cubicBezTo>
                  <a:cubicBezTo>
                    <a:pt x="11304569" y="1437988"/>
                    <a:pt x="11202996" y="1555027"/>
                    <a:pt x="11061846" y="1529377"/>
                  </a:cubicBezTo>
                  <a:cubicBezTo>
                    <a:pt x="6639239" y="1507395"/>
                    <a:pt x="3355129" y="1454489"/>
                    <a:pt x="254901" y="1529377"/>
                  </a:cubicBezTo>
                  <a:cubicBezTo>
                    <a:pt x="129121" y="1523547"/>
                    <a:pt x="-1327" y="1417571"/>
                    <a:pt x="0" y="1274476"/>
                  </a:cubicBezTo>
                  <a:cubicBezTo>
                    <a:pt x="90537" y="1117851"/>
                    <a:pt x="-8215" y="483595"/>
                    <a:pt x="0" y="254901"/>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800" b="1">
                <a:solidFill>
                  <a:srgbClr val="002060"/>
                </a:solidFill>
                <a:latin typeface="Cambria" panose="02040503050406030204" pitchFamily="18" charset="0"/>
                <a:ea typeface="Cambria" panose="02040503050406030204" pitchFamily="18" charset="0"/>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3800" b="1" kern="0" dirty="0">
                  <a:solidFill>
                    <a:srgbClr val="002060"/>
                  </a:solidFill>
                  <a:latin typeface="Cambria" panose="02040503050406030204" pitchFamily="18" charset="0"/>
                  <a:ea typeface="Cambria" panose="02040503050406030204" pitchFamily="18" charset="0"/>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2931420" y="3698327"/>
              <a:ext cx="7914913" cy="65742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3800" b="1" i="0" dirty="0" err="1">
                  <a:solidFill>
                    <a:srgbClr val="002060"/>
                  </a:solidFill>
                  <a:effectLst/>
                  <a:latin typeface="Cambria" panose="02040503050406030204" pitchFamily="18" charset="0"/>
                  <a:ea typeface="Cambria" panose="02040503050406030204" pitchFamily="18" charset="0"/>
                </a:rPr>
                <a:t>Để</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đi</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học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đúng</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giờ</a:t>
              </a:r>
              <a:r>
                <a:rPr lang="en-SG" sz="3800" b="1" i="0" dirty="0">
                  <a:solidFill>
                    <a:srgbClr val="002060"/>
                  </a:solidFill>
                  <a:effectLst/>
                  <a:latin typeface="Cambria" panose="02040503050406030204" pitchFamily="18" charset="0"/>
                  <a:ea typeface="Cambria" panose="02040503050406030204" pitchFamily="18" charset="0"/>
                </a:rPr>
                <a:t>, Mai </a:t>
              </a:r>
              <a:r>
                <a:rPr lang="en-SG" sz="3800" b="1" i="0" dirty="0" err="1">
                  <a:solidFill>
                    <a:srgbClr val="002060"/>
                  </a:solidFill>
                  <a:effectLst/>
                  <a:latin typeface="Cambria" panose="02040503050406030204" pitchFamily="18" charset="0"/>
                  <a:ea typeface="Cambria" panose="02040503050406030204" pitchFamily="18" charset="0"/>
                </a:rPr>
                <a:t>phải</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đi</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ngủ</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sớm</a:t>
              </a:r>
              <a:endParaRPr lang="vi-VN" sz="3800" b="1" dirty="0">
                <a:solidFill>
                  <a:srgbClr val="002060"/>
                </a:solidFill>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660404" y="1804427"/>
            <a:ext cx="8302911" cy="1230371"/>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800" b="1">
                <a:solidFill>
                  <a:srgbClr val="002060"/>
                </a:solidFill>
                <a:latin typeface="Cambria" panose="02040503050406030204" pitchFamily="18" charset="0"/>
                <a:ea typeface="Cambria" panose="02040503050406030204" pitchFamily="18" charset="0"/>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77370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it-IT" sz="3800" b="1" i="0" dirty="0">
                  <a:solidFill>
                    <a:srgbClr val="002060"/>
                  </a:solidFill>
                  <a:effectLst/>
                  <a:latin typeface="Cambria" panose="02040503050406030204" pitchFamily="18" charset="0"/>
                  <a:ea typeface="Cambria" panose="02040503050406030204" pitchFamily="18" charset="0"/>
                </a:rPr>
                <a:t>Hôm qua, Lan bị ốm</a:t>
              </a:r>
              <a:endParaRPr lang="vi-VN" sz="3800" b="1" dirty="0">
                <a:solidFill>
                  <a:srgbClr val="002060"/>
                </a:solidFill>
                <a:latin typeface="Cambria" panose="02040503050406030204" pitchFamily="18" charset="0"/>
                <a:ea typeface="Cambria" panose="02040503050406030204" pitchFamily="18" charset="0"/>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282068" y="5051359"/>
            <a:ext cx="11229376" cy="1396127"/>
            <a:chOff x="1612674" y="5136090"/>
            <a:chExt cx="8973766" cy="148232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197217"/>
              <a:ext cx="8416351" cy="1339556"/>
            </a:xfrm>
            <a:custGeom>
              <a:avLst/>
              <a:gdLst>
                <a:gd name="connsiteX0" fmla="*/ 0 w 10531851"/>
                <a:gd name="connsiteY0" fmla="*/ 210281 h 1261660"/>
                <a:gd name="connsiteX1" fmla="*/ 210281 w 10531851"/>
                <a:gd name="connsiteY1" fmla="*/ 0 h 1261660"/>
                <a:gd name="connsiteX2" fmla="*/ 10321570 w 10531851"/>
                <a:gd name="connsiteY2" fmla="*/ 0 h 1261660"/>
                <a:gd name="connsiteX3" fmla="*/ 10531851 w 10531851"/>
                <a:gd name="connsiteY3" fmla="*/ 210281 h 1261660"/>
                <a:gd name="connsiteX4" fmla="*/ 10531851 w 10531851"/>
                <a:gd name="connsiteY4" fmla="*/ 1051379 h 1261660"/>
                <a:gd name="connsiteX5" fmla="*/ 10321570 w 10531851"/>
                <a:gd name="connsiteY5" fmla="*/ 1261660 h 1261660"/>
                <a:gd name="connsiteX6" fmla="*/ 210281 w 10531851"/>
                <a:gd name="connsiteY6" fmla="*/ 1261660 h 1261660"/>
                <a:gd name="connsiteX7" fmla="*/ 0 w 10531851"/>
                <a:gd name="connsiteY7" fmla="*/ 1051379 h 1261660"/>
                <a:gd name="connsiteX8" fmla="*/ 0 w 10531851"/>
                <a:gd name="connsiteY8" fmla="*/ 210281 h 126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851" h="1261660" fill="none" extrusionOk="0">
                  <a:moveTo>
                    <a:pt x="0" y="210281"/>
                  </a:moveTo>
                  <a:cubicBezTo>
                    <a:pt x="15404" y="108279"/>
                    <a:pt x="97196" y="4328"/>
                    <a:pt x="210281" y="0"/>
                  </a:cubicBezTo>
                  <a:cubicBezTo>
                    <a:pt x="2021983" y="-168267"/>
                    <a:pt x="7213847" y="-42953"/>
                    <a:pt x="10321570" y="0"/>
                  </a:cubicBezTo>
                  <a:cubicBezTo>
                    <a:pt x="10450465" y="14480"/>
                    <a:pt x="10531628" y="91127"/>
                    <a:pt x="10531851" y="210281"/>
                  </a:cubicBezTo>
                  <a:cubicBezTo>
                    <a:pt x="10539416" y="519246"/>
                    <a:pt x="10501721" y="891875"/>
                    <a:pt x="10531851" y="1051379"/>
                  </a:cubicBezTo>
                  <a:cubicBezTo>
                    <a:pt x="10533931" y="1165558"/>
                    <a:pt x="10446437" y="1281011"/>
                    <a:pt x="10321570" y="1261660"/>
                  </a:cubicBezTo>
                  <a:cubicBezTo>
                    <a:pt x="8315003" y="1329885"/>
                    <a:pt x="3615911" y="1272536"/>
                    <a:pt x="210281" y="1261660"/>
                  </a:cubicBezTo>
                  <a:cubicBezTo>
                    <a:pt x="97846" y="1267581"/>
                    <a:pt x="17222" y="1158648"/>
                    <a:pt x="0" y="1051379"/>
                  </a:cubicBezTo>
                  <a:cubicBezTo>
                    <a:pt x="-66523" y="673152"/>
                    <a:pt x="5324" y="539205"/>
                    <a:pt x="0" y="210281"/>
                  </a:cubicBezTo>
                  <a:close/>
                </a:path>
                <a:path w="10531851" h="1261660" stroke="0" extrusionOk="0">
                  <a:moveTo>
                    <a:pt x="0" y="210281"/>
                  </a:moveTo>
                  <a:cubicBezTo>
                    <a:pt x="-1981" y="85417"/>
                    <a:pt x="87592" y="15568"/>
                    <a:pt x="210281" y="0"/>
                  </a:cubicBezTo>
                  <a:cubicBezTo>
                    <a:pt x="2100991" y="163917"/>
                    <a:pt x="6283405" y="128764"/>
                    <a:pt x="10321570" y="0"/>
                  </a:cubicBezTo>
                  <a:cubicBezTo>
                    <a:pt x="10456002" y="12211"/>
                    <a:pt x="10535559" y="108310"/>
                    <a:pt x="10531851" y="210281"/>
                  </a:cubicBezTo>
                  <a:cubicBezTo>
                    <a:pt x="10556164" y="518905"/>
                    <a:pt x="10559380" y="792971"/>
                    <a:pt x="10531851" y="1051379"/>
                  </a:cubicBezTo>
                  <a:cubicBezTo>
                    <a:pt x="10521224" y="1187353"/>
                    <a:pt x="10437988" y="1281172"/>
                    <a:pt x="10321570" y="1261660"/>
                  </a:cubicBezTo>
                  <a:cubicBezTo>
                    <a:pt x="5671056" y="1239678"/>
                    <a:pt x="2820383" y="1186772"/>
                    <a:pt x="210281" y="1261660"/>
                  </a:cubicBezTo>
                  <a:cubicBezTo>
                    <a:pt x="113718" y="1254052"/>
                    <a:pt x="-1149" y="1169519"/>
                    <a:pt x="0" y="1051379"/>
                  </a:cubicBezTo>
                  <a:cubicBezTo>
                    <a:pt x="-35706" y="879273"/>
                    <a:pt x="-33698" y="490368"/>
                    <a:pt x="0" y="210281"/>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800" b="1">
                <a:solidFill>
                  <a:srgbClr val="002060"/>
                </a:solidFill>
                <a:latin typeface="Cambria" panose="02040503050406030204" pitchFamily="18" charset="0"/>
                <a:ea typeface="Cambria" panose="02040503050406030204" pitchFamily="18" charset="0"/>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167065" y="5136090"/>
              <a:ext cx="6921640" cy="14823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3800" b="1" i="0" dirty="0" err="1">
                  <a:solidFill>
                    <a:srgbClr val="002060"/>
                  </a:solidFill>
                  <a:effectLst/>
                  <a:latin typeface="Cambria" panose="02040503050406030204" pitchFamily="18" charset="0"/>
                  <a:ea typeface="Cambria" panose="02040503050406030204" pitchFamily="18" charset="0"/>
                </a:rPr>
                <a:t>Nhờ</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học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hành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chăm</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chỉ</a:t>
              </a:r>
              <a:r>
                <a:rPr lang="en-SG" sz="3800" b="1" i="0" dirty="0">
                  <a:solidFill>
                    <a:srgbClr val="002060"/>
                  </a:solidFill>
                  <a:effectLst/>
                  <a:latin typeface="Cambria" panose="02040503050406030204" pitchFamily="18" charset="0"/>
                  <a:ea typeface="Cambria" panose="02040503050406030204" pitchFamily="18" charset="0"/>
                </a:rPr>
                <a:t>, Lan </a:t>
              </a:r>
              <a:r>
                <a:rPr lang="en-SG" sz="3800" b="1" i="0" dirty="0" err="1">
                  <a:solidFill>
                    <a:srgbClr val="002060"/>
                  </a:solidFill>
                  <a:effectLst/>
                  <a:latin typeface="Cambria" panose="02040503050406030204" pitchFamily="18" charset="0"/>
                  <a:ea typeface="Cambria" panose="02040503050406030204" pitchFamily="18" charset="0"/>
                </a:rPr>
                <a:t>đã</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đạt</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học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sinh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giỏi</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trong</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học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kì</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vừa</a:t>
              </a:r>
              <a:r>
                <a:rPr lang="vi-VN" sz="3800" b="1" i="0" dirty="0">
                  <a:solidFill>
                    <a:srgbClr val="002060"/>
                  </a:solidFill>
                  <a:effectLst/>
                  <a:latin typeface="Cambria" panose="02040503050406030204" pitchFamily="18" charset="0"/>
                  <a:ea typeface="Cambria" panose="02040503050406030204" pitchFamily="18" charset="0"/>
                </a:rPr>
                <a:t> qua.</a:t>
              </a:r>
              <a:endParaRPr lang="vi-VN" sz="3800" b="1" dirty="0">
                <a:solidFill>
                  <a:srgbClr val="002060"/>
                </a:solidFill>
                <a:latin typeface="Cambria" panose="02040503050406030204" pitchFamily="18" charset="0"/>
                <a:ea typeface="Cambria" panose="02040503050406030204" pitchFamily="18" charset="0"/>
              </a:endParaRP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10670960" y="5225106"/>
            <a:ext cx="1270345" cy="1216999"/>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8634487" y="1902938"/>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sz="3800">
              <a:solidFill>
                <a:prstClr val="black"/>
              </a:solidFill>
              <a:latin typeface="思源黑体 CN"/>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10988423" y="3590388"/>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sz="3800">
              <a:solidFill>
                <a:prstClr val="black"/>
              </a:solidFill>
              <a:latin typeface="思源黑体 CN"/>
            </a:endParaRPr>
          </a:p>
        </p:txBody>
      </p:sp>
      <p:pic>
        <p:nvPicPr>
          <p:cNvPr id="2" name="Picture 1">
            <a:hlinkClick r:id="rId6" action="ppaction://hlinksldjump"/>
          </p:cNvPr>
          <p:cNvPicPr>
            <a:picLocks noChangeAspect="1"/>
          </p:cNvPicPr>
          <p:nvPr/>
        </p:nvPicPr>
        <p:blipFill>
          <a:blip r:embed="rId7"/>
          <a:stretch>
            <a:fillRect/>
          </a:stretch>
        </p:blipFill>
        <p:spPr>
          <a:xfrm>
            <a:off x="88000" y="0"/>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1723948" y="189431"/>
            <a:ext cx="10380052" cy="1464231"/>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dirty="0">
                <a:solidFill>
                  <a:schemeClr val="tx1"/>
                </a:solidFill>
                <a:latin typeface="Cambria" panose="02040503050406030204" pitchFamily="18" charset="0"/>
                <a:ea typeface="Cambria" panose="02040503050406030204" pitchFamily="18" charset="0"/>
              </a:rPr>
              <a:t>Tr</a:t>
            </a:r>
            <a:r>
              <a:rPr lang="en-SG" sz="4000" b="1" dirty="0" err="1">
                <a:solidFill>
                  <a:schemeClr val="tx1"/>
                </a:solidFill>
                <a:latin typeface="Cambria" panose="02040503050406030204" pitchFamily="18" charset="0"/>
                <a:ea typeface="Cambria" panose="02040503050406030204" pitchFamily="18" charset="0"/>
              </a:rPr>
              <a:t>ong</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các</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câu</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sau</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câu</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nào</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có</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chứa</a:t>
            </a:r>
            <a:r>
              <a:rPr lang="en-SG" sz="4000" b="1" dirty="0">
                <a:solidFill>
                  <a:schemeClr val="tx1"/>
                </a:solidFill>
                <a:latin typeface="Cambria" panose="02040503050406030204" pitchFamily="18" charset="0"/>
                <a:ea typeface="Cambria" panose="02040503050406030204" pitchFamily="18" charset="0"/>
              </a:rPr>
              <a:t> </a:t>
            </a:r>
            <a:endParaRPr lang="vi-VN" sz="4000" b="1" dirty="0">
              <a:solidFill>
                <a:schemeClr val="tx1"/>
              </a:solidFill>
              <a:latin typeface="Cambria" panose="02040503050406030204" pitchFamily="18" charset="0"/>
              <a:ea typeface="Cambria" panose="02040503050406030204" pitchFamily="18" charset="0"/>
            </a:endParaRPr>
          </a:p>
          <a:p>
            <a:pPr algn="ctr"/>
            <a:r>
              <a:rPr lang="en-SG" sz="4000" b="1" dirty="0" err="1">
                <a:solidFill>
                  <a:schemeClr val="tx1"/>
                </a:solidFill>
                <a:latin typeface="Cambria" panose="02040503050406030204" pitchFamily="18" charset="0"/>
                <a:ea typeface="Cambria" panose="02040503050406030204" pitchFamily="18" charset="0"/>
              </a:rPr>
              <a:t>trạng</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ngữ</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chỉ</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nguyên</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nhân</a:t>
            </a:r>
            <a:r>
              <a:rPr lang="en-SG" sz="4000" b="1" dirty="0">
                <a:solidFill>
                  <a:schemeClr val="tx1"/>
                </a:solidFill>
                <a:latin typeface="Cambria" panose="02040503050406030204" pitchFamily="18" charset="0"/>
                <a:ea typeface="Cambria" panose="02040503050406030204" pitchFamily="18" charset="0"/>
              </a:rPr>
              <a:t>?</a:t>
            </a:r>
            <a:endParaRPr lang="vi-VN" sz="4000" b="1" dirty="0">
              <a:solidFill>
                <a:schemeClr val="tx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3849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8BDE9DF-5F60-15A8-3B73-84EE00705AE7}"/>
              </a:ext>
            </a:extLst>
          </p:cNvPr>
          <p:cNvSpPr/>
          <p:nvPr/>
        </p:nvSpPr>
        <p:spPr>
          <a:xfrm>
            <a:off x="135572" y="414019"/>
            <a:ext cx="11827828" cy="5901460"/>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pic>
        <p:nvPicPr>
          <p:cNvPr id="2" name="Picture 1">
            <a:hlinkClick r:id="rId6" action="ppaction://hlinksldjump"/>
          </p:cNvPr>
          <p:cNvPicPr>
            <a:picLocks noChangeAspect="1"/>
          </p:cNvPicPr>
          <p:nvPr/>
        </p:nvPicPr>
        <p:blipFill>
          <a:blip r:embed="rId7"/>
          <a:stretch>
            <a:fillRect/>
          </a:stretch>
        </p:blipFill>
        <p:spPr>
          <a:xfrm>
            <a:off x="10630129" y="1418272"/>
            <a:ext cx="1857674" cy="1703861"/>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20078" y="3763517"/>
            <a:ext cx="8045591" cy="1208121"/>
            <a:chOff x="2098496" y="3659454"/>
            <a:chExt cx="8546543" cy="1309207"/>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6000" b="1">
                <a:solidFill>
                  <a:srgbClr val="002060"/>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173873" y="3750925"/>
              <a:ext cx="7064779" cy="12177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6000" b="1" i="0" dirty="0" err="1">
                  <a:solidFill>
                    <a:srgbClr val="002060"/>
                  </a:solidFill>
                  <a:effectLst/>
                  <a:latin typeface="Cambria" panose="02040503050406030204" pitchFamily="18" charset="0"/>
                  <a:ea typeface="Cambria" panose="02040503050406030204" pitchFamily="18" charset="0"/>
                </a:rPr>
                <a:t>Dấu</a:t>
              </a:r>
              <a:r>
                <a:rPr lang="en-SG" sz="6000" b="1" i="0" dirty="0">
                  <a:solidFill>
                    <a:srgbClr val="002060"/>
                  </a:solidFill>
                  <a:effectLst/>
                  <a:latin typeface="Cambria" panose="02040503050406030204" pitchFamily="18" charset="0"/>
                  <a:ea typeface="Cambria" panose="02040503050406030204" pitchFamily="18" charset="0"/>
                </a:rPr>
                <a:t> </a:t>
              </a:r>
              <a:r>
                <a:rPr lang="en-SG" sz="6000" b="1" i="0" dirty="0" err="1">
                  <a:solidFill>
                    <a:srgbClr val="002060"/>
                  </a:solidFill>
                  <a:effectLst/>
                  <a:latin typeface="Cambria" panose="02040503050406030204" pitchFamily="18" charset="0"/>
                  <a:ea typeface="Cambria" panose="02040503050406030204" pitchFamily="18" charset="0"/>
                </a:rPr>
                <a:t>gạch</a:t>
              </a:r>
              <a:r>
                <a:rPr lang="en-SG" sz="6000" b="1" i="0" dirty="0">
                  <a:solidFill>
                    <a:srgbClr val="002060"/>
                  </a:solidFill>
                  <a:effectLst/>
                  <a:latin typeface="Cambria" panose="02040503050406030204" pitchFamily="18" charset="0"/>
                  <a:ea typeface="Cambria" panose="02040503050406030204" pitchFamily="18" charset="0"/>
                </a:rPr>
                <a:t> </a:t>
              </a:r>
              <a:r>
                <a:rPr lang="en-SG" sz="6000" b="1" i="0" dirty="0" err="1">
                  <a:solidFill>
                    <a:srgbClr val="002060"/>
                  </a:solidFill>
                  <a:effectLst/>
                  <a:latin typeface="Cambria" panose="02040503050406030204" pitchFamily="18" charset="0"/>
                  <a:ea typeface="Cambria" panose="02040503050406030204" pitchFamily="18" charset="0"/>
                </a:rPr>
                <a:t>ngang</a:t>
              </a:r>
              <a:endParaRPr lang="vi-VN" sz="6000" b="1"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6" y="2393651"/>
            <a:ext cx="8302911" cy="1314224"/>
            <a:chOff x="1861723" y="2134893"/>
            <a:chExt cx="8819884" cy="1366916"/>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6000" b="1">
                <a:solidFill>
                  <a:srgbClr val="002060"/>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932288" y="2333043"/>
              <a:ext cx="7214055" cy="116876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6000" b="1" dirty="0">
                  <a:solidFill>
                    <a:srgbClr val="002060"/>
                  </a:solidFill>
                  <a:latin typeface="Cambria" panose="02040503050406030204" pitchFamily="18" charset="0"/>
                  <a:ea typeface="Cambria" panose="02040503050406030204" pitchFamily="18" charset="0"/>
                </a:rPr>
                <a:t>Dấu phẩy</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29435" y="4916069"/>
            <a:ext cx="8447773" cy="1527912"/>
            <a:chOff x="1612674" y="5184381"/>
            <a:chExt cx="8973766" cy="1633716"/>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6000" b="1">
                <a:solidFill>
                  <a:srgbClr val="002060"/>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152451" y="5616571"/>
              <a:ext cx="6798644" cy="120152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6000" b="1" i="0" dirty="0" err="1">
                  <a:solidFill>
                    <a:srgbClr val="002060"/>
                  </a:solidFill>
                  <a:effectLst/>
                  <a:latin typeface="Cambria" panose="02040503050406030204" pitchFamily="18" charset="0"/>
                  <a:ea typeface="Cambria" panose="02040503050406030204" pitchFamily="18" charset="0"/>
                </a:rPr>
                <a:t>Dấu</a:t>
              </a:r>
              <a:r>
                <a:rPr lang="en-SG" sz="6000" b="1" i="0" dirty="0">
                  <a:solidFill>
                    <a:srgbClr val="002060"/>
                  </a:solidFill>
                  <a:effectLst/>
                  <a:latin typeface="Cambria" panose="02040503050406030204" pitchFamily="18" charset="0"/>
                  <a:ea typeface="Cambria" panose="02040503050406030204" pitchFamily="18" charset="0"/>
                </a:rPr>
                <a:t> </a:t>
              </a:r>
              <a:r>
                <a:rPr lang="en-SG" sz="6000" b="1" i="0" dirty="0" err="1">
                  <a:solidFill>
                    <a:srgbClr val="002060"/>
                  </a:solidFill>
                  <a:effectLst/>
                  <a:latin typeface="Cambria" panose="02040503050406030204" pitchFamily="18" charset="0"/>
                  <a:ea typeface="Cambria" panose="02040503050406030204" pitchFamily="18" charset="0"/>
                </a:rPr>
                <a:t>hai</a:t>
              </a:r>
              <a:r>
                <a:rPr lang="en-SG" sz="6000" b="1" i="0" dirty="0">
                  <a:solidFill>
                    <a:srgbClr val="002060"/>
                  </a:solidFill>
                  <a:effectLst/>
                  <a:latin typeface="Cambria" panose="02040503050406030204" pitchFamily="18" charset="0"/>
                  <a:ea typeface="Cambria" panose="02040503050406030204" pitchFamily="18" charset="0"/>
                </a:rPr>
                <a:t> </a:t>
              </a:r>
              <a:r>
                <a:rPr lang="en-SG" sz="6000" b="1" i="0" dirty="0" err="1">
                  <a:solidFill>
                    <a:srgbClr val="002060"/>
                  </a:solidFill>
                  <a:effectLst/>
                  <a:latin typeface="Cambria" panose="02040503050406030204" pitchFamily="18" charset="0"/>
                  <a:ea typeface="Cambria" panose="02040503050406030204" pitchFamily="18" charset="0"/>
                </a:rPr>
                <a:t>chấm</a:t>
              </a:r>
              <a:endParaRPr lang="vi-VN" sz="6000" b="1" dirty="0">
                <a:solidFill>
                  <a:srgbClr val="002060"/>
                </a:solidFill>
                <a:latin typeface="Cambria" panose="02040503050406030204" pitchFamily="18" charset="0"/>
                <a:ea typeface="Cambria" panose="02040503050406030204" pitchFamily="18" charset="0"/>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228600" y="331148"/>
            <a:ext cx="10736881" cy="180474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5000" b="1" dirty="0">
                <a:solidFill>
                  <a:schemeClr val="tx1"/>
                </a:solidFill>
                <a:latin typeface="Cambria" panose="02040503050406030204" pitchFamily="18" charset="0"/>
                <a:ea typeface="Cambria" panose="02040503050406030204" pitchFamily="18" charset="0"/>
              </a:rPr>
              <a:t>Giữa trạng ngữ với chủ ngữ và vị ngữ thường có dấu gì khi viết câu?</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6" y="2439959"/>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3" y="5344896"/>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370878" y="387556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custDataLst>
      <p:tags r:id="rId1"/>
    </p:custDataLst>
    <p:extLst>
      <p:ext uri="{BB962C8B-B14F-4D97-AF65-F5344CB8AC3E}">
        <p14:creationId xmlns:p14="http://schemas.microsoft.com/office/powerpoint/2010/main" val="2137566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DD1C6F3-5FB6-2C4B-371A-C0E9B1169608}"/>
              </a:ext>
            </a:extLst>
          </p:cNvPr>
          <p:cNvSpPr/>
          <p:nvPr/>
        </p:nvSpPr>
        <p:spPr>
          <a:xfrm>
            <a:off x="-3" y="583046"/>
            <a:ext cx="11827828" cy="627495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pic>
        <p:nvPicPr>
          <p:cNvPr id="2" name="Picture 1">
            <a:hlinkClick r:id="rId6" action="ppaction://hlinksldjump"/>
          </p:cNvPr>
          <p:cNvPicPr>
            <a:picLocks noChangeAspect="1"/>
          </p:cNvPicPr>
          <p:nvPr/>
        </p:nvPicPr>
        <p:blipFill>
          <a:blip r:embed="rId7"/>
          <a:stretch>
            <a:fillRect/>
          </a:stretch>
        </p:blipFill>
        <p:spPr>
          <a:xfrm>
            <a:off x="10495561" y="583046"/>
            <a:ext cx="1835055" cy="1804572"/>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053156" y="3630683"/>
            <a:ext cx="9986284" cy="1600630"/>
            <a:chOff x="1142199" y="3515507"/>
            <a:chExt cx="8416351" cy="173455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1142199" y="3718903"/>
              <a:ext cx="8416351" cy="1531163"/>
            </a:xfrm>
            <a:custGeom>
              <a:avLst/>
              <a:gdLst>
                <a:gd name="connsiteX0" fmla="*/ 0 w 9986284"/>
                <a:gd name="connsiteY0" fmla="*/ 235494 h 1412938"/>
                <a:gd name="connsiteX1" fmla="*/ 235494 w 9986284"/>
                <a:gd name="connsiteY1" fmla="*/ 0 h 1412938"/>
                <a:gd name="connsiteX2" fmla="*/ 9750790 w 9986284"/>
                <a:gd name="connsiteY2" fmla="*/ 0 h 1412938"/>
                <a:gd name="connsiteX3" fmla="*/ 9986284 w 9986284"/>
                <a:gd name="connsiteY3" fmla="*/ 235494 h 1412938"/>
                <a:gd name="connsiteX4" fmla="*/ 9986284 w 9986284"/>
                <a:gd name="connsiteY4" fmla="*/ 1177444 h 1412938"/>
                <a:gd name="connsiteX5" fmla="*/ 9750790 w 9986284"/>
                <a:gd name="connsiteY5" fmla="*/ 1412938 h 1412938"/>
                <a:gd name="connsiteX6" fmla="*/ 235494 w 9986284"/>
                <a:gd name="connsiteY6" fmla="*/ 1412938 h 1412938"/>
                <a:gd name="connsiteX7" fmla="*/ 0 w 9986284"/>
                <a:gd name="connsiteY7" fmla="*/ 1177444 h 1412938"/>
                <a:gd name="connsiteX8" fmla="*/ 0 w 9986284"/>
                <a:gd name="connsiteY8" fmla="*/ 235494 h 141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6284" h="1412938" fill="none" extrusionOk="0">
                  <a:moveTo>
                    <a:pt x="0" y="235494"/>
                  </a:moveTo>
                  <a:cubicBezTo>
                    <a:pt x="7011" y="111866"/>
                    <a:pt x="111379" y="8437"/>
                    <a:pt x="235494" y="0"/>
                  </a:cubicBezTo>
                  <a:cubicBezTo>
                    <a:pt x="4832333" y="-168267"/>
                    <a:pt x="5223310" y="-42953"/>
                    <a:pt x="9750790" y="0"/>
                  </a:cubicBezTo>
                  <a:cubicBezTo>
                    <a:pt x="9883362" y="2851"/>
                    <a:pt x="9984654" y="83363"/>
                    <a:pt x="9986284" y="235494"/>
                  </a:cubicBezTo>
                  <a:cubicBezTo>
                    <a:pt x="10052417" y="392738"/>
                    <a:pt x="9968908" y="710201"/>
                    <a:pt x="9986284" y="1177444"/>
                  </a:cubicBezTo>
                  <a:cubicBezTo>
                    <a:pt x="9987818" y="1306062"/>
                    <a:pt x="9888998" y="1430995"/>
                    <a:pt x="9750790" y="1412938"/>
                  </a:cubicBezTo>
                  <a:cubicBezTo>
                    <a:pt x="6348291" y="1481163"/>
                    <a:pt x="2619700" y="1423814"/>
                    <a:pt x="235494" y="1412938"/>
                  </a:cubicBezTo>
                  <a:cubicBezTo>
                    <a:pt x="114780" y="1427893"/>
                    <a:pt x="2106" y="1306420"/>
                    <a:pt x="0" y="1177444"/>
                  </a:cubicBezTo>
                  <a:cubicBezTo>
                    <a:pt x="-74055" y="906980"/>
                    <a:pt x="-25017" y="435952"/>
                    <a:pt x="0" y="235494"/>
                  </a:cubicBezTo>
                  <a:close/>
                </a:path>
                <a:path w="9986284" h="1412938" stroke="0" extrusionOk="0">
                  <a:moveTo>
                    <a:pt x="0" y="235494"/>
                  </a:moveTo>
                  <a:cubicBezTo>
                    <a:pt x="-2808" y="93062"/>
                    <a:pt x="98927" y="15456"/>
                    <a:pt x="235494" y="0"/>
                  </a:cubicBezTo>
                  <a:cubicBezTo>
                    <a:pt x="1721584" y="163917"/>
                    <a:pt x="8132371" y="128764"/>
                    <a:pt x="9750790" y="0"/>
                  </a:cubicBezTo>
                  <a:cubicBezTo>
                    <a:pt x="9892147" y="7539"/>
                    <a:pt x="9990880" y="122988"/>
                    <a:pt x="9986284" y="235494"/>
                  </a:cubicBezTo>
                  <a:cubicBezTo>
                    <a:pt x="9910690" y="452753"/>
                    <a:pt x="9905085" y="802594"/>
                    <a:pt x="9986284" y="1177444"/>
                  </a:cubicBezTo>
                  <a:cubicBezTo>
                    <a:pt x="9978289" y="1322429"/>
                    <a:pt x="9881069" y="1427992"/>
                    <a:pt x="9750790" y="1412938"/>
                  </a:cubicBezTo>
                  <a:cubicBezTo>
                    <a:pt x="5307238" y="1390956"/>
                    <a:pt x="3862682" y="1338050"/>
                    <a:pt x="235494" y="1412938"/>
                  </a:cubicBezTo>
                  <a:cubicBezTo>
                    <a:pt x="113553" y="1409782"/>
                    <a:pt x="-3163" y="1313026"/>
                    <a:pt x="0" y="1177444"/>
                  </a:cubicBezTo>
                  <a:cubicBezTo>
                    <a:pt x="18441" y="856674"/>
                    <a:pt x="-17956" y="683987"/>
                    <a:pt x="0" y="235494"/>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dirty="0">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146599" y="3515507"/>
              <a:ext cx="1924683" cy="1171482"/>
              <a:chOff x="2339937" y="1283851"/>
              <a:chExt cx="893383"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339937" y="1283851"/>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462255" y="1387734"/>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422548" y="3637073"/>
              <a:ext cx="6604353" cy="158674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4000" b="1" i="0" dirty="0" err="1">
                  <a:solidFill>
                    <a:schemeClr val="tx1"/>
                  </a:solidFill>
                  <a:effectLst/>
                  <a:latin typeface="Cambria" panose="02040503050406030204" pitchFamily="18" charset="0"/>
                  <a:ea typeface="Cambria" panose="02040503050406030204" pitchFamily="18" charset="0"/>
                </a:rPr>
                <a:t>Nói</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lên</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mục</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đích</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tiến</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hành</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sự</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việc</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nêu</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trong</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câu</a:t>
              </a:r>
              <a:r>
                <a:rPr lang="en-SG" sz="4000" b="1" i="0" dirty="0">
                  <a:solidFill>
                    <a:schemeClr val="tx1"/>
                  </a:solidFill>
                  <a:effectLst/>
                  <a:latin typeface="Cambria" panose="02040503050406030204" pitchFamily="18" charset="0"/>
                  <a:ea typeface="Cambria" panose="02040503050406030204" pitchFamily="18" charset="0"/>
                </a:rPr>
                <a:t>.</a:t>
              </a:r>
              <a:endParaRPr lang="vi-VN" sz="4000" b="1" dirty="0">
                <a:solidFill>
                  <a:schemeClr val="tx1"/>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198211" y="1961513"/>
            <a:ext cx="9732057" cy="1711677"/>
            <a:chOff x="1861723" y="2134893"/>
            <a:chExt cx="8819884" cy="167592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5"/>
              <a:ext cx="8416351" cy="1462135"/>
            </a:xfrm>
            <a:custGeom>
              <a:avLst/>
              <a:gdLst>
                <a:gd name="connsiteX0" fmla="*/ 0 w 9286790"/>
                <a:gd name="connsiteY0" fmla="*/ 248892 h 1493325"/>
                <a:gd name="connsiteX1" fmla="*/ 248892 w 9286790"/>
                <a:gd name="connsiteY1" fmla="*/ 0 h 1493325"/>
                <a:gd name="connsiteX2" fmla="*/ 9037898 w 9286790"/>
                <a:gd name="connsiteY2" fmla="*/ 0 h 1493325"/>
                <a:gd name="connsiteX3" fmla="*/ 9286790 w 9286790"/>
                <a:gd name="connsiteY3" fmla="*/ 248892 h 1493325"/>
                <a:gd name="connsiteX4" fmla="*/ 9286790 w 9286790"/>
                <a:gd name="connsiteY4" fmla="*/ 1244433 h 1493325"/>
                <a:gd name="connsiteX5" fmla="*/ 9037898 w 9286790"/>
                <a:gd name="connsiteY5" fmla="*/ 1493325 h 1493325"/>
                <a:gd name="connsiteX6" fmla="*/ 248892 w 9286790"/>
                <a:gd name="connsiteY6" fmla="*/ 1493325 h 1493325"/>
                <a:gd name="connsiteX7" fmla="*/ 0 w 9286790"/>
                <a:gd name="connsiteY7" fmla="*/ 1244433 h 1493325"/>
                <a:gd name="connsiteX8" fmla="*/ 0 w 9286790"/>
                <a:gd name="connsiteY8" fmla="*/ 248892 h 149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6790" h="1493325" fill="none" extrusionOk="0">
                  <a:moveTo>
                    <a:pt x="0" y="248892"/>
                  </a:moveTo>
                  <a:cubicBezTo>
                    <a:pt x="14699" y="124919"/>
                    <a:pt x="114998" y="5059"/>
                    <a:pt x="248892" y="0"/>
                  </a:cubicBezTo>
                  <a:cubicBezTo>
                    <a:pt x="4207089" y="-168267"/>
                    <a:pt x="7157485" y="-42953"/>
                    <a:pt x="9037898" y="0"/>
                  </a:cubicBezTo>
                  <a:cubicBezTo>
                    <a:pt x="9181411" y="6871"/>
                    <a:pt x="9285600" y="95321"/>
                    <a:pt x="9286790" y="248892"/>
                  </a:cubicBezTo>
                  <a:cubicBezTo>
                    <a:pt x="9363726" y="439009"/>
                    <a:pt x="9298638" y="907849"/>
                    <a:pt x="9286790" y="1244433"/>
                  </a:cubicBezTo>
                  <a:cubicBezTo>
                    <a:pt x="9289842" y="1379023"/>
                    <a:pt x="9182368" y="1508863"/>
                    <a:pt x="9037898" y="1493325"/>
                  </a:cubicBezTo>
                  <a:cubicBezTo>
                    <a:pt x="7932500" y="1561550"/>
                    <a:pt x="3490840" y="1504201"/>
                    <a:pt x="248892" y="1493325"/>
                  </a:cubicBezTo>
                  <a:cubicBezTo>
                    <a:pt x="114377" y="1498036"/>
                    <a:pt x="17626" y="1372818"/>
                    <a:pt x="0" y="1244433"/>
                  </a:cubicBezTo>
                  <a:cubicBezTo>
                    <a:pt x="-22610" y="757646"/>
                    <a:pt x="-64453" y="543288"/>
                    <a:pt x="0" y="248892"/>
                  </a:cubicBezTo>
                  <a:close/>
                </a:path>
                <a:path w="9286790" h="1493325" stroke="0" extrusionOk="0">
                  <a:moveTo>
                    <a:pt x="0" y="248892"/>
                  </a:moveTo>
                  <a:cubicBezTo>
                    <a:pt x="-5050" y="89185"/>
                    <a:pt x="108015" y="8119"/>
                    <a:pt x="248892" y="0"/>
                  </a:cubicBezTo>
                  <a:cubicBezTo>
                    <a:pt x="2758398" y="163917"/>
                    <a:pt x="7231631" y="128764"/>
                    <a:pt x="9037898" y="0"/>
                  </a:cubicBezTo>
                  <a:cubicBezTo>
                    <a:pt x="9177158" y="1202"/>
                    <a:pt x="9292439" y="133010"/>
                    <a:pt x="9286790" y="248892"/>
                  </a:cubicBezTo>
                  <a:cubicBezTo>
                    <a:pt x="9208733" y="662102"/>
                    <a:pt x="9374440" y="906341"/>
                    <a:pt x="9286790" y="1244433"/>
                  </a:cubicBezTo>
                  <a:cubicBezTo>
                    <a:pt x="9282996" y="1388974"/>
                    <a:pt x="9175615" y="1511102"/>
                    <a:pt x="9037898" y="1493325"/>
                  </a:cubicBezTo>
                  <a:cubicBezTo>
                    <a:pt x="8086520" y="1471343"/>
                    <a:pt x="2909687" y="1418437"/>
                    <a:pt x="248892" y="1493325"/>
                  </a:cubicBezTo>
                  <a:cubicBezTo>
                    <a:pt x="126715" y="1487384"/>
                    <a:pt x="-8492" y="1396716"/>
                    <a:pt x="0" y="1244433"/>
                  </a:cubicBezTo>
                  <a:cubicBezTo>
                    <a:pt x="-20512" y="1036492"/>
                    <a:pt x="-57265" y="661803"/>
                    <a:pt x="0" y="248892"/>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27229" y="2356694"/>
              <a:ext cx="7214055" cy="143364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i="0" dirty="0">
                  <a:solidFill>
                    <a:schemeClr val="tx1"/>
                  </a:solidFill>
                  <a:effectLst/>
                  <a:latin typeface="Cambria" panose="02040503050406030204" pitchFamily="18" charset="0"/>
                  <a:ea typeface="Cambria" panose="02040503050406030204" pitchFamily="18" charset="0"/>
                </a:rPr>
                <a:t>Xác định địa điểm, nơi chốn diễn ra sự việc trong câu.</a:t>
              </a:r>
              <a:endParaRPr lang="vi-VN" sz="4000" b="1" dirty="0">
                <a:solidFill>
                  <a:schemeClr val="tx1"/>
                </a:solidFill>
                <a:latin typeface="Cambria" panose="02040503050406030204" pitchFamily="18" charset="0"/>
                <a:ea typeface="Cambria" panose="02040503050406030204" pitchFamily="18" charset="0"/>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170604" y="5249118"/>
            <a:ext cx="9904633" cy="2046627"/>
            <a:chOff x="1612674" y="5184381"/>
            <a:chExt cx="8973766" cy="158206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9289396"/>
                <a:gd name="connsiteY0" fmla="*/ 227885 h 1367282"/>
                <a:gd name="connsiteX1" fmla="*/ 227885 w 9289396"/>
                <a:gd name="connsiteY1" fmla="*/ 0 h 1367282"/>
                <a:gd name="connsiteX2" fmla="*/ 9061511 w 9289396"/>
                <a:gd name="connsiteY2" fmla="*/ 0 h 1367282"/>
                <a:gd name="connsiteX3" fmla="*/ 9289396 w 9289396"/>
                <a:gd name="connsiteY3" fmla="*/ 227885 h 1367282"/>
                <a:gd name="connsiteX4" fmla="*/ 9289396 w 9289396"/>
                <a:gd name="connsiteY4" fmla="*/ 1139397 h 1367282"/>
                <a:gd name="connsiteX5" fmla="*/ 9061511 w 9289396"/>
                <a:gd name="connsiteY5" fmla="*/ 1367282 h 1367282"/>
                <a:gd name="connsiteX6" fmla="*/ 227885 w 9289396"/>
                <a:gd name="connsiteY6" fmla="*/ 1367282 h 1367282"/>
                <a:gd name="connsiteX7" fmla="*/ 0 w 9289396"/>
                <a:gd name="connsiteY7" fmla="*/ 1139397 h 1367282"/>
                <a:gd name="connsiteX8" fmla="*/ 0 w 9289396"/>
                <a:gd name="connsiteY8" fmla="*/ 227885 h 136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396" h="1367282" fill="none" extrusionOk="0">
                  <a:moveTo>
                    <a:pt x="0" y="227885"/>
                  </a:moveTo>
                  <a:cubicBezTo>
                    <a:pt x="13766" y="114658"/>
                    <a:pt x="114695" y="17976"/>
                    <a:pt x="227885" y="0"/>
                  </a:cubicBezTo>
                  <a:cubicBezTo>
                    <a:pt x="2172815" y="-168267"/>
                    <a:pt x="6836619" y="-42953"/>
                    <a:pt x="9061511" y="0"/>
                  </a:cubicBezTo>
                  <a:cubicBezTo>
                    <a:pt x="9191120" y="4257"/>
                    <a:pt x="9288493" y="89794"/>
                    <a:pt x="9289396" y="227885"/>
                  </a:cubicBezTo>
                  <a:cubicBezTo>
                    <a:pt x="9324657" y="406092"/>
                    <a:pt x="9341993" y="980892"/>
                    <a:pt x="9289396" y="1139397"/>
                  </a:cubicBezTo>
                  <a:cubicBezTo>
                    <a:pt x="9299751" y="1255518"/>
                    <a:pt x="9194837" y="1383834"/>
                    <a:pt x="9061511" y="1367282"/>
                  </a:cubicBezTo>
                  <a:cubicBezTo>
                    <a:pt x="7970857" y="1435507"/>
                    <a:pt x="3884799" y="1378158"/>
                    <a:pt x="227885" y="1367282"/>
                  </a:cubicBezTo>
                  <a:cubicBezTo>
                    <a:pt x="103375" y="1369437"/>
                    <a:pt x="8050" y="1261110"/>
                    <a:pt x="0" y="1139397"/>
                  </a:cubicBezTo>
                  <a:cubicBezTo>
                    <a:pt x="58518" y="991357"/>
                    <a:pt x="-79610" y="437982"/>
                    <a:pt x="0" y="227885"/>
                  </a:cubicBezTo>
                  <a:close/>
                </a:path>
                <a:path w="9289396" h="1367282" stroke="0" extrusionOk="0">
                  <a:moveTo>
                    <a:pt x="0" y="227885"/>
                  </a:moveTo>
                  <a:cubicBezTo>
                    <a:pt x="-992" y="97660"/>
                    <a:pt x="94580" y="17690"/>
                    <a:pt x="227885" y="0"/>
                  </a:cubicBezTo>
                  <a:cubicBezTo>
                    <a:pt x="4597140" y="163917"/>
                    <a:pt x="6695231" y="128764"/>
                    <a:pt x="9061511" y="0"/>
                  </a:cubicBezTo>
                  <a:cubicBezTo>
                    <a:pt x="9191253" y="2593"/>
                    <a:pt x="9293285" y="116881"/>
                    <a:pt x="9289396" y="227885"/>
                  </a:cubicBezTo>
                  <a:cubicBezTo>
                    <a:pt x="9323618" y="406710"/>
                    <a:pt x="9275150" y="701527"/>
                    <a:pt x="9289396" y="1139397"/>
                  </a:cubicBezTo>
                  <a:cubicBezTo>
                    <a:pt x="9278956" y="1284745"/>
                    <a:pt x="9187561" y="1380560"/>
                    <a:pt x="9061511" y="1367282"/>
                  </a:cubicBezTo>
                  <a:cubicBezTo>
                    <a:pt x="7090146" y="1345300"/>
                    <a:pt x="3857387" y="1292394"/>
                    <a:pt x="227885" y="1367282"/>
                  </a:cubicBezTo>
                  <a:cubicBezTo>
                    <a:pt x="115532" y="1362032"/>
                    <a:pt x="-11221" y="1284841"/>
                    <a:pt x="0" y="1139397"/>
                  </a:cubicBezTo>
                  <a:cubicBezTo>
                    <a:pt x="-17471" y="919351"/>
                    <a:pt x="56730" y="358358"/>
                    <a:pt x="0" y="227885"/>
                  </a:cubicBezTo>
                  <a:close/>
                </a:path>
              </a:pathLst>
            </a:custGeom>
            <a:ln w="38100">
              <a:solidFill>
                <a:srgbClr val="ED7F5D"/>
              </a:solidFill>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159352" y="5397641"/>
              <a:ext cx="6371491" cy="136880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i="0" dirty="0">
                  <a:solidFill>
                    <a:schemeClr val="tx1"/>
                  </a:solidFill>
                  <a:effectLst/>
                  <a:latin typeface="Cambria" panose="02040503050406030204" pitchFamily="18" charset="0"/>
                  <a:ea typeface="Cambria" panose="02040503050406030204" pitchFamily="18" charset="0"/>
                </a:rPr>
                <a:t>X</a:t>
              </a:r>
              <a:r>
                <a:rPr lang="en-SG" sz="4000" b="1" i="0" dirty="0" err="1">
                  <a:solidFill>
                    <a:schemeClr val="tx1"/>
                  </a:solidFill>
                  <a:effectLst/>
                  <a:latin typeface="Cambria" panose="02040503050406030204" pitchFamily="18" charset="0"/>
                  <a:ea typeface="Cambria" panose="02040503050406030204" pitchFamily="18" charset="0"/>
                </a:rPr>
                <a:t>ác</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định</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thời</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gian</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diễn</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ra</a:t>
              </a:r>
              <a:r>
                <a:rPr lang="en-SG" sz="4000" b="1" i="0" dirty="0">
                  <a:solidFill>
                    <a:schemeClr val="tx1"/>
                  </a:solidFill>
                  <a:effectLst/>
                  <a:latin typeface="Cambria" panose="02040503050406030204" pitchFamily="18" charset="0"/>
                  <a:ea typeface="Cambria" panose="02040503050406030204" pitchFamily="18" charset="0"/>
                </a:rPr>
                <a:t> </a:t>
              </a:r>
              <a:endParaRPr lang="vi-VN" sz="4000" b="1" i="0" dirty="0">
                <a:solidFill>
                  <a:schemeClr val="tx1"/>
                </a:solidFill>
                <a:effectLst/>
                <a:latin typeface="Cambria" panose="02040503050406030204" pitchFamily="18" charset="0"/>
                <a:ea typeface="Cambria" panose="02040503050406030204" pitchFamily="18" charset="0"/>
              </a:endParaRPr>
            </a:p>
            <a:p>
              <a:pPr algn="ctr" defTabSz="914446">
                <a:defRPr/>
              </a:pPr>
              <a:r>
                <a:rPr lang="en-SG" sz="4000" b="1" i="0" dirty="0" err="1">
                  <a:solidFill>
                    <a:schemeClr val="tx1"/>
                  </a:solidFill>
                  <a:effectLst/>
                  <a:latin typeface="Cambria" panose="02040503050406030204" pitchFamily="18" charset="0"/>
                  <a:ea typeface="Cambria" panose="02040503050406030204" pitchFamily="18" charset="0"/>
                </a:rPr>
                <a:t>sự</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việc</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trong</a:t>
              </a:r>
              <a:r>
                <a:rPr lang="en-SG" sz="4000" b="1" i="0" dirty="0">
                  <a:solidFill>
                    <a:schemeClr val="tx1"/>
                  </a:solidFill>
                  <a:effectLst/>
                  <a:latin typeface="Cambria" panose="02040503050406030204" pitchFamily="18" charset="0"/>
                  <a:ea typeface="Cambria" panose="02040503050406030204" pitchFamily="18" charset="0"/>
                </a:rPr>
                <a:t> </a:t>
              </a:r>
              <a:r>
                <a:rPr lang="vi-VN" sz="4000" b="1" i="0" dirty="0">
                  <a:solidFill>
                    <a:schemeClr val="tx1"/>
                  </a:solidFill>
                  <a:effectLst/>
                  <a:latin typeface="Cambria" panose="02040503050406030204" pitchFamily="18" charset="0"/>
                  <a:ea typeface="Cambria" panose="02040503050406030204" pitchFamily="18" charset="0"/>
                </a:rPr>
                <a:t>câu.</a:t>
              </a:r>
              <a:endParaRPr lang="vi-VN" sz="4000" b="1" dirty="0">
                <a:solidFill>
                  <a:schemeClr val="tx1"/>
                </a:solidFill>
                <a:latin typeface="Cambria" panose="02040503050406030204" pitchFamily="18" charset="0"/>
                <a:ea typeface="Cambria" panose="02040503050406030204" pitchFamily="18" charset="0"/>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447159" y="408242"/>
            <a:ext cx="9986284" cy="1532334"/>
          </a:xfrm>
          <a:prstGeom prst="roundRect">
            <a:avLst/>
          </a:prstGeom>
          <a:solidFill>
            <a:schemeClr val="bg1">
              <a:alpha val="46000"/>
            </a:scheme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200" b="1" dirty="0">
                <a:solidFill>
                  <a:srgbClr val="002060"/>
                </a:solidFill>
                <a:latin typeface="Cambria" panose="02040503050406030204" pitchFamily="18" charset="0"/>
                <a:ea typeface="Cambria" panose="02040503050406030204" pitchFamily="18" charset="0"/>
              </a:rPr>
              <a:t>Trạng ngữ chỉ mục đích được thêm vào trong câu nhằm mục đích gì?</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986957" y="3919862"/>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10091589" y="5765121"/>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10126312" y="212472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custDataLst>
      <p:tags r:id="rId1"/>
    </p:custDataLst>
    <p:extLst>
      <p:ext uri="{BB962C8B-B14F-4D97-AF65-F5344CB8AC3E}">
        <p14:creationId xmlns:p14="http://schemas.microsoft.com/office/powerpoint/2010/main" val="304729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85699" y="3725343"/>
            <a:ext cx="1765826" cy="2468032"/>
          </a:xfrm>
          <a:prstGeom prst="rect">
            <a:avLst/>
          </a:prstGeom>
        </p:spPr>
      </p:pic>
      <p:pic>
        <p:nvPicPr>
          <p:cNvPr id="10" name="Picture 9">
            <a:extLst>
              <a:ext uri="{FF2B5EF4-FFF2-40B4-BE49-F238E27FC236}">
                <a16:creationId xmlns:a16="http://schemas.microsoft.com/office/drawing/2014/main" id="{2D1FCFD1-D75F-47D3-A11F-81A32CCE8D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667"/>
          <a:stretch/>
        </p:blipFill>
        <p:spPr>
          <a:xfrm>
            <a:off x="2690648" y="5755862"/>
            <a:ext cx="935421" cy="991540"/>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271" y="1419010"/>
            <a:ext cx="1316085" cy="1316085"/>
          </a:xfrm>
          <a:prstGeom prst="rect">
            <a:avLst/>
          </a:prstGeom>
        </p:spPr>
      </p:pic>
      <p:pic>
        <p:nvPicPr>
          <p:cNvPr id="12" name="Picture 11">
            <a:extLst>
              <a:ext uri="{FF2B5EF4-FFF2-40B4-BE49-F238E27FC236}">
                <a16:creationId xmlns:a16="http://schemas.microsoft.com/office/drawing/2014/main" id="{BDFE5B0F-93C9-7830-3B2C-A153B7B2E9ED}"/>
              </a:ext>
            </a:extLst>
          </p:cNvPr>
          <p:cNvPicPr>
            <a:picLocks noChangeAspect="1"/>
          </p:cNvPicPr>
          <p:nvPr/>
        </p:nvPicPr>
        <p:blipFill>
          <a:blip r:embed="rId5"/>
          <a:stretch>
            <a:fillRect/>
          </a:stretch>
        </p:blipFill>
        <p:spPr>
          <a:xfrm>
            <a:off x="-471972" y="1447506"/>
            <a:ext cx="9955411" cy="2862181"/>
          </a:xfrm>
          <a:prstGeom prst="rect">
            <a:avLst/>
          </a:prstGeom>
        </p:spPr>
      </p:pic>
      <p:pic>
        <p:nvPicPr>
          <p:cNvPr id="16" name="Picture 15">
            <a:extLst>
              <a:ext uri="{FF2B5EF4-FFF2-40B4-BE49-F238E27FC236}">
                <a16:creationId xmlns:a16="http://schemas.microsoft.com/office/drawing/2014/main" id="{00F4455E-54A8-A2F8-72C7-E2C8503D6D9B}"/>
              </a:ext>
            </a:extLst>
          </p:cNvPr>
          <p:cNvPicPr>
            <a:picLocks noChangeAspect="1"/>
          </p:cNvPicPr>
          <p:nvPr/>
        </p:nvPicPr>
        <p:blipFill>
          <a:blip r:embed="rId6"/>
          <a:stretch>
            <a:fillRect/>
          </a:stretch>
        </p:blipFill>
        <p:spPr>
          <a:xfrm>
            <a:off x="910649" y="335503"/>
            <a:ext cx="6350100" cy="1777835"/>
          </a:xfrm>
          <a:prstGeom prst="rect">
            <a:avLst/>
          </a:prstGeom>
        </p:spPr>
      </p:pic>
      <p:pic>
        <p:nvPicPr>
          <p:cNvPr id="21" name="Picture 20">
            <a:extLst>
              <a:ext uri="{FF2B5EF4-FFF2-40B4-BE49-F238E27FC236}">
                <a16:creationId xmlns:a16="http://schemas.microsoft.com/office/drawing/2014/main" id="{F8722B70-F3AB-83F3-DA48-5E647C768A33}"/>
              </a:ext>
            </a:extLst>
          </p:cNvPr>
          <p:cNvPicPr>
            <a:picLocks noChangeAspect="1"/>
          </p:cNvPicPr>
          <p:nvPr/>
        </p:nvPicPr>
        <p:blipFill>
          <a:blip r:embed="rId7"/>
          <a:stretch>
            <a:fillRect/>
          </a:stretch>
        </p:blipFill>
        <p:spPr>
          <a:xfrm>
            <a:off x="5745127" y="3817739"/>
            <a:ext cx="2403350" cy="549547"/>
          </a:xfrm>
          <a:prstGeom prst="rect">
            <a:avLst/>
          </a:prstGeom>
        </p:spPr>
      </p:pic>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0A776-15FD-D9F9-1187-1D45B55640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8D1E93-F2D9-ED93-E13D-F8E8E6611EFB}"/>
              </a:ext>
            </a:extLst>
          </p:cNvPr>
          <p:cNvPicPr>
            <a:picLocks noChangeAspect="1"/>
          </p:cNvPicPr>
          <p:nvPr/>
        </p:nvPicPr>
        <p:blipFill>
          <a:blip r:embed="rId2"/>
          <a:stretch>
            <a:fillRect/>
          </a:stretch>
        </p:blipFill>
        <p:spPr>
          <a:xfrm>
            <a:off x="750755" y="-963152"/>
            <a:ext cx="9989429" cy="8197208"/>
          </a:xfrm>
          <a:prstGeom prst="rect">
            <a:avLst/>
          </a:prstGeom>
        </p:spPr>
      </p:pic>
    </p:spTree>
    <p:extLst>
      <p:ext uri="{BB962C8B-B14F-4D97-AF65-F5344CB8AC3E}">
        <p14:creationId xmlns:p14="http://schemas.microsoft.com/office/powerpoint/2010/main" val="99608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TotalTime>
  <Words>817</Words>
  <Application>Microsoft Office PowerPoint</Application>
  <PresentationFormat>Widescreen</PresentationFormat>
  <Paragraphs>90</Paragraphs>
  <Slides>19</Slides>
  <Notes>7</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19</vt:i4>
      </vt:variant>
    </vt:vector>
  </HeadingPairs>
  <TitlesOfParts>
    <vt:vector size="36" baseType="lpstr">
      <vt:lpstr>等线</vt:lpstr>
      <vt:lpstr>微软雅黑</vt:lpstr>
      <vt:lpstr>#9Slide07 HoneyCream</vt:lpstr>
      <vt:lpstr>#9Slide07 SVNAdeline</vt:lpstr>
      <vt:lpstr>Arial</vt:lpstr>
      <vt:lpstr>Calibri</vt:lpstr>
      <vt:lpstr>Cambria</vt:lpstr>
      <vt:lpstr>Roboto</vt:lpstr>
      <vt:lpstr>SVN-Newton</vt:lpstr>
      <vt:lpstr>Times New Roman</vt:lpstr>
      <vt:lpstr>UVF Blenda Script</vt:lpstr>
      <vt:lpstr>字体视界-狮子座体</vt:lpstr>
      <vt:lpstr>字魂70号-灵悦黑体</vt:lpstr>
      <vt:lpstr>思源黑体 CN</vt:lpstr>
      <vt:lpstr>标小智龙珠体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Admin</cp:lastModifiedBy>
  <cp:revision>33</cp:revision>
  <dcterms:created xsi:type="dcterms:W3CDTF">2022-02-16T07:22:21Z</dcterms:created>
  <dcterms:modified xsi:type="dcterms:W3CDTF">2024-03-19T15:33:41Z</dcterms:modified>
</cp:coreProperties>
</file>