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89" r:id="rId3"/>
    <p:sldId id="295" r:id="rId4"/>
    <p:sldId id="296" r:id="rId5"/>
    <p:sldId id="294" r:id="rId6"/>
    <p:sldId id="297" r:id="rId7"/>
    <p:sldId id="290" r:id="rId8"/>
    <p:sldId id="298" r:id="rId9"/>
    <p:sldId id="302" r:id="rId10"/>
    <p:sldId id="299" r:id="rId11"/>
    <p:sldId id="304" r:id="rId12"/>
    <p:sldId id="305" r:id="rId13"/>
    <p:sldId id="306" r:id="rId14"/>
    <p:sldId id="303" r:id="rId15"/>
    <p:sldId id="307" r:id="rId16"/>
    <p:sldId id="308" r:id="rId17"/>
    <p:sldId id="309" r:id="rId18"/>
    <p:sldId id="310" r:id="rId19"/>
    <p:sldId id="311" r:id="rId20"/>
    <p:sldId id="300" r:id="rId21"/>
    <p:sldId id="312" r:id="rId22"/>
    <p:sldId id="313" r:id="rId23"/>
    <p:sldId id="314" r:id="rId24"/>
    <p:sldId id="315" r:id="rId25"/>
    <p:sldId id="291" r:id="rId26"/>
    <p:sldId id="293" r:id="rId27"/>
  </p:sldIdLst>
  <p:sldSz cx="12192000" cy="6858000"/>
  <p:notesSz cx="6858000" cy="9144000"/>
  <p:embeddedFontLs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等线" panose="020B0604020202020204" charset="-122"/>
      <p:regular r:id="rId32"/>
      <p:bold r:id="rId33"/>
    </p:embeddedFont>
    <p:embeddedFont>
      <p:font typeface="HP-073" panose="020B0604020202020204"/>
      <p:regular r:id="rId3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5" userDrawn="1">
          <p15:clr>
            <a:srgbClr val="A4A3A4"/>
          </p15:clr>
        </p15:guide>
        <p15:guide id="2" orient="horz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451"/>
    <a:srgbClr val="197B58"/>
    <a:srgbClr val="FF3399"/>
    <a:srgbClr val="62C8A3"/>
    <a:srgbClr val="B6C364"/>
    <a:srgbClr val="4DAA40"/>
    <a:srgbClr val="FEEB9F"/>
    <a:srgbClr val="FFFFFF"/>
    <a:srgbClr val="E6E6E6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9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72" y="58"/>
      </p:cViewPr>
      <p:guideLst>
        <p:guide pos="415"/>
        <p:guide orient="horz"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0">
            <a:extLst>
              <a:ext uri="{FF2B5EF4-FFF2-40B4-BE49-F238E27FC236}">
                <a16:creationId xmlns:a16="http://schemas.microsoft.com/office/drawing/2014/main" id="{F74B989E-C15B-41DE-4572-15D58C0C8A80}"/>
              </a:ext>
            </a:extLst>
          </p:cNvPr>
          <p:cNvSpPr/>
          <p:nvPr userDrawn="1"/>
        </p:nvSpPr>
        <p:spPr>
          <a:xfrm>
            <a:off x="466725" y="419100"/>
            <a:ext cx="11239500" cy="6019800"/>
          </a:xfrm>
          <a:prstGeom prst="roundRect">
            <a:avLst>
              <a:gd name="adj" fmla="val 5298"/>
            </a:avLst>
          </a:prstGeom>
          <a:noFill/>
          <a:ln>
            <a:solidFill>
              <a:srgbClr val="62C8A3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9835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33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页面-上">
            <a:extLst>
              <a:ext uri="{FF2B5EF4-FFF2-40B4-BE49-F238E27FC236}">
                <a16:creationId xmlns:a16="http://schemas.microsoft.com/office/drawing/2014/main" id="{287EAB18-0589-4427-A798-FDBA81E27588}"/>
              </a:ext>
            </a:extLst>
          </p:cNvPr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页面-下">
            <a:extLst>
              <a:ext uri="{FF2B5EF4-FFF2-40B4-BE49-F238E27FC236}">
                <a16:creationId xmlns:a16="http://schemas.microsoft.com/office/drawing/2014/main" id="{8F155A47-E696-4AF1-A58C-155C08617DCC}"/>
              </a:ext>
            </a:extLst>
          </p:cNvPr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sp>
        <p:nvSpPr>
          <p:cNvPr id="11" name="圆角矩形 10"/>
          <p:cNvSpPr/>
          <p:nvPr userDrawn="1"/>
        </p:nvSpPr>
        <p:spPr>
          <a:xfrm>
            <a:off x="370114" y="290285"/>
            <a:ext cx="11451772" cy="6255657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A0088F-60B4-B771-508A-46CB316D9E5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112616" y="-1330960"/>
            <a:ext cx="17680425" cy="145861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639B52-345F-DC52-BE71-06F1FE3D3C92}"/>
              </a:ext>
            </a:extLst>
          </p:cNvPr>
          <p:cNvSpPr txBox="1"/>
          <p:nvPr userDrawn="1"/>
        </p:nvSpPr>
        <p:spPr>
          <a:xfrm>
            <a:off x="11002780" y="0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23C7B8-F1FE-B2E9-0F35-5EF883836694}"/>
              </a:ext>
            </a:extLst>
          </p:cNvPr>
          <p:cNvSpPr txBox="1"/>
          <p:nvPr userDrawn="1"/>
        </p:nvSpPr>
        <p:spPr>
          <a:xfrm>
            <a:off x="0" y="6483781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3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50D032-E733-FB2C-D58D-5009039CF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3024"/>
            <a:ext cx="1523956" cy="1508868"/>
          </a:xfrm>
          <a:prstGeom prst="rect">
            <a:avLst/>
          </a:prstGeom>
        </p:spPr>
      </p:pic>
      <p:pic>
        <p:nvPicPr>
          <p:cNvPr id="12" name="图片 57">
            <a:extLst>
              <a:ext uri="{FF2B5EF4-FFF2-40B4-BE49-F238E27FC236}">
                <a16:creationId xmlns:a16="http://schemas.microsoft.com/office/drawing/2014/main" id="{9FF74BB5-F6D6-61D1-5283-DC66C85461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2224349" y="419942"/>
            <a:ext cx="664366" cy="5788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2FA7F0-5848-2DB2-6476-67BA54E249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949" y="129310"/>
            <a:ext cx="10095851" cy="530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1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83F10-F873-A488-4563-FAF813B46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FC8C4BE-B87E-025D-62EC-219410B9BD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1A4DFA85-BD07-0456-5ECD-987D1893C2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sp>
        <p:nvSpPr>
          <p:cNvPr id="3" name="圆角矩形 1">
            <a:extLst>
              <a:ext uri="{FF2B5EF4-FFF2-40B4-BE49-F238E27FC236}">
                <a16:creationId xmlns:a16="http://schemas.microsoft.com/office/drawing/2014/main" id="{6B7E16F0-6DAA-52E7-D032-D65FE28F257E}"/>
              </a:ext>
            </a:extLst>
          </p:cNvPr>
          <p:cNvSpPr/>
          <p:nvPr/>
        </p:nvSpPr>
        <p:spPr>
          <a:xfrm>
            <a:off x="1091381" y="494890"/>
            <a:ext cx="9842090" cy="41787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0F5255-89F2-84E0-E201-D35908A99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311" y="1706419"/>
            <a:ext cx="8705843" cy="1859441"/>
          </a:xfrm>
          <a:prstGeom prst="rect">
            <a:avLst/>
          </a:prstGeom>
        </p:spPr>
      </p:pic>
      <p:sp>
        <p:nvSpPr>
          <p:cNvPr id="7" name="圆角矩形 56">
            <a:extLst>
              <a:ext uri="{FF2B5EF4-FFF2-40B4-BE49-F238E27FC236}">
                <a16:creationId xmlns:a16="http://schemas.microsoft.com/office/drawing/2014/main" id="{AB52A5ED-EC0C-2485-9399-6B117FA63DE1}"/>
              </a:ext>
            </a:extLst>
          </p:cNvPr>
          <p:cNvSpPr/>
          <p:nvPr/>
        </p:nvSpPr>
        <p:spPr>
          <a:xfrm>
            <a:off x="1254833" y="660650"/>
            <a:ext cx="9515116" cy="3870382"/>
          </a:xfrm>
          <a:prstGeom prst="roundRect">
            <a:avLst>
              <a:gd name="adj" fmla="val 13373"/>
            </a:avLst>
          </a:prstGeom>
          <a:noFill/>
          <a:ln w="12700">
            <a:solidFill>
              <a:srgbClr val="62C8A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74C833DB-BB42-F15C-2161-B2F52DD58A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741" y="370269"/>
            <a:ext cx="1620015" cy="162001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D713FA8-DD57-735A-9C05-B39CA1EB0A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227" y="0"/>
            <a:ext cx="5410200" cy="2458121"/>
          </a:xfrm>
          <a:prstGeom prst="rect">
            <a:avLst/>
          </a:prstGeom>
        </p:spPr>
      </p:pic>
      <p:pic>
        <p:nvPicPr>
          <p:cNvPr id="11" name="图片 57">
            <a:extLst>
              <a:ext uri="{FF2B5EF4-FFF2-40B4-BE49-F238E27FC236}">
                <a16:creationId xmlns:a16="http://schemas.microsoft.com/office/drawing/2014/main" id="{9ABC6280-68BD-12D1-1963-1266249C082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12" name="图片 57">
            <a:extLst>
              <a:ext uri="{FF2B5EF4-FFF2-40B4-BE49-F238E27FC236}">
                <a16:creationId xmlns:a16="http://schemas.microsoft.com/office/drawing/2014/main" id="{B59F2EE4-FA4C-0752-8F66-3558269BD5E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6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AFCBF-8EB1-3500-C181-BEA81EA3C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F20B50-95B9-1A80-34C3-7F8E2C83A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020" y="-143456"/>
            <a:ext cx="3984790" cy="1257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60CFCB-0453-E8B1-0DBA-9C2EADF146CB}"/>
              </a:ext>
            </a:extLst>
          </p:cNvPr>
          <p:cNvSpPr txBox="1"/>
          <p:nvPr/>
        </p:nvSpPr>
        <p:spPr>
          <a:xfrm>
            <a:off x="1001485" y="830579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giăng trên đồng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 mềm ngọn lúa 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xoan theo gió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Rải tím mặt đường.</a:t>
            </a:r>
            <a:endParaRPr lang="en-US" sz="28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0F0456-1222-2071-BF3C-4AA050BCF6EB}"/>
              </a:ext>
            </a:extLst>
          </p:cNvPr>
          <p:cNvSpPr txBox="1"/>
          <p:nvPr/>
        </p:nvSpPr>
        <p:spPr>
          <a:xfrm>
            <a:off x="972198" y="2662772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Nụ xoè tay hứng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 nắng trong veo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 thơm hương lá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 mầm vươn theo.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1940C2-CBDD-46B8-868A-50F3C2981B2E}"/>
              </a:ext>
            </a:extLst>
          </p:cNvPr>
          <p:cNvSpPr txBox="1"/>
          <p:nvPr/>
        </p:nvSpPr>
        <p:spPr>
          <a:xfrm>
            <a:off x="972198" y="4561640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lặng dưới chân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 xanh với nắng 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Ven bãi phù sa 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 mèn hắng giọng.</a:t>
            </a:r>
            <a:endParaRPr lang="en-US" sz="28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A63E89-936F-6A32-0EE9-EDACFAECAD3D}"/>
              </a:ext>
            </a:extLst>
          </p:cNvPr>
          <p:cNvSpPr txBox="1"/>
          <p:nvPr/>
        </p:nvSpPr>
        <p:spPr>
          <a:xfrm>
            <a:off x="5280845" y="808790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Chuyền trong vòm lá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có gì vui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 nghe ríu rít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trẻ reo cười.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C8D1ED-59DE-EE28-4A87-73496F869EE9}"/>
              </a:ext>
            </a:extLst>
          </p:cNvPr>
          <p:cNvSpPr txBox="1"/>
          <p:nvPr/>
        </p:nvSpPr>
        <p:spPr>
          <a:xfrm>
            <a:off x="5259870" y="2616309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 vườn hoa cải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Rung vàng cánh ong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vải đơm trắng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 lừng bên sông.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18A072-5318-9020-06C7-809DF69D6798}"/>
              </a:ext>
            </a:extLst>
          </p:cNvPr>
          <p:cNvSpPr txBox="1"/>
          <p:nvPr/>
        </p:nvSpPr>
        <p:spPr>
          <a:xfrm>
            <a:off x="5259869" y="4459604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 xuân đang nói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Xôn xao thầm thì….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 nào cũng gặp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mùa xuân đi.</a:t>
            </a:r>
            <a:endParaRPr lang="en-US" sz="2800" dirty="0">
              <a:solidFill>
                <a:srgbClr val="FF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F15607-53EC-C72D-FCD1-FE5A5AF5572F}"/>
              </a:ext>
            </a:extLst>
          </p:cNvPr>
          <p:cNvSpPr txBox="1"/>
          <p:nvPr/>
        </p:nvSpPr>
        <p:spPr>
          <a:xfrm>
            <a:off x="6874937" y="6146689"/>
            <a:ext cx="2376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Bao)</a:t>
            </a:r>
          </a:p>
        </p:txBody>
      </p:sp>
      <p:pic>
        <p:nvPicPr>
          <p:cNvPr id="15" name="图片 9">
            <a:extLst>
              <a:ext uri="{FF2B5EF4-FFF2-40B4-BE49-F238E27FC236}">
                <a16:creationId xmlns:a16="http://schemas.microsoft.com/office/drawing/2014/main" id="{3CDC1820-7943-8101-64C9-4C7BC9186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16" name="图片 57">
            <a:extLst>
              <a:ext uri="{FF2B5EF4-FFF2-40B4-BE49-F238E27FC236}">
                <a16:creationId xmlns:a16="http://schemas.microsoft.com/office/drawing/2014/main" id="{385E9DE7-618F-0B6F-11D1-A9BD09F55B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17" name="图片 57">
            <a:extLst>
              <a:ext uri="{FF2B5EF4-FFF2-40B4-BE49-F238E27FC236}">
                <a16:creationId xmlns:a16="http://schemas.microsoft.com/office/drawing/2014/main" id="{47F6A19C-F055-D419-BC42-1CF8B85A82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5CCB22-22D4-1327-6208-00F4F7603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802" y="1141257"/>
            <a:ext cx="5830407" cy="147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5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6;p7">
            <a:extLst>
              <a:ext uri="{FF2B5EF4-FFF2-40B4-BE49-F238E27FC236}">
                <a16:creationId xmlns:a16="http://schemas.microsoft.com/office/drawing/2014/main" id="{30B91804-77E7-9FE3-6FF0-047C18A6E334}"/>
              </a:ext>
            </a:extLst>
          </p:cNvPr>
          <p:cNvSpPr/>
          <p:nvPr/>
        </p:nvSpPr>
        <p:spPr>
          <a:xfrm>
            <a:off x="835730" y="1913449"/>
            <a:ext cx="2995860" cy="969892"/>
          </a:xfrm>
          <a:prstGeom prst="roundRect">
            <a:avLst>
              <a:gd name="adj" fmla="val 50000"/>
            </a:avLst>
          </a:pr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FFC000">
                <a:lumMod val="40000"/>
                <a:lumOff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vi-VN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giăng</a:t>
            </a: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" name="Google Shape;276;p7">
            <a:extLst>
              <a:ext uri="{FF2B5EF4-FFF2-40B4-BE49-F238E27FC236}">
                <a16:creationId xmlns:a16="http://schemas.microsoft.com/office/drawing/2014/main" id="{48C8744A-A9C9-AF27-AF6B-55AA46013145}"/>
              </a:ext>
            </a:extLst>
          </p:cNvPr>
          <p:cNvSpPr/>
          <p:nvPr/>
        </p:nvSpPr>
        <p:spPr>
          <a:xfrm>
            <a:off x="835730" y="4395157"/>
            <a:ext cx="3307998" cy="969892"/>
          </a:xfrm>
          <a:prstGeom prst="roundRect">
            <a:avLst>
              <a:gd name="adj" fmla="val 50000"/>
            </a:avLst>
          </a:pr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FFC000">
                <a:lumMod val="40000"/>
                <a:lumOff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vi-VN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ven bãi</a:t>
            </a: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" name="Google Shape;276;p7">
            <a:extLst>
              <a:ext uri="{FF2B5EF4-FFF2-40B4-BE49-F238E27FC236}">
                <a16:creationId xmlns:a16="http://schemas.microsoft.com/office/drawing/2014/main" id="{EC956420-80B4-EDCD-4B4A-4BDFAB6716FF}"/>
              </a:ext>
            </a:extLst>
          </p:cNvPr>
          <p:cNvSpPr/>
          <p:nvPr/>
        </p:nvSpPr>
        <p:spPr>
          <a:xfrm>
            <a:off x="4443913" y="2045809"/>
            <a:ext cx="3290517" cy="969892"/>
          </a:xfrm>
          <a:prstGeom prst="roundRect">
            <a:avLst>
              <a:gd name="adj" fmla="val 50000"/>
            </a:avLst>
          </a:pr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FFC000">
                <a:lumMod val="40000"/>
                <a:lumOff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vi-VN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xoan</a:t>
            </a: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" name="Google Shape;276;p7">
            <a:extLst>
              <a:ext uri="{FF2B5EF4-FFF2-40B4-BE49-F238E27FC236}">
                <a16:creationId xmlns:a16="http://schemas.microsoft.com/office/drawing/2014/main" id="{EAD6EB3E-8185-0FA0-EAB5-97794D4DB805}"/>
              </a:ext>
            </a:extLst>
          </p:cNvPr>
          <p:cNvSpPr/>
          <p:nvPr/>
        </p:nvSpPr>
        <p:spPr>
          <a:xfrm>
            <a:off x="4976234" y="4395157"/>
            <a:ext cx="5487519" cy="969892"/>
          </a:xfrm>
          <a:prstGeom prst="roundRect">
            <a:avLst>
              <a:gd name="adj" fmla="val 50000"/>
            </a:avLst>
          </a:pr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FFC000">
                <a:lumMod val="40000"/>
                <a:lumOff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vi-VN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hắng</a:t>
            </a:r>
            <a:r>
              <a:rPr kumimoji="0" lang="vi-VN" sz="6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giọng</a:t>
            </a: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4C6E2FE-E200-E578-7766-139D96CA91DA}"/>
              </a:ext>
            </a:extLst>
          </p:cNvPr>
          <p:cNvGrpSpPr/>
          <p:nvPr/>
        </p:nvGrpSpPr>
        <p:grpSpPr>
          <a:xfrm>
            <a:off x="3205178" y="452071"/>
            <a:ext cx="8149389" cy="1421883"/>
            <a:chOff x="3231305" y="325027"/>
            <a:chExt cx="8149389" cy="1421883"/>
          </a:xfrm>
        </p:grpSpPr>
        <p:pic>
          <p:nvPicPr>
            <p:cNvPr id="8" name="图片 38">
              <a:extLst>
                <a:ext uri="{FF2B5EF4-FFF2-40B4-BE49-F238E27FC236}">
                  <a16:creationId xmlns:a16="http://schemas.microsoft.com/office/drawing/2014/main" id="{C971097B-F4B6-B5DD-9C0E-7249DD017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1305" y="370748"/>
              <a:ext cx="8149389" cy="137616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2E12BC8-6008-08FC-05F2-9D5D689BC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6109" y="325027"/>
              <a:ext cx="7059780" cy="1347333"/>
            </a:xfrm>
            <a:prstGeom prst="rect">
              <a:avLst/>
            </a:prstGeom>
          </p:spPr>
        </p:pic>
      </p:grpSp>
      <p:sp>
        <p:nvSpPr>
          <p:cNvPr id="10" name="Google Shape;276;p7">
            <a:extLst>
              <a:ext uri="{FF2B5EF4-FFF2-40B4-BE49-F238E27FC236}">
                <a16:creationId xmlns:a16="http://schemas.microsoft.com/office/drawing/2014/main" id="{14945A6B-5BDF-4C5E-290D-4E6627A3682C}"/>
              </a:ext>
            </a:extLst>
          </p:cNvPr>
          <p:cNvSpPr/>
          <p:nvPr/>
        </p:nvSpPr>
        <p:spPr>
          <a:xfrm>
            <a:off x="8346753" y="2132484"/>
            <a:ext cx="2995860" cy="969892"/>
          </a:xfrm>
          <a:prstGeom prst="roundRect">
            <a:avLst>
              <a:gd name="adj" fmla="val 50000"/>
            </a:avLst>
          </a:pr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FFC000">
                <a:lumMod val="40000"/>
                <a:lumOff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vi-VN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ríu</a:t>
            </a:r>
            <a:r>
              <a:rPr kumimoji="0" lang="vi-VN" sz="6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rít</a:t>
            </a: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E2BA9-4F55-5D10-EFA6-B4C1E8F43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B3E8DD-5C6E-EC12-72C6-66A151B84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020" y="-143456"/>
            <a:ext cx="3984790" cy="1257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765B0C-AC55-B064-DB0E-719AC399E1CF}"/>
              </a:ext>
            </a:extLst>
          </p:cNvPr>
          <p:cNvSpPr txBox="1"/>
          <p:nvPr/>
        </p:nvSpPr>
        <p:spPr>
          <a:xfrm>
            <a:off x="1001485" y="830579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giăng trên đồng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 mềm ngọn lúa 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xoan theo gió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Rải tím mặt đường.</a:t>
            </a:r>
            <a:endParaRPr lang="en-US" sz="28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F64D87-A771-297D-FAAD-F41FB021074C}"/>
              </a:ext>
            </a:extLst>
          </p:cNvPr>
          <p:cNvSpPr txBox="1"/>
          <p:nvPr/>
        </p:nvSpPr>
        <p:spPr>
          <a:xfrm>
            <a:off x="972198" y="2662772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Nụ xoè tay hứng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 nắng trong veo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 thơm hương lá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 mầm vươn theo.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F3E120-1305-FBCF-E378-C7DE0DB8EE5C}"/>
              </a:ext>
            </a:extLst>
          </p:cNvPr>
          <p:cNvSpPr txBox="1"/>
          <p:nvPr/>
        </p:nvSpPr>
        <p:spPr>
          <a:xfrm>
            <a:off x="972198" y="4561640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lặng dưới chân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 xanh với nắng 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Ven bãi phù sa 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 mèn hắng giọng.</a:t>
            </a:r>
            <a:endParaRPr lang="en-US" sz="28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EEF422-8D0D-79C1-3BA1-68568A89A62B}"/>
              </a:ext>
            </a:extLst>
          </p:cNvPr>
          <p:cNvSpPr txBox="1"/>
          <p:nvPr/>
        </p:nvSpPr>
        <p:spPr>
          <a:xfrm>
            <a:off x="5280845" y="808790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Chuyền trong vòm lá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có gì vui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 nghe ríu rít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trẻ reo cười.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41C016-41FA-C9E1-1115-D38AB2B7C71F}"/>
              </a:ext>
            </a:extLst>
          </p:cNvPr>
          <p:cNvSpPr txBox="1"/>
          <p:nvPr/>
        </p:nvSpPr>
        <p:spPr>
          <a:xfrm>
            <a:off x="5259870" y="2616309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 vườn hoa cải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Rung vàng cánh ong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vải đơm trắng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 lừng bên sông.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AEEFC4-DF50-1D5C-B6B7-0B2DDB6F67ED}"/>
              </a:ext>
            </a:extLst>
          </p:cNvPr>
          <p:cNvSpPr txBox="1"/>
          <p:nvPr/>
        </p:nvSpPr>
        <p:spPr>
          <a:xfrm>
            <a:off x="5259869" y="4459604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 xuân đang nói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Xôn xao thầm thì….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 nào cũng gặp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mùa xuân đi.</a:t>
            </a:r>
            <a:endParaRPr lang="en-US" sz="2800" dirty="0">
              <a:solidFill>
                <a:srgbClr val="FF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7366AA-CB96-7E24-E901-6454B1C260B0}"/>
              </a:ext>
            </a:extLst>
          </p:cNvPr>
          <p:cNvSpPr txBox="1"/>
          <p:nvPr/>
        </p:nvSpPr>
        <p:spPr>
          <a:xfrm>
            <a:off x="6874937" y="6146689"/>
            <a:ext cx="2376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Bao)</a:t>
            </a:r>
          </a:p>
        </p:txBody>
      </p:sp>
      <p:pic>
        <p:nvPicPr>
          <p:cNvPr id="15" name="图片 9">
            <a:extLst>
              <a:ext uri="{FF2B5EF4-FFF2-40B4-BE49-F238E27FC236}">
                <a16:creationId xmlns:a16="http://schemas.microsoft.com/office/drawing/2014/main" id="{D5F26A8E-8C83-7240-CF62-4B0497188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16" name="图片 57">
            <a:extLst>
              <a:ext uri="{FF2B5EF4-FFF2-40B4-BE49-F238E27FC236}">
                <a16:creationId xmlns:a16="http://schemas.microsoft.com/office/drawing/2014/main" id="{B4C3D3BB-4C53-AB58-04AB-9A2CE8411B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17" name="图片 57">
            <a:extLst>
              <a:ext uri="{FF2B5EF4-FFF2-40B4-BE49-F238E27FC236}">
                <a16:creationId xmlns:a16="http://schemas.microsoft.com/office/drawing/2014/main" id="{BDEF34AE-48DC-9AFC-E912-D078BDFF7B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AE63E5-A2BA-AC23-7FA3-DB3F7D3FDF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4316" y="1914210"/>
            <a:ext cx="8667684" cy="49437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4A8611-8982-EB31-96AB-A5CC52367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3585" y="3904997"/>
            <a:ext cx="5128415" cy="292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3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3.33333E-6 L -0.01042 0.156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780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76833-0880-24A5-FA7B-9B9C0DF55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4A00A59-A0C1-A4D1-8BE1-C2CA6389CD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4F164D4A-63F6-CB39-4BCC-5AED7DAAA3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EF8504B2-3570-D2A5-BEED-A082B39F0E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3810"/>
          <a:stretch/>
        </p:blipFill>
        <p:spPr>
          <a:xfrm>
            <a:off x="1463964" y="-79206"/>
            <a:ext cx="9131465" cy="57397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D2E21A-D3DA-2EE3-527D-478405795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0079" y="2446351"/>
            <a:ext cx="7351842" cy="263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328E3C3A-D6D8-613B-7709-142D4C35A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E710F584-7F2B-BE24-F121-DB0E22BC7C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1A583EC4-06E1-B092-62CA-4AFCE54DB2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  <p:pic>
        <p:nvPicPr>
          <p:cNvPr id="5" name="图片 21">
            <a:extLst>
              <a:ext uri="{FF2B5EF4-FFF2-40B4-BE49-F238E27FC236}">
                <a16:creationId xmlns:a16="http://schemas.microsoft.com/office/drawing/2014/main" id="{2A7997DF-38CF-9C97-18A7-8AE9B92F2A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5192"/>
            <a:ext cx="12192000" cy="102280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5EABC01-9500-339E-7067-6C9FB02C2EAC}"/>
              </a:ext>
            </a:extLst>
          </p:cNvPr>
          <p:cNvGrpSpPr/>
          <p:nvPr/>
        </p:nvGrpSpPr>
        <p:grpSpPr>
          <a:xfrm>
            <a:off x="246981" y="108351"/>
            <a:ext cx="11280928" cy="2114100"/>
            <a:chOff x="381683" y="292216"/>
            <a:chExt cx="11280928" cy="2114100"/>
          </a:xfrm>
        </p:grpSpPr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3A39855E-DAE3-1938-BAF9-C0E70412A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9FB53B4-1D9B-CDC5-5402-873DA5814222}"/>
                </a:ext>
              </a:extLst>
            </p:cNvPr>
            <p:cNvSpPr txBox="1"/>
            <p:nvPr/>
          </p:nvSpPr>
          <p:spPr>
            <a:xfrm>
              <a:off x="966651" y="660652"/>
              <a:ext cx="10110652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 bài thơ, những từ ngữ nào gợi lên vẻ đẹp của nắng xuân, mưa xuân, gió xuân?</a:t>
              </a:r>
              <a:endParaRPr lang="en-US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912A491-9BF5-F55A-4D67-CF9CB1447562}"/>
              </a:ext>
            </a:extLst>
          </p:cNvPr>
          <p:cNvSpPr txBox="1"/>
          <p:nvPr/>
        </p:nvSpPr>
        <p:spPr>
          <a:xfrm>
            <a:off x="520137" y="2489313"/>
            <a:ext cx="50945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giăng trên đồng</a:t>
            </a:r>
          </a:p>
          <a:p>
            <a:pPr algn="just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 mềm ngọn lúa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C4E89B-66DF-3781-7BA3-82D33EAECCE9}"/>
              </a:ext>
            </a:extLst>
          </p:cNvPr>
          <p:cNvSpPr txBox="1"/>
          <p:nvPr/>
        </p:nvSpPr>
        <p:spPr>
          <a:xfrm>
            <a:off x="520137" y="3693934"/>
            <a:ext cx="50945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 nắng trong veo </a:t>
            </a: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 thơm hương lá 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9D24418-6F25-6014-7D47-82FB08FA607A}"/>
              </a:ext>
            </a:extLst>
          </p:cNvPr>
          <p:cNvGrpSpPr/>
          <p:nvPr/>
        </p:nvGrpSpPr>
        <p:grpSpPr>
          <a:xfrm>
            <a:off x="5308754" y="2747210"/>
            <a:ext cx="6606726" cy="2563223"/>
            <a:chOff x="4273125" y="2747210"/>
            <a:chExt cx="6498971" cy="256322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F8A12CB-674F-03BA-3938-A08570955E7F}"/>
                </a:ext>
              </a:extLst>
            </p:cNvPr>
            <p:cNvSpPr/>
            <p:nvPr/>
          </p:nvSpPr>
          <p:spPr>
            <a:xfrm>
              <a:off x="4273125" y="2747210"/>
              <a:ext cx="6213471" cy="25632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A5FC01-99E1-E2C9-2EA4-353C70CA76E4}"/>
                </a:ext>
              </a:extLst>
            </p:cNvPr>
            <p:cNvSpPr txBox="1"/>
            <p:nvPr/>
          </p:nvSpPr>
          <p:spPr>
            <a:xfrm>
              <a:off x="4450164" y="2963678"/>
              <a:ext cx="632193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buFontTx/>
                <a:buChar char="-"/>
              </a:pPr>
              <a:r>
                <a:rPr lang="vi-VN" sz="3600" b="1" dirty="0" smtClean="0">
                  <a:solidFill>
                    <a:srgbClr val="197B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Mưa </a:t>
              </a:r>
              <a:r>
                <a:rPr lang="vi-VN" sz="3600" b="1" dirty="0">
                  <a:solidFill>
                    <a:srgbClr val="197B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xuân: </a:t>
              </a:r>
              <a:endParaRPr lang="en-US" sz="3600" b="1" dirty="0" smtClean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en-US" sz="3600" b="1" dirty="0">
                  <a:solidFill>
                    <a:srgbClr val="197B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smtClean="0">
                  <a:solidFill>
                    <a:srgbClr val="197B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  </a:t>
              </a:r>
              <a:r>
                <a:rPr lang="vi-VN" sz="36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Uốn </a:t>
              </a:r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mềm ngọn lúa</a:t>
              </a:r>
            </a:p>
            <a:p>
              <a:pPr algn="just"/>
              <a:r>
                <a:rPr lang="vi-VN" sz="3600" b="1" dirty="0">
                  <a:solidFill>
                    <a:srgbClr val="197B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Nắng xuân: </a:t>
              </a:r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trong veo</a:t>
              </a:r>
            </a:p>
            <a:p>
              <a:pPr algn="just"/>
              <a:r>
                <a:rPr lang="vi-VN" sz="3600" b="1" dirty="0">
                  <a:solidFill>
                    <a:srgbClr val="197B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Gió xuân: </a:t>
              </a:r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thơm hương lá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08C490E-222C-F8D7-C340-1CAA019ABE90}"/>
              </a:ext>
            </a:extLst>
          </p:cNvPr>
          <p:cNvSpPr txBox="1"/>
          <p:nvPr/>
        </p:nvSpPr>
        <p:spPr>
          <a:xfrm>
            <a:off x="11002780" y="0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878474-4A29-E1BE-4FAE-C85F02883BE3}"/>
              </a:ext>
            </a:extLst>
          </p:cNvPr>
          <p:cNvSpPr txBox="1"/>
          <p:nvPr/>
        </p:nvSpPr>
        <p:spPr>
          <a:xfrm>
            <a:off x="0" y="6483781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30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7752B-2360-E3AB-B0A0-7C2E03C5A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5F439E45-7A2B-72E6-39C2-CEA25E2BF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0E56C52F-7B35-2CCC-863C-8D8F34D66A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1999317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2554B567-A665-0595-2FB9-DDF5CCDDC6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177724" y="2559891"/>
            <a:ext cx="539500" cy="470074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id="{73B21D3D-4689-6E35-AD4A-6E865BBA9C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812594" y="5382675"/>
            <a:ext cx="2379406" cy="147532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8DD294D-E031-0921-3343-DC49A3EB8574}"/>
              </a:ext>
            </a:extLst>
          </p:cNvPr>
          <p:cNvGrpSpPr/>
          <p:nvPr/>
        </p:nvGrpSpPr>
        <p:grpSpPr>
          <a:xfrm>
            <a:off x="246981" y="108351"/>
            <a:ext cx="11280928" cy="2114100"/>
            <a:chOff x="381683" y="292216"/>
            <a:chExt cx="11280928" cy="2114100"/>
          </a:xfrm>
        </p:grpSpPr>
        <p:pic>
          <p:nvPicPr>
            <p:cNvPr id="9" name="图片 38">
              <a:extLst>
                <a:ext uri="{FF2B5EF4-FFF2-40B4-BE49-F238E27FC236}">
                  <a16:creationId xmlns:a16="http://schemas.microsoft.com/office/drawing/2014/main" id="{E5F92C99-88C2-BF71-CC2C-4C5F91D20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A2A969D-3D96-1396-D8E3-FA3070747B0B}"/>
                </a:ext>
              </a:extLst>
            </p:cNvPr>
            <p:cNvSpPr txBox="1"/>
            <p:nvPr/>
          </p:nvSpPr>
          <p:spPr>
            <a:xfrm>
              <a:off x="966651" y="660652"/>
              <a:ext cx="10110652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en-US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 thêm chi tiết cho thấy cảnh vật mùa xuân hiện ra rất sinh động.</a:t>
              </a:r>
              <a:endParaRPr lang="en-US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34DC623-6759-5416-A9EA-EEBFE791179A}"/>
              </a:ext>
            </a:extLst>
          </p:cNvPr>
          <p:cNvSpPr txBox="1"/>
          <p:nvPr/>
        </p:nvSpPr>
        <p:spPr>
          <a:xfrm>
            <a:off x="553540" y="1999317"/>
            <a:ext cx="10849483" cy="345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 sắc</a:t>
            </a:r>
            <a:r>
              <a:rPr lang="vi-VN" sz="28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xoan tím, giọt nắng trong veo,...</a:t>
            </a:r>
          </a:p>
          <a:p>
            <a:pPr algn="just">
              <a:lnSpc>
                <a:spcPct val="130000"/>
              </a:lnSpc>
            </a:pPr>
            <a:endParaRPr lang="vi-VN" sz="28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EF545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 vị: </a:t>
            </a:r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 thơm hương lá,...</a:t>
            </a:r>
          </a:p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 thanh: </a:t>
            </a:r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 mèn hắng giọng,...</a:t>
            </a:r>
          </a:p>
          <a:p>
            <a:pPr algn="just">
              <a:lnSpc>
                <a:spcPct val="130000"/>
              </a:lnSpc>
            </a:pPr>
            <a:endParaRPr lang="vi-VN" sz="28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 chuyển động: </a:t>
            </a:r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chuyền trong vòm lá,...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7BE4C4-9A5E-18D3-D680-A48CE75AD413}"/>
              </a:ext>
            </a:extLst>
          </p:cNvPr>
          <p:cNvSpPr txBox="1"/>
          <p:nvPr/>
        </p:nvSpPr>
        <p:spPr>
          <a:xfrm>
            <a:off x="692542" y="2513875"/>
            <a:ext cx="10020270" cy="59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xanh với nắng, vàng cánh ong, hoa vải đơm trắng.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8254B8-733E-E267-F4F7-FB44A75846E6}"/>
              </a:ext>
            </a:extLst>
          </p:cNvPr>
          <p:cNvSpPr txBox="1"/>
          <p:nvPr/>
        </p:nvSpPr>
        <p:spPr>
          <a:xfrm>
            <a:off x="5887275" y="3119560"/>
            <a:ext cx="3739046" cy="59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 lừng bên sông.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C599C6-B4E1-FA5B-5C3B-472005064669}"/>
              </a:ext>
            </a:extLst>
          </p:cNvPr>
          <p:cNvSpPr txBox="1"/>
          <p:nvPr/>
        </p:nvSpPr>
        <p:spPr>
          <a:xfrm>
            <a:off x="692542" y="4173854"/>
            <a:ext cx="10020270" cy="59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ríu rít, mùa xuân đang nói, xôn xao, thầm thì.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5D609D-DB55-7AAD-0F4B-4CFD0EA007DD}"/>
              </a:ext>
            </a:extLst>
          </p:cNvPr>
          <p:cNvSpPr txBox="1"/>
          <p:nvPr/>
        </p:nvSpPr>
        <p:spPr>
          <a:xfrm>
            <a:off x="8037887" y="4767927"/>
            <a:ext cx="4070377" cy="59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giăng trên đồng,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A38150-B19D-9442-4904-A2347166BC78}"/>
              </a:ext>
            </a:extLst>
          </p:cNvPr>
          <p:cNvSpPr txBox="1"/>
          <p:nvPr/>
        </p:nvSpPr>
        <p:spPr>
          <a:xfrm>
            <a:off x="692542" y="5287140"/>
            <a:ext cx="108494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giăng hoa xoan theo gió, nụ xòe tay hứng, chim hoa cải rung vàng cánh ong.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7D512E-FD76-4C0E-2CEC-25E5F6E4A06A}"/>
              </a:ext>
            </a:extLst>
          </p:cNvPr>
          <p:cNvSpPr txBox="1"/>
          <p:nvPr/>
        </p:nvSpPr>
        <p:spPr>
          <a:xfrm>
            <a:off x="11002780" y="0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C60499-2F0C-F12C-D2A6-36DCEDAD5705}"/>
              </a:ext>
            </a:extLst>
          </p:cNvPr>
          <p:cNvSpPr txBox="1"/>
          <p:nvPr/>
        </p:nvSpPr>
        <p:spPr>
          <a:xfrm>
            <a:off x="0" y="6483781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48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D067A-E0F6-D357-0475-51D1CC94E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F117C6B5-5140-BB75-97B0-00E809968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356E901B-8C27-4963-9C3A-0069DAD580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C314C2DF-3F27-B1C5-E157-AEB93E0EE4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167891" y="1630959"/>
            <a:ext cx="539500" cy="470074"/>
          </a:xfrm>
          <a:prstGeom prst="rect">
            <a:avLst/>
          </a:prstGeom>
        </p:spPr>
      </p:pic>
      <p:pic>
        <p:nvPicPr>
          <p:cNvPr id="5" name="图片 21">
            <a:extLst>
              <a:ext uri="{FF2B5EF4-FFF2-40B4-BE49-F238E27FC236}">
                <a16:creationId xmlns:a16="http://schemas.microsoft.com/office/drawing/2014/main" id="{7B660CC2-179A-80F3-58C9-885A9DF9C7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777"/>
            <a:ext cx="12192000" cy="256322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29B2422-88E1-9437-A9DC-94C1B9CFDAE0}"/>
              </a:ext>
            </a:extLst>
          </p:cNvPr>
          <p:cNvGrpSpPr/>
          <p:nvPr/>
        </p:nvGrpSpPr>
        <p:grpSpPr>
          <a:xfrm>
            <a:off x="246981" y="108351"/>
            <a:ext cx="11280928" cy="2114100"/>
            <a:chOff x="381683" y="292216"/>
            <a:chExt cx="11280928" cy="2114100"/>
          </a:xfrm>
        </p:grpSpPr>
        <p:pic>
          <p:nvPicPr>
            <p:cNvPr id="8" name="图片 38">
              <a:extLst>
                <a:ext uri="{FF2B5EF4-FFF2-40B4-BE49-F238E27FC236}">
                  <a16:creationId xmlns:a16="http://schemas.microsoft.com/office/drawing/2014/main" id="{ABC3E43D-38DB-D2A3-AEC4-112EAFC5A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6A8C6D-5B71-E584-D36E-D7727DA4E6C3}"/>
                </a:ext>
              </a:extLst>
            </p:cNvPr>
            <p:cNvSpPr txBox="1"/>
            <p:nvPr/>
          </p:nvSpPr>
          <p:spPr>
            <a:xfrm>
              <a:off x="966651" y="660652"/>
              <a:ext cx="10110652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 thích cảnh vật được miêu tả trong khổ thơ nào nhất? Vì sao? </a:t>
              </a:r>
              <a:endParaRPr lang="en-US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DAB891A-C399-694D-45AF-381999F1B716}"/>
              </a:ext>
            </a:extLst>
          </p:cNvPr>
          <p:cNvSpPr txBox="1"/>
          <p:nvPr/>
        </p:nvSpPr>
        <p:spPr>
          <a:xfrm>
            <a:off x="664091" y="2086196"/>
            <a:ext cx="3739046" cy="80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4000" b="1" u="sng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5DE00C-5782-28F3-B98B-E337DCB043A7}"/>
              </a:ext>
            </a:extLst>
          </p:cNvPr>
          <p:cNvSpPr txBox="1"/>
          <p:nvPr/>
        </p:nvSpPr>
        <p:spPr>
          <a:xfrm>
            <a:off x="664091" y="2977690"/>
            <a:ext cx="10863818" cy="1305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thích cảnh vật được miêu tả trong khổ thơ cuối cùng. Vì nó thể hiện được sự nhộn nhịp của mùa xuân đến.</a:t>
            </a:r>
          </a:p>
        </p:txBody>
      </p:sp>
    </p:spTree>
    <p:extLst>
      <p:ext uri="{BB962C8B-B14F-4D97-AF65-F5344CB8AC3E}">
        <p14:creationId xmlns:p14="http://schemas.microsoft.com/office/powerpoint/2010/main" val="9808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A74A6-F796-C854-82C4-25454B08D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44B3F4F3-38C0-14C4-A20B-168D1DE71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2AF3E9DC-2A0D-E4EA-5201-954A31DF30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BAF4BCBE-F907-9CBF-468E-4E69C668E7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  <p:pic>
        <p:nvPicPr>
          <p:cNvPr id="5" name="图片 21">
            <a:extLst>
              <a:ext uri="{FF2B5EF4-FFF2-40B4-BE49-F238E27FC236}">
                <a16:creationId xmlns:a16="http://schemas.microsoft.com/office/drawing/2014/main" id="{0D75DF74-D5DD-87A7-3823-5CF8A3692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777"/>
            <a:ext cx="12192000" cy="256322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8750824-913F-1D90-A59A-E626A6E16842}"/>
              </a:ext>
            </a:extLst>
          </p:cNvPr>
          <p:cNvGrpSpPr/>
          <p:nvPr/>
        </p:nvGrpSpPr>
        <p:grpSpPr>
          <a:xfrm>
            <a:off x="246981" y="108351"/>
            <a:ext cx="11280928" cy="2114100"/>
            <a:chOff x="381683" y="292216"/>
            <a:chExt cx="11280928" cy="2114100"/>
          </a:xfrm>
        </p:grpSpPr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85E28346-47A4-D031-82D0-D25C282F2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737AF2-A6EE-A91F-53A7-5A9683BDBCB5}"/>
                </a:ext>
              </a:extLst>
            </p:cNvPr>
            <p:cNvSpPr txBox="1"/>
            <p:nvPr/>
          </p:nvSpPr>
          <p:spPr>
            <a:xfrm>
              <a:off x="966651" y="660652"/>
              <a:ext cx="10110652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r>
                <a:rPr lang="en-US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 em, tác giả muốn nói điều gì qua nhan đề bài thơ? </a:t>
              </a:r>
              <a:endParaRPr lang="en-US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E88D124-297B-FD78-57AB-21CD89882E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038" y="2011619"/>
            <a:ext cx="6730609" cy="53842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2E6AD0-5648-4A12-CF62-C397B1D47081}"/>
              </a:ext>
            </a:extLst>
          </p:cNvPr>
          <p:cNvSpPr txBox="1"/>
          <p:nvPr/>
        </p:nvSpPr>
        <p:spPr>
          <a:xfrm>
            <a:off x="667772" y="2457383"/>
            <a:ext cx="7575341" cy="1457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36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giả muốn nói về những thay đổi của cảnh vật khi mùa xuân tới.</a:t>
            </a:r>
          </a:p>
        </p:txBody>
      </p:sp>
    </p:spTree>
    <p:extLst>
      <p:ext uri="{BB962C8B-B14F-4D97-AF65-F5344CB8AC3E}">
        <p14:creationId xmlns:p14="http://schemas.microsoft.com/office/powerpoint/2010/main" val="202506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87940-AEE7-0CAD-8D18-80795110F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726F8C13-8E63-4EA1-F6EC-5CB3337B9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57357473-4863-C638-2206-DC5DB41476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F1365D75-AEA3-490D-D918-ADCE69B50B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177724" y="1600715"/>
            <a:ext cx="539500" cy="470074"/>
          </a:xfrm>
          <a:prstGeom prst="rect">
            <a:avLst/>
          </a:prstGeom>
        </p:spPr>
      </p:pic>
      <p:pic>
        <p:nvPicPr>
          <p:cNvPr id="5" name="图片 21">
            <a:extLst>
              <a:ext uri="{FF2B5EF4-FFF2-40B4-BE49-F238E27FC236}">
                <a16:creationId xmlns:a16="http://schemas.microsoft.com/office/drawing/2014/main" id="{325DEBCC-08A7-4922-BB0E-4FD198C206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777"/>
            <a:ext cx="12192000" cy="25632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C55A3A-38D8-693D-53DC-1D49C1DCBA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0652" y="494574"/>
            <a:ext cx="6581740" cy="165969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303740C-19DA-1B09-D648-0BE911186DE8}"/>
              </a:ext>
            </a:extLst>
          </p:cNvPr>
          <p:cNvGrpSpPr/>
          <p:nvPr/>
        </p:nvGrpSpPr>
        <p:grpSpPr>
          <a:xfrm>
            <a:off x="1082065" y="2358230"/>
            <a:ext cx="9900259" cy="3797142"/>
            <a:chOff x="4896981" y="2472965"/>
            <a:chExt cx="6213471" cy="256322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5162822-ECF4-52F8-B486-B6F89FEEA62C}"/>
                </a:ext>
              </a:extLst>
            </p:cNvPr>
            <p:cNvSpPr/>
            <p:nvPr/>
          </p:nvSpPr>
          <p:spPr>
            <a:xfrm>
              <a:off x="4896981" y="2472965"/>
              <a:ext cx="6213471" cy="25632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F7C552-8906-833D-1853-D8A4B79E4FAE}"/>
                </a:ext>
              </a:extLst>
            </p:cNvPr>
            <p:cNvSpPr txBox="1"/>
            <p:nvPr/>
          </p:nvSpPr>
          <p:spPr>
            <a:xfrm>
              <a:off x="5074020" y="2756535"/>
              <a:ext cx="5859392" cy="1745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 smtClean="0">
                  <a:solidFill>
                    <a:srgbClr val="197B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</a:t>
              </a:r>
              <a:r>
                <a:rPr lang="vi-VN" sz="5400" b="1" dirty="0" smtClean="0">
                  <a:solidFill>
                    <a:srgbClr val="197B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 </a:t>
              </a:r>
              <a:r>
                <a:rPr lang="vi-VN" sz="5400" b="1" dirty="0">
                  <a:solidFill>
                    <a:srgbClr val="197B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tươi vui, náo nức của cảnh vật thiên nhiên khi xuân về.</a:t>
              </a:r>
              <a:endParaRPr lang="en-US" sz="54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F5589A2-9188-7B4D-5A04-9E833FFE75D7}"/>
              </a:ext>
            </a:extLst>
          </p:cNvPr>
          <p:cNvSpPr txBox="1"/>
          <p:nvPr/>
        </p:nvSpPr>
        <p:spPr>
          <a:xfrm>
            <a:off x="11002780" y="0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BCA9C6-5371-F248-290A-7F2DC214E315}"/>
              </a:ext>
            </a:extLst>
          </p:cNvPr>
          <p:cNvSpPr txBox="1"/>
          <p:nvPr/>
        </p:nvSpPr>
        <p:spPr>
          <a:xfrm>
            <a:off x="0" y="6483781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3810"/>
          <a:stretch/>
        </p:blipFill>
        <p:spPr>
          <a:xfrm>
            <a:off x="1463964" y="-79206"/>
            <a:ext cx="9131465" cy="57397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2FF688-F9E0-60A0-4F2B-258D18BDD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722" y="2002536"/>
            <a:ext cx="7688835" cy="326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2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3701C-9C93-7D32-0B58-ADC614730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DCE42B83-FB56-AEC3-8B92-7A1617E148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55EC39AB-DEF1-800E-DE03-236467F04D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4C6F3E6-EB7B-B5A1-D5CA-C3B8D68800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3810"/>
          <a:stretch/>
        </p:blipFill>
        <p:spPr>
          <a:xfrm>
            <a:off x="609600" y="-979093"/>
            <a:ext cx="10668000" cy="6705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383CDE-8D9C-384B-A3FA-CD2F1238B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008" y="1369642"/>
            <a:ext cx="8116248" cy="36595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07C0C3-4749-2725-250A-BA7F71A51649}"/>
              </a:ext>
            </a:extLst>
          </p:cNvPr>
          <p:cNvSpPr txBox="1"/>
          <p:nvPr/>
        </p:nvSpPr>
        <p:spPr>
          <a:xfrm>
            <a:off x="11002780" y="0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EE6420-4030-AD53-AB16-C5DA08172E74}"/>
              </a:ext>
            </a:extLst>
          </p:cNvPr>
          <p:cNvSpPr txBox="1"/>
          <p:nvPr/>
        </p:nvSpPr>
        <p:spPr>
          <a:xfrm>
            <a:off x="0" y="6483781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98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5C2B3-8BDF-C2A3-DA31-6CE7216F6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6F768A22-84D9-CE98-C2BA-41B610D81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67975BC1-9B7F-A185-0E67-7A9482028F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13E84565-30B1-B9B9-7E72-ADCE39A3B5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68C1206-4F4C-5EFB-B5DF-4753B9FE15F8}"/>
              </a:ext>
            </a:extLst>
          </p:cNvPr>
          <p:cNvGrpSpPr/>
          <p:nvPr/>
        </p:nvGrpSpPr>
        <p:grpSpPr>
          <a:xfrm>
            <a:off x="159245" y="268166"/>
            <a:ext cx="11643284" cy="1474997"/>
            <a:chOff x="159245" y="268166"/>
            <a:chExt cx="11643284" cy="147499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AB3D2FB-A067-AB8F-50D2-3A04184C18B8}"/>
                </a:ext>
              </a:extLst>
            </p:cNvPr>
            <p:cNvGrpSpPr/>
            <p:nvPr/>
          </p:nvGrpSpPr>
          <p:grpSpPr>
            <a:xfrm>
              <a:off x="578805" y="268166"/>
              <a:ext cx="11223724" cy="1474997"/>
              <a:chOff x="197374" y="173694"/>
              <a:chExt cx="11668916" cy="1474997"/>
            </a:xfrm>
          </p:grpSpPr>
          <p:sp>
            <p:nvSpPr>
              <p:cNvPr id="9" name="Rounded Rectangle 4">
                <a:extLst>
                  <a:ext uri="{FF2B5EF4-FFF2-40B4-BE49-F238E27FC236}">
                    <a16:creationId xmlns:a16="http://schemas.microsoft.com/office/drawing/2014/main" id="{071A42C5-F571-B3E6-E2C7-FFD1A555EBFE}"/>
                  </a:ext>
                </a:extLst>
              </p:cNvPr>
              <p:cNvSpPr/>
              <p:nvPr/>
            </p:nvSpPr>
            <p:spPr>
              <a:xfrm>
                <a:off x="197374" y="173694"/>
                <a:ext cx="11668916" cy="1474997"/>
              </a:xfrm>
              <a:prstGeom prst="roundRect">
                <a:avLst/>
              </a:prstGeom>
              <a:solidFill>
                <a:srgbClr val="FFC000">
                  <a:alpha val="81000"/>
                </a:srgbClr>
              </a:solidFill>
              <a:ln w="28575">
                <a:solidFill>
                  <a:srgbClr val="FFFF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C845BDF-5A4D-11D8-3DE5-2C69EDBFAF62}"/>
                  </a:ext>
                </a:extLst>
              </p:cNvPr>
              <p:cNvSpPr txBox="1"/>
              <p:nvPr/>
            </p:nvSpPr>
            <p:spPr>
              <a:xfrm>
                <a:off x="905497" y="277090"/>
                <a:ext cx="1071846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600" b="1" dirty="0">
                    <a:solidFill>
                      <a:srgbClr val="EF545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1. Tìm những từ ngữ gợi cảnh vật quen thuộc ở làng quê trong các đoạn thơ dưới đây:</a:t>
                </a:r>
                <a:endParaRPr lang="en-US" sz="3600" b="1" dirty="0">
                  <a:solidFill>
                    <a:srgbClr val="EF545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21FBD8-A33B-E16B-F81F-DD0B36A07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2000" r="97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7" t="2075" r="3942" b="9129"/>
            <a:stretch/>
          </p:blipFill>
          <p:spPr>
            <a:xfrm>
              <a:off x="159245" y="268166"/>
              <a:ext cx="1100667" cy="1065804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CA95216-9953-541E-A33C-D5FEA314B208}"/>
              </a:ext>
            </a:extLst>
          </p:cNvPr>
          <p:cNvSpPr txBox="1"/>
          <p:nvPr/>
        </p:nvSpPr>
        <p:spPr>
          <a:xfrm>
            <a:off x="411657" y="1764456"/>
            <a:ext cx="79162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Quê hương tôi có con sông xanh biếc </a:t>
            </a:r>
          </a:p>
          <a:p>
            <a:pPr algn="just"/>
            <a:r>
              <a:rPr lang="vi-VN" sz="3200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Nước gương trong soi tóc những hàng tre </a:t>
            </a:r>
          </a:p>
          <a:p>
            <a:pPr algn="just"/>
            <a:r>
              <a:rPr lang="vi-VN" sz="3200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Tâm hồn tôi là một buổi trưa hè</a:t>
            </a:r>
          </a:p>
          <a:p>
            <a:pPr algn="just"/>
            <a:r>
              <a:rPr lang="vi-VN" sz="3200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Toả nắng xuống lòng sông lấp loáng.</a:t>
            </a:r>
          </a:p>
          <a:p>
            <a:pPr algn="r"/>
            <a:r>
              <a:rPr lang="vi-VN" sz="3200" i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(Tế Hanh)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3F3C49-552C-9429-A3E7-7A59E1A0BA76}"/>
              </a:ext>
            </a:extLst>
          </p:cNvPr>
          <p:cNvSpPr txBox="1"/>
          <p:nvPr/>
        </p:nvSpPr>
        <p:spPr>
          <a:xfrm>
            <a:off x="411656" y="4109545"/>
            <a:ext cx="80735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           Mẹ hay kể chuyện sân đình</a:t>
            </a: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ai nhắc chuyện làng mình ngày xưa</a:t>
            </a: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 đình cong nỗi nắng mưa</a:t>
            </a: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Giếng làng trong vắt qua mùa bão dông.</a:t>
            </a:r>
          </a:p>
          <a:p>
            <a:pPr algn="r"/>
            <a:r>
              <a:rPr lang="vi-VN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(Nguyễn Văn Song)</a:t>
            </a:r>
          </a:p>
        </p:txBody>
      </p:sp>
      <p:pic>
        <p:nvPicPr>
          <p:cNvPr id="13" name="图片 10">
            <a:extLst>
              <a:ext uri="{FF2B5EF4-FFF2-40B4-BE49-F238E27FC236}">
                <a16:creationId xmlns:a16="http://schemas.microsoft.com/office/drawing/2014/main" id="{2A9C7AA5-BBAB-CCEE-9FB7-C3C77158C2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 flipH="1">
            <a:off x="7874986" y="4887947"/>
            <a:ext cx="4317014" cy="197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4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2A2FE-D042-6B5B-D8AB-70408DA91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C8933CFA-569B-9855-2D37-BA5496659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82A82474-EA3A-B2DD-611D-AD22008456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B6DBA56F-D812-C989-0E37-33B52C8C8B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88C1E01-36C3-4888-8D2E-E470C0C460EC}"/>
              </a:ext>
            </a:extLst>
          </p:cNvPr>
          <p:cNvGrpSpPr/>
          <p:nvPr/>
        </p:nvGrpSpPr>
        <p:grpSpPr>
          <a:xfrm>
            <a:off x="159245" y="268166"/>
            <a:ext cx="11643284" cy="1474997"/>
            <a:chOff x="159245" y="268166"/>
            <a:chExt cx="11643284" cy="147499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E7B0F18-F758-78DC-9DCE-F8C0EDE98917}"/>
                </a:ext>
              </a:extLst>
            </p:cNvPr>
            <p:cNvGrpSpPr/>
            <p:nvPr/>
          </p:nvGrpSpPr>
          <p:grpSpPr>
            <a:xfrm>
              <a:off x="578805" y="268166"/>
              <a:ext cx="11223724" cy="1474997"/>
              <a:chOff x="197374" y="173694"/>
              <a:chExt cx="11668916" cy="1474997"/>
            </a:xfrm>
          </p:grpSpPr>
          <p:sp>
            <p:nvSpPr>
              <p:cNvPr id="9" name="Rounded Rectangle 4">
                <a:extLst>
                  <a:ext uri="{FF2B5EF4-FFF2-40B4-BE49-F238E27FC236}">
                    <a16:creationId xmlns:a16="http://schemas.microsoft.com/office/drawing/2014/main" id="{C1FF5A1A-AE04-2593-271B-5060E11F4F27}"/>
                  </a:ext>
                </a:extLst>
              </p:cNvPr>
              <p:cNvSpPr/>
              <p:nvPr/>
            </p:nvSpPr>
            <p:spPr>
              <a:xfrm>
                <a:off x="197374" y="173694"/>
                <a:ext cx="11668916" cy="1474997"/>
              </a:xfrm>
              <a:prstGeom prst="roundRect">
                <a:avLst/>
              </a:prstGeom>
              <a:solidFill>
                <a:srgbClr val="FFC000">
                  <a:alpha val="81000"/>
                </a:srgbClr>
              </a:solidFill>
              <a:ln w="28575">
                <a:solidFill>
                  <a:srgbClr val="FFFF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D40FEB7-3CD5-E533-32DF-F2F71A5E7F72}"/>
                  </a:ext>
                </a:extLst>
              </p:cNvPr>
              <p:cNvSpPr txBox="1"/>
              <p:nvPr/>
            </p:nvSpPr>
            <p:spPr>
              <a:xfrm>
                <a:off x="905497" y="277090"/>
                <a:ext cx="1071846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6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1. Tìm những từ ngữ gợi cảnh vật quen thuộc ở làng quê trong các đoạn thơ dưới đây:</a:t>
                </a:r>
                <a:endParaRPr 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E64B5B4-840A-D1FB-BEAD-3462C04C4C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2000" r="97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7" t="2075" r="3942" b="9129"/>
            <a:stretch/>
          </p:blipFill>
          <p:spPr>
            <a:xfrm>
              <a:off x="159245" y="268166"/>
              <a:ext cx="1100667" cy="1065804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A0E9C16-09AB-D9FA-9D12-AAAC4F517ACC}"/>
              </a:ext>
            </a:extLst>
          </p:cNvPr>
          <p:cNvSpPr txBox="1"/>
          <p:nvPr/>
        </p:nvSpPr>
        <p:spPr>
          <a:xfrm>
            <a:off x="709578" y="1970053"/>
            <a:ext cx="909613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Quê hương tôi có con sông xanh biếc </a:t>
            </a:r>
          </a:p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Nước gương trong soi tóc những hàng tre </a:t>
            </a:r>
          </a:p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Tâm hồn tôi là một buổi trưa hè</a:t>
            </a:r>
          </a:p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Toả nắng xuống lòng sông lấp loáng.</a:t>
            </a:r>
          </a:p>
          <a:p>
            <a:pPr algn="r"/>
            <a:r>
              <a:rPr lang="vi-VN" sz="3200" b="1" i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(Tế Hanh)</a:t>
            </a:r>
          </a:p>
        </p:txBody>
      </p:sp>
      <p:pic>
        <p:nvPicPr>
          <p:cNvPr id="13" name="图片 10">
            <a:extLst>
              <a:ext uri="{FF2B5EF4-FFF2-40B4-BE49-F238E27FC236}">
                <a16:creationId xmlns:a16="http://schemas.microsoft.com/office/drawing/2014/main" id="{A8166569-5BD4-FFF3-E261-9265CAF8E7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 flipH="1">
            <a:off x="7874986" y="4887947"/>
            <a:ext cx="4317014" cy="197005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2BE92A8-2ECB-AA06-E000-C88F01DDF6AC}"/>
              </a:ext>
            </a:extLst>
          </p:cNvPr>
          <p:cNvCxnSpPr/>
          <p:nvPr/>
        </p:nvCxnSpPr>
        <p:spPr>
          <a:xfrm>
            <a:off x="5299587" y="2644877"/>
            <a:ext cx="2713703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C881E1-CF94-1BC0-A212-2A5E734D664E}"/>
              </a:ext>
            </a:extLst>
          </p:cNvPr>
          <p:cNvCxnSpPr/>
          <p:nvPr/>
        </p:nvCxnSpPr>
        <p:spPr>
          <a:xfrm>
            <a:off x="5973094" y="3355259"/>
            <a:ext cx="292608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92DC84-5D8D-E329-B01E-3948E9C0316E}"/>
              </a:ext>
            </a:extLst>
          </p:cNvPr>
          <p:cNvCxnSpPr/>
          <p:nvPr/>
        </p:nvCxnSpPr>
        <p:spPr>
          <a:xfrm>
            <a:off x="4722431" y="4104967"/>
            <a:ext cx="228600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567F63A-605A-F794-8A92-3A204A72ACA4}"/>
              </a:ext>
            </a:extLst>
          </p:cNvPr>
          <p:cNvCxnSpPr/>
          <p:nvPr/>
        </p:nvCxnSpPr>
        <p:spPr>
          <a:xfrm>
            <a:off x="4206237" y="4809291"/>
            <a:ext cx="356616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22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B494E-C4C4-F84E-DE1A-8CFB44160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62F8EA7D-3FC3-9B20-5046-68D7FBF13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935F161B-2B36-23FD-0C8F-8402233BA9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4E0AE9E5-0E73-E729-44A5-D5DF198C17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3AD78E2-366C-3F83-142A-44FE39969E12}"/>
              </a:ext>
            </a:extLst>
          </p:cNvPr>
          <p:cNvGrpSpPr/>
          <p:nvPr/>
        </p:nvGrpSpPr>
        <p:grpSpPr>
          <a:xfrm>
            <a:off x="159245" y="268166"/>
            <a:ext cx="11643284" cy="1474997"/>
            <a:chOff x="159245" y="268166"/>
            <a:chExt cx="11643284" cy="147499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D0301AB-3333-8B01-AD2C-D6D078ED487A}"/>
                </a:ext>
              </a:extLst>
            </p:cNvPr>
            <p:cNvGrpSpPr/>
            <p:nvPr/>
          </p:nvGrpSpPr>
          <p:grpSpPr>
            <a:xfrm>
              <a:off x="578805" y="268166"/>
              <a:ext cx="11223724" cy="1474997"/>
              <a:chOff x="197374" y="173694"/>
              <a:chExt cx="11668916" cy="1474997"/>
            </a:xfrm>
          </p:grpSpPr>
          <p:sp>
            <p:nvSpPr>
              <p:cNvPr id="9" name="Rounded Rectangle 4">
                <a:extLst>
                  <a:ext uri="{FF2B5EF4-FFF2-40B4-BE49-F238E27FC236}">
                    <a16:creationId xmlns:a16="http://schemas.microsoft.com/office/drawing/2014/main" id="{3AF379AF-5C7B-353A-4EBF-2D09FF179B16}"/>
                  </a:ext>
                </a:extLst>
              </p:cNvPr>
              <p:cNvSpPr/>
              <p:nvPr/>
            </p:nvSpPr>
            <p:spPr>
              <a:xfrm>
                <a:off x="197374" y="173694"/>
                <a:ext cx="11668916" cy="1474997"/>
              </a:xfrm>
              <a:prstGeom prst="roundRect">
                <a:avLst/>
              </a:prstGeom>
              <a:solidFill>
                <a:srgbClr val="FFC000">
                  <a:alpha val="81000"/>
                </a:srgbClr>
              </a:solidFill>
              <a:ln w="28575">
                <a:solidFill>
                  <a:srgbClr val="FFFF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83A8686-EA65-AA3B-6D9B-F6783F19170B}"/>
                  </a:ext>
                </a:extLst>
              </p:cNvPr>
              <p:cNvSpPr txBox="1"/>
              <p:nvPr/>
            </p:nvSpPr>
            <p:spPr>
              <a:xfrm>
                <a:off x="905497" y="277090"/>
                <a:ext cx="1071846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600" b="1" dirty="0">
                    <a:solidFill>
                      <a:srgbClr val="EF545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1. Tìm những từ ngữ gợi cảnh vật quen thuộc ở làng quê trong các đoạn thơ dưới đây:</a:t>
                </a:r>
                <a:endParaRPr lang="en-US" sz="3600" b="1" dirty="0">
                  <a:solidFill>
                    <a:srgbClr val="EF545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6CB3D7A-C5DB-E2D9-4CA5-6A12DC4B22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2000" r="97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7" t="2075" r="3942" b="9129"/>
            <a:stretch/>
          </p:blipFill>
          <p:spPr>
            <a:xfrm>
              <a:off x="159245" y="268166"/>
              <a:ext cx="1100667" cy="1065804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052A6A3-E534-67C3-9032-FE1324CB57B4}"/>
              </a:ext>
            </a:extLst>
          </p:cNvPr>
          <p:cNvSpPr txBox="1"/>
          <p:nvPr/>
        </p:nvSpPr>
        <p:spPr>
          <a:xfrm>
            <a:off x="1179955" y="1983738"/>
            <a:ext cx="8073583" cy="3806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           Mẹ hay kể chuyện sân đình</a:t>
            </a:r>
          </a:p>
          <a:p>
            <a:pPr algn="ctr">
              <a:lnSpc>
                <a:spcPct val="150000"/>
              </a:lnSpc>
            </a:pPr>
            <a:r>
              <a:rPr lang="vi-VN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ai nhắc chuyện làng mình ngày xưa</a:t>
            </a:r>
          </a:p>
          <a:p>
            <a:pPr algn="ctr">
              <a:lnSpc>
                <a:spcPct val="150000"/>
              </a:lnSpc>
            </a:pPr>
            <a:r>
              <a:rPr lang="vi-VN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 đình cong nỗi nắng mưa</a:t>
            </a:r>
          </a:p>
          <a:p>
            <a:pPr algn="ctr">
              <a:lnSpc>
                <a:spcPct val="150000"/>
              </a:lnSpc>
            </a:pPr>
            <a:r>
              <a:rPr lang="vi-VN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Giếng làng trong vắt qua mùa bão dông.</a:t>
            </a:r>
          </a:p>
          <a:p>
            <a:pPr algn="r">
              <a:lnSpc>
                <a:spcPct val="150000"/>
              </a:lnSpc>
            </a:pPr>
            <a:r>
              <a:rPr lang="vi-VN" sz="33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(Nguyễn Văn Song)</a:t>
            </a:r>
          </a:p>
        </p:txBody>
      </p:sp>
      <p:pic>
        <p:nvPicPr>
          <p:cNvPr id="13" name="图片 10">
            <a:extLst>
              <a:ext uri="{FF2B5EF4-FFF2-40B4-BE49-F238E27FC236}">
                <a16:creationId xmlns:a16="http://schemas.microsoft.com/office/drawing/2014/main" id="{42196B3C-3A75-7704-861B-DD5D897070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 flipH="1">
            <a:off x="7148052" y="4556213"/>
            <a:ext cx="5043948" cy="230178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DEEE0D-5B18-B5B2-FF07-CB31056A824B}"/>
              </a:ext>
            </a:extLst>
          </p:cNvPr>
          <p:cNvCxnSpPr/>
          <p:nvPr/>
        </p:nvCxnSpPr>
        <p:spPr>
          <a:xfrm>
            <a:off x="6204159" y="2644877"/>
            <a:ext cx="164592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38E8F49-CEE9-C223-223F-8C5834CBEC15}"/>
              </a:ext>
            </a:extLst>
          </p:cNvPr>
          <p:cNvCxnSpPr/>
          <p:nvPr/>
        </p:nvCxnSpPr>
        <p:spPr>
          <a:xfrm>
            <a:off x="5176688" y="3389672"/>
            <a:ext cx="82296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CA702DD-1156-F461-C42A-6B25FFA639A7}"/>
              </a:ext>
            </a:extLst>
          </p:cNvPr>
          <p:cNvCxnSpPr/>
          <p:nvPr/>
        </p:nvCxnSpPr>
        <p:spPr>
          <a:xfrm>
            <a:off x="2482650" y="4163961"/>
            <a:ext cx="173736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48B610F-68F7-A64D-BC91-A4BCF36EFE26}"/>
              </a:ext>
            </a:extLst>
          </p:cNvPr>
          <p:cNvCxnSpPr/>
          <p:nvPr/>
        </p:nvCxnSpPr>
        <p:spPr>
          <a:xfrm>
            <a:off x="1450262" y="4921045"/>
            <a:ext cx="201168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11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E2FF2-233C-AF22-B4DE-B45B88A86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2F068CE7-D91E-3D99-09D7-82B765079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F73140A1-35E3-D740-2B02-5A6D9D62F4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63393EDE-532A-8E35-7D6B-D6E79B287C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1146487" y="1251007"/>
            <a:ext cx="539500" cy="47007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2D3B7CC-20E3-B717-E96C-20DDB2935D65}"/>
              </a:ext>
            </a:extLst>
          </p:cNvPr>
          <p:cNvGrpSpPr/>
          <p:nvPr/>
        </p:nvGrpSpPr>
        <p:grpSpPr>
          <a:xfrm>
            <a:off x="159245" y="268166"/>
            <a:ext cx="11643284" cy="1474997"/>
            <a:chOff x="159245" y="268166"/>
            <a:chExt cx="11643284" cy="147499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DA54EE8-D228-D630-4FF4-38ADF8AF0521}"/>
                </a:ext>
              </a:extLst>
            </p:cNvPr>
            <p:cNvGrpSpPr/>
            <p:nvPr/>
          </p:nvGrpSpPr>
          <p:grpSpPr>
            <a:xfrm>
              <a:off x="578805" y="268166"/>
              <a:ext cx="11223724" cy="1474997"/>
              <a:chOff x="197374" y="173694"/>
              <a:chExt cx="11668916" cy="1474997"/>
            </a:xfrm>
          </p:grpSpPr>
          <p:sp>
            <p:nvSpPr>
              <p:cNvPr id="9" name="Rounded Rectangle 4">
                <a:extLst>
                  <a:ext uri="{FF2B5EF4-FFF2-40B4-BE49-F238E27FC236}">
                    <a16:creationId xmlns:a16="http://schemas.microsoft.com/office/drawing/2014/main" id="{43A98152-54D2-8D6D-CDA4-E9DC741079B9}"/>
                  </a:ext>
                </a:extLst>
              </p:cNvPr>
              <p:cNvSpPr/>
              <p:nvPr/>
            </p:nvSpPr>
            <p:spPr>
              <a:xfrm>
                <a:off x="197374" y="173694"/>
                <a:ext cx="11668916" cy="1474997"/>
              </a:xfrm>
              <a:prstGeom prst="roundRect">
                <a:avLst/>
              </a:prstGeom>
              <a:solidFill>
                <a:srgbClr val="FFC000">
                  <a:alpha val="81000"/>
                </a:srgbClr>
              </a:solidFill>
              <a:ln w="28575">
                <a:solidFill>
                  <a:srgbClr val="FFFF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2B63E1-96EA-51C8-6372-DC4308EDA5CA}"/>
                  </a:ext>
                </a:extLst>
              </p:cNvPr>
              <p:cNvSpPr txBox="1"/>
              <p:nvPr/>
            </p:nvSpPr>
            <p:spPr>
              <a:xfrm>
                <a:off x="905497" y="277090"/>
                <a:ext cx="1071846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600" b="1" dirty="0">
                    <a:solidFill>
                      <a:srgbClr val="EF545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2. Tìm từ ngữ có nghĩa giống với từ </a:t>
                </a:r>
                <a:r>
                  <a:rPr lang="vi-VN" sz="3600" b="1" i="1" dirty="0">
                    <a:solidFill>
                      <a:srgbClr val="EF545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quê hương</a:t>
                </a:r>
                <a:r>
                  <a:rPr lang="vi-VN" sz="3600" b="1" dirty="0">
                    <a:solidFill>
                      <a:srgbClr val="EF545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Đặt câu với từ ngữ tìm được.</a:t>
                </a:r>
                <a:endParaRPr lang="en-US" sz="3600" b="1" dirty="0">
                  <a:solidFill>
                    <a:srgbClr val="EF545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DFC3094-D45C-DB26-3659-30C555FB58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2000" r="97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7" t="2075" r="3942" b="9129"/>
            <a:stretch/>
          </p:blipFill>
          <p:spPr>
            <a:xfrm>
              <a:off x="159245" y="268166"/>
              <a:ext cx="1100667" cy="1065804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F179FCD-579F-2ED5-C881-65C04B1EC9B9}"/>
              </a:ext>
            </a:extLst>
          </p:cNvPr>
          <p:cNvSpPr txBox="1"/>
          <p:nvPr/>
        </p:nvSpPr>
        <p:spPr>
          <a:xfrm>
            <a:off x="411656" y="1882727"/>
            <a:ext cx="9686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Các từ đồng nghĩa với từ quê hương là:</a:t>
            </a:r>
            <a:endParaRPr lang="vi-VN" sz="3600" b="1" i="1" dirty="0">
              <a:solidFill>
                <a:srgbClr val="197B5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B37692-9ED8-AFDA-4BD4-0877E60680DB}"/>
              </a:ext>
            </a:extLst>
          </p:cNvPr>
          <p:cNvSpPr txBox="1"/>
          <p:nvPr/>
        </p:nvSpPr>
        <p:spPr>
          <a:xfrm>
            <a:off x="511253" y="2545786"/>
            <a:ext cx="10982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nhà, làng quê, quê cha đất tổ, quê hương bản quán, quê quán,…</a:t>
            </a:r>
            <a:endParaRPr lang="vi-VN" sz="5400" b="1" i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图片 10">
            <a:extLst>
              <a:ext uri="{FF2B5EF4-FFF2-40B4-BE49-F238E27FC236}">
                <a16:creationId xmlns:a16="http://schemas.microsoft.com/office/drawing/2014/main" id="{3F522DC5-AF45-8E38-B4B9-45F3CF0741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 flipH="1">
            <a:off x="7874986" y="4887947"/>
            <a:ext cx="4317014" cy="19700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9585FF-D2E0-1857-72C8-DEE400F5D1F3}"/>
              </a:ext>
            </a:extLst>
          </p:cNvPr>
          <p:cNvSpPr txBox="1"/>
          <p:nvPr/>
        </p:nvSpPr>
        <p:spPr>
          <a:xfrm>
            <a:off x="411656" y="3746115"/>
            <a:ext cx="9686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Đặt câu:</a:t>
            </a:r>
            <a:endParaRPr lang="vi-VN" sz="3600" b="1" i="1" dirty="0">
              <a:solidFill>
                <a:srgbClr val="197B5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4CBAD7-7060-89B3-6642-F170282DE3C9}"/>
              </a:ext>
            </a:extLst>
          </p:cNvPr>
          <p:cNvSpPr txBox="1"/>
          <p:nvPr/>
        </p:nvSpPr>
        <p:spPr>
          <a:xfrm>
            <a:off x="511252" y="4392446"/>
            <a:ext cx="10982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Quê quán của em ở Quảng Nam.</a:t>
            </a:r>
            <a:endParaRPr lang="vi-VN" sz="5400" b="1" i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3FBA6F-E0B5-3047-7087-F1EABD007124}"/>
              </a:ext>
            </a:extLst>
          </p:cNvPr>
          <p:cNvSpPr txBox="1"/>
          <p:nvPr/>
        </p:nvSpPr>
        <p:spPr>
          <a:xfrm>
            <a:off x="511252" y="5049924"/>
            <a:ext cx="10982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Dù đã đi xa nhưng ông em lúc nào cũng nhớ nơi chôn rau cắt rốn của mình.</a:t>
            </a:r>
            <a:endParaRPr lang="vi-VN" sz="5400" b="1" i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68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5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5278CE-1D32-58BC-75EA-E90C643F7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3531"/>
            <a:ext cx="5676769" cy="30391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EA920CF-CF7A-B3C2-5406-95A05EEBE888}"/>
              </a:ext>
            </a:extLst>
          </p:cNvPr>
          <p:cNvGrpSpPr/>
          <p:nvPr/>
        </p:nvGrpSpPr>
        <p:grpSpPr>
          <a:xfrm>
            <a:off x="4732484" y="2855380"/>
            <a:ext cx="6270296" cy="2781764"/>
            <a:chOff x="197374" y="173694"/>
            <a:chExt cx="11163353" cy="1474997"/>
          </a:xfrm>
        </p:grpSpPr>
        <p:sp>
          <p:nvSpPr>
            <p:cNvPr id="5" name="Rounded Rectangle 6">
              <a:extLst>
                <a:ext uri="{FF2B5EF4-FFF2-40B4-BE49-F238E27FC236}">
                  <a16:creationId xmlns:a16="http://schemas.microsoft.com/office/drawing/2014/main" id="{6A647DAD-CEED-1EC3-D820-58CF7870AC0F}"/>
                </a:ext>
              </a:extLst>
            </p:cNvPr>
            <p:cNvSpPr/>
            <p:nvPr/>
          </p:nvSpPr>
          <p:spPr>
            <a:xfrm>
              <a:off x="197374" y="173694"/>
              <a:ext cx="11163353" cy="147499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97E9970-00AF-2CDE-E2D7-E8909BB47CF2}"/>
                </a:ext>
              </a:extLst>
            </p:cNvPr>
            <p:cNvSpPr txBox="1"/>
            <p:nvPr/>
          </p:nvSpPr>
          <p:spPr>
            <a:xfrm>
              <a:off x="443343" y="277089"/>
              <a:ext cx="10654148" cy="1126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Luyện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Chia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7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508B0035-3B09-4CF5-3613-85D744D33E5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478457" cy="39284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3B25AB-A1EC-8551-22EE-24CB47BCC110}"/>
              </a:ext>
            </a:extLst>
          </p:cNvPr>
          <p:cNvSpPr txBox="1"/>
          <p:nvPr/>
        </p:nvSpPr>
        <p:spPr>
          <a:xfrm>
            <a:off x="11002780" y="0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F1CEAB-4C36-5720-0E74-03FB188AB1EE}"/>
              </a:ext>
            </a:extLst>
          </p:cNvPr>
          <p:cNvSpPr txBox="1"/>
          <p:nvPr/>
        </p:nvSpPr>
        <p:spPr>
          <a:xfrm>
            <a:off x="0" y="6483781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14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11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图片 9">
            <a:extLst>
              <a:ext uri="{FF2B5EF4-FFF2-40B4-BE49-F238E27FC236}">
                <a16:creationId xmlns:a16="http://schemas.microsoft.com/office/drawing/2014/main" id="{E733CEF3-EB70-B177-87A3-B88712C26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714" y="101600"/>
            <a:ext cx="5397961" cy="570411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DF73C184-2818-7D45-4B77-95D601BDC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207" y="-331"/>
            <a:ext cx="5410200" cy="2458121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1E5C2A4A-C6C0-0B21-DFF7-175318AAAE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 flipH="1" flipV="1">
            <a:off x="-7408" y="-1"/>
            <a:ext cx="3717588" cy="2305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DAC8E7-C1A2-0616-4CF5-3FA5A57FDB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163" y="506916"/>
            <a:ext cx="10769735" cy="600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8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231846-65C3-9327-C0AB-4A50DAFF64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06" b="96371" l="5376" r="95079">
                        <a14:foregroundMark x1="38627" y1="47984" x2="40364" y2="78226"/>
                        <a14:foregroundMark x1="37593" y1="66062" x2="21009" y2="48858"/>
                        <a14:foregroundMark x1="18073" y1="63038" x2="9636" y2="74530"/>
                        <a14:foregroundMark x1="21009" y1="66935" x2="20058" y2="69489"/>
                        <a14:foregroundMark x1="31555" y1="83199" x2="38503" y2="78024"/>
                        <a14:foregroundMark x1="22457" y1="77352" x2="28081" y2="80175"/>
                        <a14:foregroundMark x1="20347" y1="44960" x2="20596" y2="46304"/>
                        <a14:foregroundMark x1="45988" y1="17137" x2="51737" y2="20430"/>
                        <a14:foregroundMark x1="48553" y1="81720" x2="58561" y2="89919"/>
                        <a14:foregroundMark x1="63358" y1="10618" x2="64847" y2="71909"/>
                        <a14:foregroundMark x1="67907" y1="59543" x2="78867" y2="58468"/>
                        <a14:foregroundMark x1="78371" y1="55847" x2="80480" y2="46909"/>
                        <a14:foregroundMark x1="82341" y1="60148" x2="94003" y2="61492"/>
                        <a14:foregroundMark x1="79570" y1="66062" x2="88792" y2="68683"/>
                        <a14:foregroundMark x1="80232" y1="78831" x2="84491" y2="76882"/>
                        <a14:foregroundMark x1="64185" y1="10417" x2="77667" y2="23454"/>
                        <a14:foregroundMark x1="71795" y1="86022" x2="72870" y2="88441"/>
                        <a14:foregroundMark x1="41067" y1="46505" x2="40364" y2="49731"/>
                        <a14:foregroundMark x1="41439" y1="45161" x2="41853" y2="45833"/>
                        <a14:foregroundMark x1="69810" y1="84073" x2="70182" y2="87366"/>
                        <a14:foregroundMark x1="41389" y1="11295" x2="25463" y2="27410"/>
                        <a14:foregroundMark x1="59630" y1="49247" x2="58704" y2="73193"/>
                        <a14:foregroundMark x1="59074" y1="49699" x2="55741" y2="56627"/>
                        <a14:backgroundMark x1="61497" y1="82124" x2="63234" y2="84274"/>
                        <a14:backgroundMark x1="56824" y1="78024" x2="57237" y2="79704"/>
                        <a14:backgroundMark x1="57610" y1="80578" x2="60422" y2="817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510" y="3171826"/>
            <a:ext cx="5515540" cy="33940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2EA151-6058-3AFE-CF11-3F002D3A9A0A}"/>
              </a:ext>
            </a:extLst>
          </p:cNvPr>
          <p:cNvSpPr txBox="1"/>
          <p:nvPr/>
        </p:nvSpPr>
        <p:spPr>
          <a:xfrm>
            <a:off x="609600" y="477730"/>
            <a:ext cx="85534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092F529B-48D6-3E3A-E576-75159772F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-89610"/>
            <a:ext cx="5410200" cy="2458121"/>
          </a:xfrm>
          <a:prstGeom prst="rect">
            <a:avLst/>
          </a:prstGeom>
        </p:spPr>
      </p:pic>
      <p:pic>
        <p:nvPicPr>
          <p:cNvPr id="5" name="图片 21">
            <a:extLst>
              <a:ext uri="{FF2B5EF4-FFF2-40B4-BE49-F238E27FC236}">
                <a16:creationId xmlns:a16="http://schemas.microsoft.com/office/drawing/2014/main" id="{6A77051E-6F62-B101-949C-958805D01A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3983"/>
            <a:ext cx="12192000" cy="2563223"/>
          </a:xfrm>
          <a:prstGeom prst="rect">
            <a:avLst/>
          </a:prstGeom>
        </p:spPr>
      </p:pic>
      <p:pic>
        <p:nvPicPr>
          <p:cNvPr id="6" name="图片 57">
            <a:extLst>
              <a:ext uri="{FF2B5EF4-FFF2-40B4-BE49-F238E27FC236}">
                <a16:creationId xmlns:a16="http://schemas.microsoft.com/office/drawing/2014/main" id="{A1B40D95-4012-A84E-2284-A25FF22817E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7" name="图片 57">
            <a:extLst>
              <a:ext uri="{FF2B5EF4-FFF2-40B4-BE49-F238E27FC236}">
                <a16:creationId xmlns:a16="http://schemas.microsoft.com/office/drawing/2014/main" id="{741180E8-E3C9-7055-3125-8C3CC23FEC2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7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1D88F-C4B5-A6D4-F10B-1D443E706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142972-D064-DD15-5381-484867805E1F}"/>
              </a:ext>
            </a:extLst>
          </p:cNvPr>
          <p:cNvSpPr txBox="1"/>
          <p:nvPr/>
        </p:nvSpPr>
        <p:spPr>
          <a:xfrm>
            <a:off x="590550" y="515830"/>
            <a:ext cx="85534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 xuân về thì sẽ có nhiều mưa phùn, trời dần ấm áp hơn, cây cối bắt đầu đâm chồi nảy lộc, nhiều loài hoa đua nhau khoe sắc.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E3BE8FDF-0603-CC35-45E3-B2F1FF0B0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-89610"/>
            <a:ext cx="5410200" cy="2458121"/>
          </a:xfrm>
          <a:prstGeom prst="rect">
            <a:avLst/>
          </a:prstGeom>
        </p:spPr>
      </p:pic>
      <p:pic>
        <p:nvPicPr>
          <p:cNvPr id="5" name="图片 21">
            <a:extLst>
              <a:ext uri="{FF2B5EF4-FFF2-40B4-BE49-F238E27FC236}">
                <a16:creationId xmlns:a16="http://schemas.microsoft.com/office/drawing/2014/main" id="{069A5446-248A-E44D-62B2-EEF84508A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5831"/>
            <a:ext cx="12192000" cy="2563223"/>
          </a:xfrm>
          <a:prstGeom prst="rect">
            <a:avLst/>
          </a:prstGeom>
        </p:spPr>
      </p:pic>
      <p:pic>
        <p:nvPicPr>
          <p:cNvPr id="6" name="图片 57">
            <a:extLst>
              <a:ext uri="{FF2B5EF4-FFF2-40B4-BE49-F238E27FC236}">
                <a16:creationId xmlns:a16="http://schemas.microsoft.com/office/drawing/2014/main" id="{93618CE3-3780-501A-CEC1-534CFB22B3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7" name="图片 57">
            <a:extLst>
              <a:ext uri="{FF2B5EF4-FFF2-40B4-BE49-F238E27FC236}">
                <a16:creationId xmlns:a16="http://schemas.microsoft.com/office/drawing/2014/main" id="{7A5433C5-2CF8-ECF9-B7C9-AB096727A2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AFA80F88-4625-869D-682B-2298DACB45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94"/>
          <a:stretch/>
        </p:blipFill>
        <p:spPr>
          <a:xfrm>
            <a:off x="3742194" y="3108498"/>
            <a:ext cx="1879446" cy="3749502"/>
          </a:xfrm>
          <a:prstGeom prst="rect">
            <a:avLst/>
          </a:prstGeom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id="{02D5B3BF-C894-0F0D-A5F4-19C1D93625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8"/>
          <a:stretch/>
        </p:blipFill>
        <p:spPr>
          <a:xfrm>
            <a:off x="6570362" y="3304186"/>
            <a:ext cx="1865756" cy="374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8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B75534-8048-3D8B-418E-81457A013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83BA51-82C8-95F2-3DE9-85C00486A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3024"/>
            <a:ext cx="1523956" cy="1508868"/>
          </a:xfrm>
          <a:prstGeom prst="rect">
            <a:avLst/>
          </a:prstGeom>
        </p:spPr>
      </p:pic>
      <p:pic>
        <p:nvPicPr>
          <p:cNvPr id="9" name="图片 57">
            <a:extLst>
              <a:ext uri="{FF2B5EF4-FFF2-40B4-BE49-F238E27FC236}">
                <a16:creationId xmlns:a16="http://schemas.microsoft.com/office/drawing/2014/main" id="{74DE9969-53BC-CC10-13DA-E4EF169C36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2224349" y="419943"/>
            <a:ext cx="539500" cy="470074"/>
          </a:xfrm>
          <a:prstGeom prst="rect">
            <a:avLst/>
          </a:prstGeom>
        </p:spPr>
      </p:pic>
      <p:pic>
        <p:nvPicPr>
          <p:cNvPr id="10" name="图片 57">
            <a:extLst>
              <a:ext uri="{FF2B5EF4-FFF2-40B4-BE49-F238E27FC236}">
                <a16:creationId xmlns:a16="http://schemas.microsoft.com/office/drawing/2014/main" id="{50949367-DB7A-87D3-60E6-01CDD5D143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6096000" y="573903"/>
            <a:ext cx="664366" cy="5788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FED857-FB02-92E2-4C63-C1C7D974F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599" y="1033041"/>
            <a:ext cx="10095851" cy="45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5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2099B639-DB03-544A-ABFB-5B0E43DC26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0" y="5023693"/>
            <a:ext cx="4019550" cy="1834307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8BB4CFED-8319-5A66-0212-3DF1E07934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6" y="5032754"/>
            <a:ext cx="2958373" cy="18343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024997-A347-1754-BD59-92899E2D9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835" y="29377"/>
            <a:ext cx="7206214" cy="15084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029168-814B-8DAB-A60C-D1DEFEE6796E}"/>
              </a:ext>
            </a:extLst>
          </p:cNvPr>
          <p:cNvSpPr txBox="1"/>
          <p:nvPr/>
        </p:nvSpPr>
        <p:spPr>
          <a:xfrm>
            <a:off x="561975" y="1178378"/>
            <a:ext cx="1106804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i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b="1" i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3200" b="1" i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solidFill>
                <a:srgbClr val="197B5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1" i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sang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gắm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349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3810"/>
          <a:stretch/>
        </p:blipFill>
        <p:spPr>
          <a:xfrm>
            <a:off x="1463964" y="-79206"/>
            <a:ext cx="9131465" cy="57397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F5A366-A480-F989-BA36-F6D6EB9CD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9097" y="1974837"/>
            <a:ext cx="7715879" cy="329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9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20CB0C-64E4-4825-8CAF-EE65A1F76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020" y="-143456"/>
            <a:ext cx="3984790" cy="1257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54986E-D1D1-B27D-9EEF-49C674AA686B}"/>
              </a:ext>
            </a:extLst>
          </p:cNvPr>
          <p:cNvSpPr txBox="1"/>
          <p:nvPr/>
        </p:nvSpPr>
        <p:spPr>
          <a:xfrm>
            <a:off x="1001485" y="830579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giăng trên đồng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 mềm ngọn lúa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xoan theo gió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Rải tím mặt đường.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340851-BBC5-7BDC-F0F9-6552D249346D}"/>
              </a:ext>
            </a:extLst>
          </p:cNvPr>
          <p:cNvSpPr txBox="1"/>
          <p:nvPr/>
        </p:nvSpPr>
        <p:spPr>
          <a:xfrm>
            <a:off x="972198" y="2662772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Nụ xoè tay hứng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 nắng trong veo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 thơm hương lá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 mầm vươn theo.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B7239B-58CB-2B06-4C88-AC9AA9D9371C}"/>
              </a:ext>
            </a:extLst>
          </p:cNvPr>
          <p:cNvSpPr txBox="1"/>
          <p:nvPr/>
        </p:nvSpPr>
        <p:spPr>
          <a:xfrm>
            <a:off x="972198" y="4561640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lặng dưới chân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 xanh với nắng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Ven bãi phù sa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 mèn hắng giọng.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9D3A30-57FB-A150-4013-0FB5BE4E7609}"/>
              </a:ext>
            </a:extLst>
          </p:cNvPr>
          <p:cNvSpPr txBox="1"/>
          <p:nvPr/>
        </p:nvSpPr>
        <p:spPr>
          <a:xfrm>
            <a:off x="5959276" y="808790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Chuyền trong vòm lá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có gì vui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 nghe ríu rít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trẻ reo cười.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0A7D6E-62C8-9053-9351-31A969E0BD16}"/>
              </a:ext>
            </a:extLst>
          </p:cNvPr>
          <p:cNvSpPr txBox="1"/>
          <p:nvPr/>
        </p:nvSpPr>
        <p:spPr>
          <a:xfrm>
            <a:off x="5938301" y="2616309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 vườn hoa cải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Rung vàng cánh ong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vải đơm trắng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 lừng bên sông.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A842CC-7984-5061-78F9-94269E3A65D2}"/>
              </a:ext>
            </a:extLst>
          </p:cNvPr>
          <p:cNvSpPr txBox="1"/>
          <p:nvPr/>
        </p:nvSpPr>
        <p:spPr>
          <a:xfrm>
            <a:off x="5938300" y="4459604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 xuân đang nói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Xôn xao thầm thì….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 nào cũng gặp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mùa xuân đi.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578326-44F0-5DBA-63D4-CF13B510ED10}"/>
              </a:ext>
            </a:extLst>
          </p:cNvPr>
          <p:cNvSpPr txBox="1"/>
          <p:nvPr/>
        </p:nvSpPr>
        <p:spPr>
          <a:xfrm>
            <a:off x="9568976" y="6008877"/>
            <a:ext cx="2376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Bao)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EDEF39-1579-A77D-2D95-2BB187C60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215" y="338682"/>
            <a:ext cx="4983973" cy="32320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6C9742-7977-2FC9-42AA-44B00CE17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3443" y="667043"/>
            <a:ext cx="4122686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8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94D5A-1BE6-BE62-6C58-E3A4C6248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3AA77C-9CD4-7311-94D3-2B3BE0D37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020" y="-143456"/>
            <a:ext cx="3984790" cy="1257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3AC922-BF52-47D0-BCFD-3DBAFFB38DB9}"/>
              </a:ext>
            </a:extLst>
          </p:cNvPr>
          <p:cNvSpPr txBox="1"/>
          <p:nvPr/>
        </p:nvSpPr>
        <p:spPr>
          <a:xfrm>
            <a:off x="1001485" y="830579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giăng trên đồng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 mềm ngọn lúa 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xoan theo gió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Rải tím mặt đường.</a:t>
            </a:r>
            <a:endParaRPr lang="en-US" sz="28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871BFD-952C-A1E4-3808-E0679231A272}"/>
              </a:ext>
            </a:extLst>
          </p:cNvPr>
          <p:cNvSpPr txBox="1"/>
          <p:nvPr/>
        </p:nvSpPr>
        <p:spPr>
          <a:xfrm>
            <a:off x="972198" y="2662772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Nụ xoè tay hứng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 nắng trong veo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 thơm hương lá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 mầm vươn theo.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8D726B-6B5F-FE08-E6DE-D1429C9C6EC4}"/>
              </a:ext>
            </a:extLst>
          </p:cNvPr>
          <p:cNvSpPr txBox="1"/>
          <p:nvPr/>
        </p:nvSpPr>
        <p:spPr>
          <a:xfrm>
            <a:off x="972198" y="4561640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lặng dưới chân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 xanh với nắng 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Ven bãi phù sa 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 mèn hắng giọng.</a:t>
            </a:r>
            <a:endParaRPr lang="en-US" sz="28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FA78AF-908E-E553-19FA-081C614154B5}"/>
              </a:ext>
            </a:extLst>
          </p:cNvPr>
          <p:cNvSpPr txBox="1"/>
          <p:nvPr/>
        </p:nvSpPr>
        <p:spPr>
          <a:xfrm>
            <a:off x="6106756" y="808790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Chuyền trong vòm lá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có gì vui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 nghe ríu rít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trẻ reo cười.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6423EE-05F2-1F3C-9C59-98AD3406D5B1}"/>
              </a:ext>
            </a:extLst>
          </p:cNvPr>
          <p:cNvSpPr txBox="1"/>
          <p:nvPr/>
        </p:nvSpPr>
        <p:spPr>
          <a:xfrm>
            <a:off x="6085781" y="2616309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 vườn hoa cải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Rung vàng cánh ong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vải đơm trắng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 lừng bên sông.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F00249-AAF7-545A-2AAF-7E2853849ACF}"/>
              </a:ext>
            </a:extLst>
          </p:cNvPr>
          <p:cNvSpPr txBox="1"/>
          <p:nvPr/>
        </p:nvSpPr>
        <p:spPr>
          <a:xfrm>
            <a:off x="6085780" y="4459604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 xuân đang nói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Xôn xao thầm thì….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 nào cũng gặp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mùa xuân đi.</a:t>
            </a:r>
            <a:endParaRPr lang="en-US" sz="2800" dirty="0">
              <a:solidFill>
                <a:srgbClr val="FF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0ED051-BCB5-A589-0FDA-8D8B379D9AD5}"/>
              </a:ext>
            </a:extLst>
          </p:cNvPr>
          <p:cNvSpPr txBox="1"/>
          <p:nvPr/>
        </p:nvSpPr>
        <p:spPr>
          <a:xfrm>
            <a:off x="9568976" y="6008877"/>
            <a:ext cx="2376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Bao)</a:t>
            </a:r>
          </a:p>
        </p:txBody>
      </p:sp>
      <p:pic>
        <p:nvPicPr>
          <p:cNvPr id="15" name="图片 9">
            <a:extLst>
              <a:ext uri="{FF2B5EF4-FFF2-40B4-BE49-F238E27FC236}">
                <a16:creationId xmlns:a16="http://schemas.microsoft.com/office/drawing/2014/main" id="{3803BC05-DF6F-1D11-098A-93AD06C85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16" name="图片 57">
            <a:extLst>
              <a:ext uri="{FF2B5EF4-FFF2-40B4-BE49-F238E27FC236}">
                <a16:creationId xmlns:a16="http://schemas.microsoft.com/office/drawing/2014/main" id="{8F7E8FF1-F757-A5F4-F394-0CBFE583F0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17" name="图片 57">
            <a:extLst>
              <a:ext uri="{FF2B5EF4-FFF2-40B4-BE49-F238E27FC236}">
                <a16:creationId xmlns:a16="http://schemas.microsoft.com/office/drawing/2014/main" id="{4CD13C56-D47B-573E-3C3A-FFBCF5433D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2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932</Words>
  <Application>Microsoft Office PowerPoint</Application>
  <PresentationFormat>Widescreen</PresentationFormat>
  <Paragraphs>178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Cambria</vt:lpstr>
      <vt:lpstr>阿里巴巴普惠体</vt:lpstr>
      <vt:lpstr>等线</vt:lpstr>
      <vt:lpstr>UTM Avo</vt:lpstr>
      <vt:lpstr>Arial</vt:lpstr>
      <vt:lpstr>HP-073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MANGNONTEAM</dc:creator>
  <cp:lastModifiedBy>admin</cp:lastModifiedBy>
  <cp:revision>77</cp:revision>
  <dcterms:created xsi:type="dcterms:W3CDTF">2018-04-18T06:17:00Z</dcterms:created>
  <dcterms:modified xsi:type="dcterms:W3CDTF">2024-03-21T06:11:27Z</dcterms:modified>
</cp:coreProperties>
</file>