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06" r:id="rId3"/>
    <p:sldId id="307" r:id="rId4"/>
    <p:sldId id="308" r:id="rId5"/>
    <p:sldId id="256" r:id="rId6"/>
    <p:sldId id="309" r:id="rId7"/>
    <p:sldId id="310" r:id="rId8"/>
    <p:sldId id="313" r:id="rId9"/>
    <p:sldId id="314" r:id="rId10"/>
    <p:sldId id="316" r:id="rId11"/>
    <p:sldId id="317" r:id="rId12"/>
    <p:sldId id="325" r:id="rId13"/>
    <p:sldId id="318" r:id="rId14"/>
    <p:sldId id="319" r:id="rId15"/>
    <p:sldId id="320" r:id="rId16"/>
    <p:sldId id="321" r:id="rId17"/>
    <p:sldId id="322" r:id="rId18"/>
    <p:sldId id="323" r:id="rId19"/>
    <p:sldId id="312" r:id="rId20"/>
    <p:sldId id="260" r:id="rId21"/>
    <p:sldId id="261" r:id="rId22"/>
    <p:sldId id="259" r:id="rId23"/>
    <p:sldId id="324" r:id="rId24"/>
    <p:sldId id="326" r:id="rId25"/>
    <p:sldId id="265" r:id="rId26"/>
    <p:sldId id="258"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D303"/>
    <a:srgbClr val="98C553"/>
    <a:srgbClr val="4D91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snapToGrid="0" showGuides="1">
      <p:cViewPr varScale="1">
        <p:scale>
          <a:sx n="69" d="100"/>
          <a:sy n="69" d="100"/>
        </p:scale>
        <p:origin x="780"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DF9EC2-1E3F-4212-B3E9-31BF3CBA0D5C}" type="datetimeFigureOut">
              <a:rPr lang="zh-CN" altLang="en-US" smtClean="0"/>
              <a:t>2024/3/19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5854E-E115-43CF-A843-5B2ED9D9BB4C}" type="slidenum">
              <a:rPr lang="zh-CN" altLang="en-US" smtClean="0"/>
              <a:t>‹#›</a:t>
            </a:fld>
            <a:endParaRPr lang="zh-CN" altLang="en-US"/>
          </a:p>
        </p:txBody>
      </p:sp>
    </p:spTree>
    <p:extLst>
      <p:ext uri="{BB962C8B-B14F-4D97-AF65-F5344CB8AC3E}">
        <p14:creationId xmlns:p14="http://schemas.microsoft.com/office/powerpoint/2010/main" val="1991945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20</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21</a:t>
            </a:fld>
            <a:endParaRPr lang="zh-CN" altLang="en-US"/>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22</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23</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24</a:t>
            </a:fld>
            <a:endParaRPr lang="zh-CN" altLang="en-US"/>
          </a:p>
        </p:txBody>
      </p:sp>
    </p:spTree>
    <p:extLst>
      <p:ext uri="{BB962C8B-B14F-4D97-AF65-F5344CB8AC3E}">
        <p14:creationId xmlns:p14="http://schemas.microsoft.com/office/powerpoint/2010/main" val="166493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25</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26</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98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4" name="Title 1">
            <a:extLst>
              <a:ext uri="{FF2B5EF4-FFF2-40B4-BE49-F238E27FC236}">
                <a16:creationId xmlns:a16="http://schemas.microsoft.com/office/drawing/2014/main" id="{0C6D7343-FE57-784D-1A6D-3F949F660024}"/>
              </a:ext>
            </a:extLst>
          </p:cNvPr>
          <p:cNvSpPr txBox="1">
            <a:spLocks/>
          </p:cNvSpPr>
          <p:nvPr userDrawn="1"/>
        </p:nvSpPr>
        <p:spPr>
          <a:xfrm>
            <a:off x="10302781" y="13353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FFF00"/>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rgbClr val="FFFF00"/>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274771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
        <p:nvSpPr>
          <p:cNvPr id="4" name="Title 1">
            <a:extLst>
              <a:ext uri="{FF2B5EF4-FFF2-40B4-BE49-F238E27FC236}">
                <a16:creationId xmlns:a16="http://schemas.microsoft.com/office/drawing/2014/main" id="{2B2EAC13-0C4B-B8D6-DD74-607FA78AF497}"/>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1186869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C8D0C68-8446-4383-ACF9-026759654A1C}"/>
              </a:ext>
            </a:extLst>
          </p:cNvPr>
          <p:cNvSpPr>
            <a:spLocks noGrp="1"/>
          </p:cNvSpPr>
          <p:nvPr>
            <p:ph type="dt" sz="half" idx="10"/>
          </p:nvPr>
        </p:nvSpPr>
        <p:spPr>
          <a:xfrm>
            <a:off x="838200" y="6356350"/>
            <a:ext cx="2743200" cy="365125"/>
          </a:xfrm>
          <a:prstGeom prst="rect">
            <a:avLst/>
          </a:prstGeom>
        </p:spPr>
        <p:txBody>
          <a:bodyPr/>
          <a:lstStyle/>
          <a:p>
            <a:fld id="{842F4CBD-FCA8-4606-B545-782C727023E8}" type="datetimeFigureOut">
              <a:rPr lang="zh-CN" altLang="en-US" smtClean="0"/>
              <a:t>2024/3/19</a:t>
            </a:fld>
            <a:endParaRPr lang="zh-CN" altLang="en-US"/>
          </a:p>
        </p:txBody>
      </p:sp>
      <p:sp>
        <p:nvSpPr>
          <p:cNvPr id="3" name="页脚占位符 2">
            <a:extLst>
              <a:ext uri="{FF2B5EF4-FFF2-40B4-BE49-F238E27FC236}">
                <a16:creationId xmlns:a16="http://schemas.microsoft.com/office/drawing/2014/main" id="{265B720F-0787-4D13-A00B-2CCB618D78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CD7DBB9-D2BA-4193-8BC2-91191989662D}"/>
              </a:ext>
            </a:extLst>
          </p:cNvPr>
          <p:cNvSpPr>
            <a:spLocks noGrp="1"/>
          </p:cNvSpPr>
          <p:nvPr>
            <p:ph type="sldNum" sz="quarter" idx="12"/>
          </p:nvPr>
        </p:nvSpPr>
        <p:spPr>
          <a:xfrm>
            <a:off x="8610600" y="6356350"/>
            <a:ext cx="2743200" cy="365125"/>
          </a:xfrm>
          <a:prstGeom prst="rect">
            <a:avLst/>
          </a:prstGeom>
        </p:spPr>
        <p:txBody>
          <a:bodyPr/>
          <a:lstStyle/>
          <a:p>
            <a:fld id="{AB99C6B9-7DFB-4444-9E29-E3486278616F}" type="slidenum">
              <a:rPr lang="zh-CN" altLang="en-US" smtClean="0"/>
              <a:t>‹#›</a:t>
            </a:fld>
            <a:endParaRPr lang="zh-CN" altLang="en-US"/>
          </a:p>
        </p:txBody>
      </p:sp>
    </p:spTree>
    <p:extLst>
      <p:ext uri="{BB962C8B-B14F-4D97-AF65-F5344CB8AC3E}">
        <p14:creationId xmlns:p14="http://schemas.microsoft.com/office/powerpoint/2010/main" val="649825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52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4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9"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4.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ree with a face&#10;&#10;Description automatically generated">
            <a:extLst>
              <a:ext uri="{FF2B5EF4-FFF2-40B4-BE49-F238E27FC236}">
                <a16:creationId xmlns:a16="http://schemas.microsoft.com/office/drawing/2014/main" id="{A174576A-09AA-6710-34BB-54A74F27DA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29057" y="-1405731"/>
            <a:ext cx="9184368" cy="9060958"/>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253820" y="243378"/>
            <a:ext cx="1523956" cy="1508868"/>
          </a:xfrm>
          <a:prstGeom prst="rect">
            <a:avLst/>
          </a:prstGeom>
        </p:spPr>
      </p:pic>
      <p:pic>
        <p:nvPicPr>
          <p:cNvPr id="18" name="Picture 17">
            <a:extLst>
              <a:ext uri="{FF2B5EF4-FFF2-40B4-BE49-F238E27FC236}">
                <a16:creationId xmlns:a16="http://schemas.microsoft.com/office/drawing/2014/main" id="{040CAEE5-F103-3859-708F-A6BFA825A6BE}"/>
              </a:ext>
            </a:extLst>
          </p:cNvPr>
          <p:cNvPicPr>
            <a:picLocks noChangeAspect="1"/>
          </p:cNvPicPr>
          <p:nvPr/>
        </p:nvPicPr>
        <p:blipFill>
          <a:blip r:embed="rId6"/>
          <a:stretch>
            <a:fillRect/>
          </a:stretch>
        </p:blipFill>
        <p:spPr>
          <a:xfrm>
            <a:off x="0" y="2108887"/>
            <a:ext cx="11522439" cy="3956647"/>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F1F8FD-3E0C-94EA-D458-DF4C9C05F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064454" y="3030609"/>
            <a:ext cx="2031546"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009999"/>
                </a:solidFill>
                <a:latin typeface="UTM Avo" panose="02040603050506020204" pitchFamily="18" charset="0"/>
              </a:rPr>
              <a:t> </a:t>
            </a:r>
            <a:r>
              <a:rPr lang="vi-VN" sz="4000" b="1" dirty="0">
                <a:ln w="3175">
                  <a:solidFill>
                    <a:schemeClr val="bg1"/>
                  </a:solidFill>
                </a:ln>
                <a:solidFill>
                  <a:srgbClr val="009999"/>
                </a:solidFill>
                <a:latin typeface="UTM Avo" panose="02040603050506020204" pitchFamily="18" charset="0"/>
              </a:rPr>
              <a:t>xuể</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819694" y="2971207"/>
            <a:ext cx="232662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vi-VN" sz="3600" b="1" dirty="0">
                <a:solidFill>
                  <a:srgbClr val="FF0066"/>
                </a:solidFill>
                <a:latin typeface="UTM Avo" panose="02040603050506020204" pitchFamily="18" charset="0"/>
              </a:rPr>
              <a:t>cổ kính</a:t>
            </a:r>
            <a:endParaRPr sz="3600" b="1" dirty="0">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7014131" y="3038789"/>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vi-VN" sz="3600" b="1" dirty="0">
                <a:ln w="3175">
                  <a:noFill/>
                </a:ln>
                <a:solidFill>
                  <a:srgbClr val="7030A0"/>
                </a:solidFill>
                <a:latin typeface="UTM Avo" panose="02040603050506020204" pitchFamily="18" charset="0"/>
              </a:rPr>
              <a:t>ễnh ương</a:t>
            </a:r>
            <a:endParaRPr sz="36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5437239" y="4857576"/>
            <a:ext cx="29921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4D9146"/>
                </a:solidFill>
                <a:latin typeface="UTM Avo" panose="02040603050506020204" pitchFamily="18" charset="0"/>
              </a:rPr>
              <a:t>lững thững</a:t>
            </a:r>
            <a:endParaRPr sz="3600" b="1" dirty="0">
              <a:solidFill>
                <a:srgbClr val="4D9146"/>
              </a:solidFill>
              <a:latin typeface="UTM Avo" panose="02040603050506020204" pitchFamily="18"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1892666" y="4857576"/>
            <a:ext cx="250731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00CC00"/>
                </a:solidFill>
                <a:latin typeface="UTM Avo" panose="02040603050506020204" pitchFamily="18" charset="0"/>
              </a:rPr>
              <a:t>ộp oạp</a:t>
            </a:r>
            <a:endParaRPr sz="36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422072" y="678872"/>
            <a:ext cx="5735782" cy="646331"/>
          </a:xfrm>
          <a:prstGeom prst="rect">
            <a:avLst/>
          </a:prstGeom>
          <a:solidFill>
            <a:schemeClr val="accent4">
              <a:lumMod val="20000"/>
              <a:lumOff val="80000"/>
            </a:schemeClr>
          </a:solidFill>
        </p:spPr>
        <p:txBody>
          <a:bodyPr wrap="square" rtlCol="0">
            <a:spAutoFit/>
          </a:bodyPr>
          <a:lstStyle/>
          <a:p>
            <a:pPr algn="ctr"/>
            <a:r>
              <a:rPr lang="en-US" sz="3600" b="1" smtClean="0">
                <a:latin typeface="Times New Roman" panose="02020603050405020304" pitchFamily="18" charset="0"/>
                <a:cs typeface="Times New Roman" panose="02020603050405020304" pitchFamily="18" charset="0"/>
              </a:rPr>
              <a:t>LUYỆN ĐỌC CÂU DÀI</a:t>
            </a:r>
            <a:endParaRPr lang="en-US" sz="3600" b="1">
              <a:latin typeface="Times New Roman" panose="02020603050405020304" pitchFamily="18" charset="0"/>
              <a:cs typeface="Times New Roman" panose="02020603050405020304" pitchFamily="18" charset="0"/>
            </a:endParaRPr>
          </a:p>
        </p:txBody>
      </p:sp>
      <p:sp>
        <p:nvSpPr>
          <p:cNvPr id="9" name="Rectangle 8"/>
          <p:cNvSpPr/>
          <p:nvPr/>
        </p:nvSpPr>
        <p:spPr>
          <a:xfrm>
            <a:off x="1191490" y="1734253"/>
            <a:ext cx="9448801" cy="1865126"/>
          </a:xfrm>
          <a:prstGeom prst="rect">
            <a:avLst/>
          </a:prstGeom>
          <a:solidFill>
            <a:schemeClr val="bg1"/>
          </a:solidFill>
        </p:spPr>
        <p:txBody>
          <a:bodyPr wrap="square">
            <a:spAutoFit/>
          </a:bodyPr>
          <a:lstStyle/>
          <a:p>
            <a:pPr indent="685800" algn="just">
              <a:lnSpc>
                <a:spcPct val="120000"/>
              </a:lnSpc>
              <a:spcAft>
                <a:spcPts val="0"/>
              </a:spcAft>
            </a:pPr>
            <a:r>
              <a:rPr lang="vi-VN" sz="3200" i="1" smtClean="0">
                <a:latin typeface="Times New Roman" panose="02020603050405020304" pitchFamily="18" charset="0"/>
                <a:ea typeface="Times New Roman" panose="02020603050405020304" pitchFamily="18" charset="0"/>
              </a:rPr>
              <a:t>Trong vòm lá,/ gió chiều gẫy lên những điệu nhạc li kì,/ có khi tưởng chừng như ai cười/ ai nói/ trong cành, trong lá.//</a:t>
            </a:r>
            <a:endParaRPr lang="en-US" sz="280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191490" y="4103362"/>
            <a:ext cx="9448801" cy="1569660"/>
          </a:xfrm>
          <a:prstGeom prst="rect">
            <a:avLst/>
          </a:prstGeom>
          <a:solidFill>
            <a:schemeClr val="bg1"/>
          </a:solidFill>
        </p:spPr>
        <p:txBody>
          <a:bodyPr wrap="square">
            <a:spAutoFit/>
          </a:bodyPr>
          <a:lstStyle/>
          <a:p>
            <a:r>
              <a:rPr lang="vi-VN" sz="3200" i="1">
                <a:latin typeface="Times New Roman" panose="02020603050405020304" pitchFamily="18" charset="0"/>
                <a:ea typeface="Times New Roman" panose="02020603050405020304" pitchFamily="18" charset="0"/>
              </a:rPr>
              <a:t>Đây đó,/ ễnh ương ộp oạp,/ và xa xa,/ giữa cánh đồng,/ đàn trâu bắt đầu ra về,/ lững thững từng bước nặng nề,/ nhịp nhàng.//</a:t>
            </a:r>
            <a:endParaRPr lang="en-US" sz="3200"/>
          </a:p>
        </p:txBody>
      </p:sp>
    </p:spTree>
    <p:extLst>
      <p:ext uri="{BB962C8B-B14F-4D97-AF65-F5344CB8AC3E}">
        <p14:creationId xmlns:p14="http://schemas.microsoft.com/office/powerpoint/2010/main" val="1902813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B19C7-CDF6-E5D6-76A2-65506BB638E8}"/>
              </a:ext>
            </a:extLst>
          </p:cNvPr>
          <p:cNvPicPr>
            <a:picLocks noChangeAspect="1"/>
          </p:cNvPicPr>
          <p:nvPr/>
        </p:nvPicPr>
        <p:blipFill>
          <a:blip r:embed="rId2"/>
          <a:stretch>
            <a:fillRect/>
          </a:stretch>
        </p:blipFill>
        <p:spPr>
          <a:xfrm>
            <a:off x="1404160" y="0"/>
            <a:ext cx="7260965" cy="1871634"/>
          </a:xfrm>
          <a:prstGeom prst="rect">
            <a:avLst/>
          </a:prstGeom>
        </p:spPr>
      </p:pic>
      <p:grpSp>
        <p:nvGrpSpPr>
          <p:cNvPr id="3" name="Group 2">
            <a:extLst>
              <a:ext uri="{FF2B5EF4-FFF2-40B4-BE49-F238E27FC236}">
                <a16:creationId xmlns:a16="http://schemas.microsoft.com/office/drawing/2014/main" id="{BA6B4396-B6AC-AEA2-DF67-9871283A012F}"/>
              </a:ext>
            </a:extLst>
          </p:cNvPr>
          <p:cNvGrpSpPr/>
          <p:nvPr/>
        </p:nvGrpSpPr>
        <p:grpSpPr>
          <a:xfrm>
            <a:off x="326780" y="2617114"/>
            <a:ext cx="5444755" cy="2319831"/>
            <a:chOff x="517631" y="2085020"/>
            <a:chExt cx="10889509" cy="1430988"/>
          </a:xfrm>
        </p:grpSpPr>
        <p:sp>
          <p:nvSpPr>
            <p:cNvPr id="4" name="Flowchart: Alternate Process 3">
              <a:extLst>
                <a:ext uri="{FF2B5EF4-FFF2-40B4-BE49-F238E27FC236}">
                  <a16:creationId xmlns:a16="http://schemas.microsoft.com/office/drawing/2014/main" id="{E232FA3D-F5B4-0B0D-6A27-29818B9A15C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5D8D1A-498D-5D17-A773-5C53A9ECCFE0}"/>
                </a:ext>
              </a:extLst>
            </p:cNvPr>
            <p:cNvSpPr txBox="1"/>
            <p:nvPr/>
          </p:nvSpPr>
          <p:spPr>
            <a:xfrm>
              <a:off x="858883" y="2342006"/>
              <a:ext cx="10548257" cy="707886"/>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Cổ</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kính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đẹp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trang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nghiêm</a:t>
              </a:r>
              <a:r>
                <a:rPr lang="en-US" sz="4000" b="1" dirty="0">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C88EA0DC-48BF-FD22-6818-F2364FB47D01}"/>
              </a:ext>
            </a:extLst>
          </p:cNvPr>
          <p:cNvPicPr>
            <a:picLocks noChangeAspect="1"/>
          </p:cNvPicPr>
          <p:nvPr/>
        </p:nvPicPr>
        <p:blipFill>
          <a:blip r:embed="rId3"/>
          <a:stretch>
            <a:fillRect/>
          </a:stretch>
        </p:blipFill>
        <p:spPr>
          <a:xfrm>
            <a:off x="6201278" y="2012140"/>
            <a:ext cx="5882969" cy="3529781"/>
          </a:xfrm>
          <a:prstGeom prst="rect">
            <a:avLst/>
          </a:prstGeom>
        </p:spPr>
      </p:pic>
    </p:spTree>
    <p:extLst>
      <p:ext uri="{BB962C8B-B14F-4D97-AF65-F5344CB8AC3E}">
        <p14:creationId xmlns:p14="http://schemas.microsoft.com/office/powerpoint/2010/main" val="44928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9548-84E8-2D1F-D061-4A18F7AECA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C36A07-8463-1DDB-4B29-1EB46EC18CCA}"/>
              </a:ext>
            </a:extLst>
          </p:cNvPr>
          <p:cNvPicPr>
            <a:picLocks noChangeAspect="1"/>
          </p:cNvPicPr>
          <p:nvPr/>
        </p:nvPicPr>
        <p:blipFill>
          <a:blip r:embed="rId2"/>
          <a:stretch>
            <a:fillRect/>
          </a:stretch>
        </p:blipFill>
        <p:spPr>
          <a:xfrm>
            <a:off x="378847" y="-95127"/>
            <a:ext cx="7260965" cy="1871634"/>
          </a:xfrm>
          <a:prstGeom prst="rect">
            <a:avLst/>
          </a:prstGeom>
        </p:spPr>
      </p:pic>
      <p:grpSp>
        <p:nvGrpSpPr>
          <p:cNvPr id="3" name="Group 2">
            <a:extLst>
              <a:ext uri="{FF2B5EF4-FFF2-40B4-BE49-F238E27FC236}">
                <a16:creationId xmlns:a16="http://schemas.microsoft.com/office/drawing/2014/main" id="{A4DAAF8C-9646-2D93-E483-CEECF251B11E}"/>
              </a:ext>
            </a:extLst>
          </p:cNvPr>
          <p:cNvGrpSpPr/>
          <p:nvPr/>
        </p:nvGrpSpPr>
        <p:grpSpPr>
          <a:xfrm>
            <a:off x="326780" y="2617114"/>
            <a:ext cx="5897039" cy="2319831"/>
            <a:chOff x="517631" y="2085020"/>
            <a:chExt cx="10889509" cy="1430988"/>
          </a:xfrm>
        </p:grpSpPr>
        <p:sp>
          <p:nvSpPr>
            <p:cNvPr id="4" name="Flowchart: Alternate Process 3">
              <a:extLst>
                <a:ext uri="{FF2B5EF4-FFF2-40B4-BE49-F238E27FC236}">
                  <a16:creationId xmlns:a16="http://schemas.microsoft.com/office/drawing/2014/main" id="{C14AF578-C71F-285F-C97D-989FCF52B1AE}"/>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61766C-88F3-A7DC-A48D-03FAE0E6F7A2}"/>
                </a:ext>
              </a:extLst>
            </p:cNvPr>
            <p:cNvSpPr txBox="1"/>
            <p:nvPr/>
          </p:nvSpPr>
          <p:spPr>
            <a:xfrm>
              <a:off x="858883" y="2202480"/>
              <a:ext cx="10548257"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Chót vót</a:t>
              </a:r>
              <a:r>
                <a:rPr lang="vi-VN" sz="4000" b="1" dirty="0">
                  <a:solidFill>
                    <a:srgbClr val="0070C0"/>
                  </a:solidFill>
                  <a:latin typeface="Cambria" panose="02040503050406030204" pitchFamily="18" charset="0"/>
                  <a:ea typeface="Cambria" panose="02040503050406030204" pitchFamily="18" charset="0"/>
                </a:rPr>
                <a:t>: (cao) vượt lên hẳn những vật xung quanh.</a:t>
              </a:r>
              <a:endParaRPr lang="en-US" sz="40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12F1B9-1E15-49D0-CEC3-C27A7B06D815}"/>
              </a:ext>
            </a:extLst>
          </p:cNvPr>
          <p:cNvPicPr>
            <a:picLocks noChangeAspect="1"/>
          </p:cNvPicPr>
          <p:nvPr/>
        </p:nvPicPr>
        <p:blipFill>
          <a:blip r:embed="rId3"/>
          <a:stretch>
            <a:fillRect/>
          </a:stretch>
        </p:blipFill>
        <p:spPr>
          <a:xfrm>
            <a:off x="7810438" y="417501"/>
            <a:ext cx="4277033" cy="6440499"/>
          </a:xfrm>
          <a:prstGeom prst="rect">
            <a:avLst/>
          </a:prstGeom>
        </p:spPr>
      </p:pic>
    </p:spTree>
    <p:extLst>
      <p:ext uri="{BB962C8B-B14F-4D97-AF65-F5344CB8AC3E}">
        <p14:creationId xmlns:p14="http://schemas.microsoft.com/office/powerpoint/2010/main" val="394881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BD8C95-5497-A972-A2F7-FF4DD44A440E}"/>
              </a:ext>
            </a:extLst>
          </p:cNvPr>
          <p:cNvPicPr>
            <a:picLocks noChangeAspect="1"/>
          </p:cNvPicPr>
          <p:nvPr/>
        </p:nvPicPr>
        <p:blipFill>
          <a:blip r:embed="rId2"/>
          <a:stretch>
            <a:fillRect/>
          </a:stretch>
        </p:blipFill>
        <p:spPr>
          <a:xfrm>
            <a:off x="1558718" y="314342"/>
            <a:ext cx="7260965" cy="1871634"/>
          </a:xfrm>
          <a:prstGeom prst="rect">
            <a:avLst/>
          </a:prstGeom>
        </p:spPr>
      </p:pic>
      <p:grpSp>
        <p:nvGrpSpPr>
          <p:cNvPr id="3" name="Group 2">
            <a:extLst>
              <a:ext uri="{FF2B5EF4-FFF2-40B4-BE49-F238E27FC236}">
                <a16:creationId xmlns:a16="http://schemas.microsoft.com/office/drawing/2014/main" id="{D47EC851-E0D3-63DF-BC54-4E86441E83B1}"/>
              </a:ext>
            </a:extLst>
          </p:cNvPr>
          <p:cNvGrpSpPr/>
          <p:nvPr/>
        </p:nvGrpSpPr>
        <p:grpSpPr>
          <a:xfrm>
            <a:off x="385773" y="2882586"/>
            <a:ext cx="11009813" cy="1345286"/>
            <a:chOff x="517631" y="2085020"/>
            <a:chExt cx="10889509" cy="1430988"/>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6626C8-CF36-F8AF-4479-A9D8D8DD8C37}"/>
                </a:ext>
              </a:extLst>
            </p:cNvPr>
            <p:cNvSpPr txBox="1"/>
            <p:nvPr/>
          </p:nvSpPr>
          <p:spPr>
            <a:xfrm>
              <a:off x="858885" y="2202480"/>
              <a:ext cx="10548255"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Lững thững</a:t>
              </a:r>
              <a:r>
                <a:rPr lang="vi-VN" sz="4000" b="1" dirty="0">
                  <a:solidFill>
                    <a:srgbClr val="0070C0"/>
                  </a:solidFill>
                  <a:latin typeface="Cambria" panose="02040503050406030204" pitchFamily="18" charset="0"/>
                  <a:ea typeface="Cambria" panose="02040503050406030204" pitchFamily="18" charset="0"/>
                </a:rPr>
                <a:t>: (đi) chậm, từng bước một.</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2823-369D-5C14-D8D4-AA94699F676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1B8EB87-F764-AFC3-BDE9-0A8E13974D92}"/>
              </a:ext>
            </a:extLst>
          </p:cNvPr>
          <p:cNvPicPr>
            <a:picLocks noChangeAspect="1"/>
          </p:cNvPicPr>
          <p:nvPr/>
        </p:nvPicPr>
        <p:blipFill>
          <a:blip r:embed="rId2"/>
          <a:stretch>
            <a:fillRect/>
          </a:stretch>
        </p:blipFill>
        <p:spPr>
          <a:xfrm>
            <a:off x="3524316" y="1914210"/>
            <a:ext cx="8667684" cy="4943790"/>
          </a:xfrm>
          <a:prstGeom prst="rect">
            <a:avLst/>
          </a:prstGeom>
        </p:spPr>
      </p:pic>
    </p:spTree>
    <p:extLst>
      <p:ext uri="{BB962C8B-B14F-4D97-AF65-F5344CB8AC3E}">
        <p14:creationId xmlns:p14="http://schemas.microsoft.com/office/powerpoint/2010/main" val="39452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7"/>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7"/>
                                        </p:tgtEl>
                                      </p:cBhvr>
                                      <p:by x="25000" y="25000"/>
                                    </p:animScale>
                                  </p:childTnLst>
                                </p:cTn>
                              </p:par>
                              <p:par>
                                <p:cTn id="16" presetID="10" presetClass="exit" presetSubtype="0" fill="hold" nodeType="with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ADBBB4BB-F5B5-ADE0-BE46-E41690C8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A0B53142-8AC2-DAC3-D1B0-2C0D4D513B00}"/>
              </a:ext>
            </a:extLst>
          </p:cNvPr>
          <p:cNvPicPr>
            <a:picLocks noChangeAspect="1"/>
          </p:cNvPicPr>
          <p:nvPr/>
        </p:nvPicPr>
        <p:blipFill>
          <a:blip r:embed="rId4"/>
          <a:stretch>
            <a:fillRect/>
          </a:stretch>
        </p:blipFill>
        <p:spPr>
          <a:xfrm>
            <a:off x="0" y="3568620"/>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D2B1A-1558-101C-A4D3-6BB0F6C4108B}"/>
              </a:ext>
            </a:extLst>
          </p:cNvPr>
          <p:cNvGrpSpPr/>
          <p:nvPr/>
        </p:nvGrpSpPr>
        <p:grpSpPr>
          <a:xfrm>
            <a:off x="197374" y="173694"/>
            <a:ext cx="11668916" cy="1474997"/>
            <a:chOff x="197374" y="173694"/>
            <a:chExt cx="11668916" cy="1474997"/>
          </a:xfrm>
        </p:grpSpPr>
        <p:sp>
          <p:nvSpPr>
            <p:cNvPr id="3" name="Rounded Rectangle 2">
              <a:extLst>
                <a:ext uri="{FF2B5EF4-FFF2-40B4-BE49-F238E27FC236}">
                  <a16:creationId xmlns:a16="http://schemas.microsoft.com/office/drawing/2014/main" id="{59D22B2E-7B71-B778-F8B6-1AFBCD54F026}"/>
                </a:ext>
              </a:extLst>
            </p:cNvPr>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22645-ADC7-0C33-A24C-42BAE5AED1E7}"/>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rgbClr val="00CC00"/>
                  </a:solidFill>
                  <a:latin typeface="Cambria" panose="02040503050406030204" pitchFamily="18" charset="0"/>
                  <a:ea typeface="Cambria" panose="02040503050406030204" pitchFamily="18" charset="0"/>
                </a:rPr>
                <a:t>1. Nghĩ về quê hương, tác giả nhớ nhất hình ảnh nào? </a:t>
              </a:r>
              <a:endParaRPr lang="en-US" sz="3600" b="1" dirty="0">
                <a:solidFill>
                  <a:srgbClr val="00CC0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1AB5DC31-A4AD-A832-BA14-F31ADDC17923}"/>
              </a:ext>
            </a:extLst>
          </p:cNvPr>
          <p:cNvGrpSpPr/>
          <p:nvPr/>
        </p:nvGrpSpPr>
        <p:grpSpPr>
          <a:xfrm>
            <a:off x="133131" y="2125866"/>
            <a:ext cx="11797402" cy="4524315"/>
            <a:chOff x="133131" y="2125866"/>
            <a:chExt cx="11797402" cy="4524315"/>
          </a:xfrm>
        </p:grpSpPr>
        <p:sp>
          <p:nvSpPr>
            <p:cNvPr id="6" name="矩形: 圆角 13">
              <a:extLst>
                <a:ext uri="{FF2B5EF4-FFF2-40B4-BE49-F238E27FC236}">
                  <a16:creationId xmlns:a16="http://schemas.microsoft.com/office/drawing/2014/main" id="{A9EDE52F-ED60-B4F3-1931-8269A2391BB5}"/>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a:extLst>
                <a:ext uri="{FF2B5EF4-FFF2-40B4-BE49-F238E27FC236}">
                  <a16:creationId xmlns:a16="http://schemas.microsoft.com/office/drawing/2014/main" id="{A7F51FDF-9545-F8AC-0CB2-020FFC61E8C0}"/>
                </a:ext>
              </a:extLst>
            </p:cNvPr>
            <p:cNvSpPr txBox="1"/>
            <p:nvPr/>
          </p:nvSpPr>
          <p:spPr>
            <a:xfrm>
              <a:off x="242947" y="2397417"/>
              <a:ext cx="113810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cxnSp>
        <p:nvCxnSpPr>
          <p:cNvPr id="8" name="Straight Connector 7">
            <a:extLst>
              <a:ext uri="{FF2B5EF4-FFF2-40B4-BE49-F238E27FC236}">
                <a16:creationId xmlns:a16="http://schemas.microsoft.com/office/drawing/2014/main" id="{7F9D1279-1F59-C0DE-7DA5-B2AC608CEA25}"/>
              </a:ext>
            </a:extLst>
          </p:cNvPr>
          <p:cNvCxnSpPr/>
          <p:nvPr/>
        </p:nvCxnSpPr>
        <p:spPr>
          <a:xfrm>
            <a:off x="329907" y="3495295"/>
            <a:ext cx="59436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06C06E1-A99F-36E2-E5D8-4CBC0DF4B1FF}"/>
              </a:ext>
            </a:extLst>
          </p:cNvPr>
          <p:cNvGrpSpPr/>
          <p:nvPr/>
        </p:nvGrpSpPr>
        <p:grpSpPr>
          <a:xfrm>
            <a:off x="386669" y="4940462"/>
            <a:ext cx="11237292" cy="1474997"/>
            <a:chOff x="197374" y="173694"/>
            <a:chExt cx="11668916" cy="1474997"/>
          </a:xfrm>
        </p:grpSpPr>
        <p:sp>
          <p:nvSpPr>
            <p:cNvPr id="10" name="Rounded Rectangle 2">
              <a:extLst>
                <a:ext uri="{FF2B5EF4-FFF2-40B4-BE49-F238E27FC236}">
                  <a16:creationId xmlns:a16="http://schemas.microsoft.com/office/drawing/2014/main" id="{1F1DA725-EBA3-BB7F-3B52-C52C35D521D9}"/>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EFE64EE5-2567-F177-1185-E2E7976D0BE4}"/>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=&gt; Nghĩ về quê hương, tác giả nhớ nhất hình ảnh cây đa trước xóm.</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447C3-C15E-D4A9-34DC-FD035C077D84}"/>
              </a:ext>
            </a:extLst>
          </p:cNvPr>
          <p:cNvPicPr>
            <a:picLocks noChangeAspect="1"/>
          </p:cNvPicPr>
          <p:nvPr/>
        </p:nvPicPr>
        <p:blipFill>
          <a:blip r:embed="rId2"/>
          <a:stretch>
            <a:fillRect/>
          </a:stretch>
        </p:blipFill>
        <p:spPr>
          <a:xfrm>
            <a:off x="2555577" y="1465004"/>
            <a:ext cx="6627751" cy="5215542"/>
          </a:xfrm>
          <a:prstGeom prst="rect">
            <a:avLst/>
          </a:prstGeom>
        </p:spPr>
      </p:pic>
      <p:grpSp>
        <p:nvGrpSpPr>
          <p:cNvPr id="5" name="Group 4">
            <a:extLst>
              <a:ext uri="{FF2B5EF4-FFF2-40B4-BE49-F238E27FC236}">
                <a16:creationId xmlns:a16="http://schemas.microsoft.com/office/drawing/2014/main" id="{211F2EB4-660F-346E-AF3D-3645F1A1E1C0}"/>
              </a:ext>
            </a:extLst>
          </p:cNvPr>
          <p:cNvGrpSpPr/>
          <p:nvPr/>
        </p:nvGrpSpPr>
        <p:grpSpPr>
          <a:xfrm>
            <a:off x="383458" y="272014"/>
            <a:ext cx="11482832" cy="927519"/>
            <a:chOff x="197374" y="173694"/>
            <a:chExt cx="11668916" cy="1474997"/>
          </a:xfrm>
        </p:grpSpPr>
        <p:sp>
          <p:nvSpPr>
            <p:cNvPr id="6" name="Rounded Rectangle 2">
              <a:extLst>
                <a:ext uri="{FF2B5EF4-FFF2-40B4-BE49-F238E27FC236}">
                  <a16:creationId xmlns:a16="http://schemas.microsoft.com/office/drawing/2014/main" id="{711BEAFA-1840-5B8A-8107-227A905238B3}"/>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9DA99-C8B8-668A-FD07-8540435FF9C7}"/>
                </a:ext>
              </a:extLst>
            </p:cNvPr>
            <p:cNvSpPr txBox="1"/>
            <p:nvPr/>
          </p:nvSpPr>
          <p:spPr>
            <a:xfrm>
              <a:off x="505691" y="386541"/>
              <a:ext cx="11180618" cy="1125723"/>
            </a:xfrm>
            <a:prstGeom prst="rect">
              <a:avLst/>
            </a:prstGeom>
            <a:noFill/>
          </p:spPr>
          <p:txBody>
            <a:bodyPr wrap="square" rtlCol="0">
              <a:spAutoFit/>
            </a:bodyPr>
            <a:lstStyle/>
            <a:p>
              <a:pPr algn="just"/>
              <a:r>
                <a:rPr lang="vi-VN" sz="4000" b="1" dirty="0">
                  <a:solidFill>
                    <a:srgbClr val="00CC00"/>
                  </a:solidFill>
                  <a:latin typeface="Cambria" panose="02040503050406030204" pitchFamily="18" charset="0"/>
                  <a:ea typeface="Cambria" panose="02040503050406030204" pitchFamily="18" charset="0"/>
                </a:rPr>
                <a:t>2. Cây đa quê hương được tả thế nào?</a:t>
              </a:r>
              <a:endParaRPr lang="en-US" sz="4000" b="1" dirty="0">
                <a:solidFill>
                  <a:srgbClr val="00CC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0C408956-68CE-A0B1-CE72-6B02302FC75A}"/>
              </a:ext>
            </a:extLst>
          </p:cNvPr>
          <p:cNvGrpSpPr/>
          <p:nvPr/>
        </p:nvGrpSpPr>
        <p:grpSpPr>
          <a:xfrm>
            <a:off x="206476" y="1273082"/>
            <a:ext cx="3864077" cy="1633263"/>
            <a:chOff x="108155" y="1247588"/>
            <a:chExt cx="3864077" cy="1633263"/>
          </a:xfrm>
        </p:grpSpPr>
        <p:sp>
          <p:nvSpPr>
            <p:cNvPr id="8" name="Speech Bubble: Rectangle with Corners Rounded 7">
              <a:extLst>
                <a:ext uri="{FF2B5EF4-FFF2-40B4-BE49-F238E27FC236}">
                  <a16:creationId xmlns:a16="http://schemas.microsoft.com/office/drawing/2014/main" id="{E38375CC-D796-8F76-E943-51A3386A0AFE}"/>
                </a:ext>
              </a:extLst>
            </p:cNvPr>
            <p:cNvSpPr/>
            <p:nvPr/>
          </p:nvSpPr>
          <p:spPr>
            <a:xfrm>
              <a:off x="108155" y="1247588"/>
              <a:ext cx="3864077" cy="1633263"/>
            </a:xfrm>
            <a:prstGeom prst="wedgeRoundRectCallout">
              <a:avLst>
                <a:gd name="adj1" fmla="val 62128"/>
                <a:gd name="adj2" fmla="val 23845"/>
                <a:gd name="adj3" fmla="val 16667"/>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7CEF1E-6E4D-9286-11DB-7F4A32399780}"/>
                </a:ext>
              </a:extLst>
            </p:cNvPr>
            <p:cNvSpPr txBox="1"/>
            <p:nvPr/>
          </p:nvSpPr>
          <p:spPr>
            <a:xfrm>
              <a:off x="176981" y="1307692"/>
              <a:ext cx="3716593" cy="1569660"/>
            </a:xfrm>
            <a:prstGeom prst="rect">
              <a:avLst/>
            </a:prstGeom>
            <a:noFill/>
          </p:spPr>
          <p:txBody>
            <a:bodyPr wrap="square" rtlCol="0">
              <a:spAutoFit/>
            </a:bodyPr>
            <a:lstStyle/>
            <a:p>
              <a:pPr algn="just"/>
              <a:r>
                <a:rPr lang="en-US" sz="2400" b="1" dirty="0" err="1">
                  <a:latin typeface="Cambria" panose="02040503050406030204" pitchFamily="18" charset="0"/>
                  <a:ea typeface="Cambria" panose="02040503050406030204" pitchFamily="18" charset="0"/>
                </a:rPr>
                <a:t>Đỉnh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chót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vót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giữa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xanh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đến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những</a:t>
              </a:r>
              <a:r>
                <a:rPr lang="en-US" sz="2400" b="1" dirty="0">
                  <a:latin typeface="Cambria" panose="02040503050406030204" pitchFamily="18" charset="0"/>
                  <a:ea typeface="Cambria" panose="02040503050406030204" pitchFamily="18" charset="0"/>
                </a:rPr>
                <a:t> con </a:t>
              </a:r>
              <a:r>
                <a:rPr lang="en-US" sz="2400" b="1" dirty="0" err="1">
                  <a:latin typeface="Cambria" panose="02040503050406030204" pitchFamily="18" charset="0"/>
                  <a:ea typeface="Cambria" panose="02040503050406030204" pitchFamily="18" charset="0"/>
                </a:rPr>
                <a:t>quạ</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đậu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cao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nhìn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chẳng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rõ</a:t>
              </a:r>
              <a:r>
                <a:rPr lang="en-US" sz="2400" b="1" dirty="0">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3F635878-12F8-E31F-90A3-99C404DA5F90}"/>
              </a:ext>
            </a:extLst>
          </p:cNvPr>
          <p:cNvGrpSpPr/>
          <p:nvPr/>
        </p:nvGrpSpPr>
        <p:grpSpPr>
          <a:xfrm>
            <a:off x="304800" y="4858904"/>
            <a:ext cx="4344458" cy="1999096"/>
            <a:chOff x="108155" y="1247588"/>
            <a:chExt cx="3864077" cy="1999096"/>
          </a:xfrm>
        </p:grpSpPr>
        <p:sp>
          <p:nvSpPr>
            <p:cNvPr id="12" name="Speech Bubble: Rectangle with Corners Rounded 11">
              <a:extLst>
                <a:ext uri="{FF2B5EF4-FFF2-40B4-BE49-F238E27FC236}">
                  <a16:creationId xmlns:a16="http://schemas.microsoft.com/office/drawing/2014/main" id="{E54BB7D8-59EC-A449-7CE7-A80F1F64BFD0}"/>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2">
                <a:lumMod val="50000"/>
              </a:schemeClr>
            </a:solidFill>
            <a:ln>
              <a:solidFill>
                <a:srgbClr val="98C5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F0624A-548E-BFA6-313D-F258ED34C38C}"/>
                </a:ext>
              </a:extLst>
            </p:cNvPr>
            <p:cNvSpPr txBox="1"/>
            <p:nvPr/>
          </p:nvSpPr>
          <p:spPr>
            <a:xfrm>
              <a:off x="176981" y="1307692"/>
              <a:ext cx="3716593" cy="1938992"/>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Rễ cây nổi lên mặt đất thành những ụ, những hình thù quái lạ như những con rắn hổ mang giận dữ. </a:t>
              </a:r>
              <a:endParaRPr lang="en-US" sz="2400" b="1" dirty="0">
                <a:solidFill>
                  <a:srgbClr val="FFFF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01D4C98F-1336-BA86-4421-BCFEC5FB625A}"/>
              </a:ext>
            </a:extLst>
          </p:cNvPr>
          <p:cNvGrpSpPr/>
          <p:nvPr/>
        </p:nvGrpSpPr>
        <p:grpSpPr>
          <a:xfrm>
            <a:off x="206476" y="3289220"/>
            <a:ext cx="2733370" cy="982482"/>
            <a:chOff x="108155" y="1247588"/>
            <a:chExt cx="3864077" cy="1633263"/>
          </a:xfrm>
        </p:grpSpPr>
        <p:sp>
          <p:nvSpPr>
            <p:cNvPr id="21" name="Speech Bubble: Rectangle with Corners Rounded 20">
              <a:extLst>
                <a:ext uri="{FF2B5EF4-FFF2-40B4-BE49-F238E27FC236}">
                  <a16:creationId xmlns:a16="http://schemas.microsoft.com/office/drawing/2014/main" id="{D39C2951-E34D-997A-FF41-BA83331943CE}"/>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DEE813-C095-D039-934C-71E52142338E}"/>
                </a:ext>
              </a:extLst>
            </p:cNvPr>
            <p:cNvSpPr txBox="1"/>
            <p:nvPr/>
          </p:nvSpPr>
          <p:spPr>
            <a:xfrm>
              <a:off x="176981" y="1307692"/>
              <a:ext cx="3716593" cy="1381437"/>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Cành cây lớn hơn cột đình.</a:t>
              </a:r>
              <a:endParaRPr lang="en-US" sz="2400" b="1" dirty="0">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694B30B-0236-F627-7546-7AA6665012DC}"/>
              </a:ext>
            </a:extLst>
          </p:cNvPr>
          <p:cNvGrpSpPr/>
          <p:nvPr/>
        </p:nvGrpSpPr>
        <p:grpSpPr>
          <a:xfrm>
            <a:off x="8986684" y="1581918"/>
            <a:ext cx="2998840" cy="2945424"/>
            <a:chOff x="108155" y="1247588"/>
            <a:chExt cx="3864077" cy="1633263"/>
          </a:xfrm>
        </p:grpSpPr>
        <p:sp>
          <p:nvSpPr>
            <p:cNvPr id="24" name="Speech Bubble: Rectangle with Corners Rounded 23">
              <a:extLst>
                <a:ext uri="{FF2B5EF4-FFF2-40B4-BE49-F238E27FC236}">
                  <a16:creationId xmlns:a16="http://schemas.microsoft.com/office/drawing/2014/main" id="{08B3F684-3076-DD3B-66F1-D0D278C07375}"/>
                </a:ext>
              </a:extLst>
            </p:cNvPr>
            <p:cNvSpPr/>
            <p:nvPr/>
          </p:nvSpPr>
          <p:spPr>
            <a:xfrm>
              <a:off x="108155" y="1247588"/>
              <a:ext cx="3864077" cy="1633263"/>
            </a:xfrm>
            <a:prstGeom prst="wedgeRoundRectCallout">
              <a:avLst>
                <a:gd name="adj1" fmla="val -55554"/>
                <a:gd name="adj2" fmla="val 20515"/>
                <a:gd name="adj3" fmla="val 16667"/>
              </a:avLst>
            </a:prstGeom>
            <a:solidFill>
              <a:srgbClr val="3ED3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FC6BEA9-0EC6-58ED-79F1-049213780501}"/>
                </a:ext>
              </a:extLst>
            </p:cNvPr>
            <p:cNvSpPr txBox="1"/>
            <p:nvPr/>
          </p:nvSpPr>
          <p:spPr>
            <a:xfrm>
              <a:off x="185280" y="1307692"/>
              <a:ext cx="3716593" cy="1484783"/>
            </a:xfrm>
            <a:prstGeom prst="rect">
              <a:avLst/>
            </a:prstGeom>
            <a:noFill/>
          </p:spPr>
          <p:txBody>
            <a:bodyPr wrap="square" rtlCol="0">
              <a:spAutoFit/>
            </a:bodyPr>
            <a:lstStyle/>
            <a:p>
              <a:pPr algn="just"/>
              <a:r>
                <a:rPr lang="vi-VN" sz="2400" b="1" dirty="0">
                  <a:latin typeface="Cambria" panose="02040503050406030204" pitchFamily="18" charset="0"/>
                  <a:ea typeface="Cambria" panose="02040503050406030204" pitchFamily="18" charset="0"/>
                </a:rPr>
                <a:t>Trong vòm lá, gió chiều gảy lên những điệu nhạc li kì, có khi tưởng chừng như ai cười ai nói trong cành, trong lá.</a:t>
              </a:r>
            </a:p>
          </p:txBody>
        </p:sp>
      </p:grpSp>
      <p:grpSp>
        <p:nvGrpSpPr>
          <p:cNvPr id="26" name="Group 25">
            <a:extLst>
              <a:ext uri="{FF2B5EF4-FFF2-40B4-BE49-F238E27FC236}">
                <a16:creationId xmlns:a16="http://schemas.microsoft.com/office/drawing/2014/main" id="{E9B95336-349B-6249-C384-F4A818B4DA31}"/>
              </a:ext>
            </a:extLst>
          </p:cNvPr>
          <p:cNvGrpSpPr/>
          <p:nvPr/>
        </p:nvGrpSpPr>
        <p:grpSpPr>
          <a:xfrm>
            <a:off x="7344721" y="5048227"/>
            <a:ext cx="4344458" cy="966989"/>
            <a:chOff x="108155" y="1247588"/>
            <a:chExt cx="3864077" cy="1633263"/>
          </a:xfrm>
        </p:grpSpPr>
        <p:sp>
          <p:nvSpPr>
            <p:cNvPr id="27" name="Speech Bubble: Rectangle with Corners Rounded 26">
              <a:extLst>
                <a:ext uri="{FF2B5EF4-FFF2-40B4-BE49-F238E27FC236}">
                  <a16:creationId xmlns:a16="http://schemas.microsoft.com/office/drawing/2014/main" id="{95F10210-DAF2-7D8D-92BE-931EEE7818DB}"/>
                </a:ext>
              </a:extLst>
            </p:cNvPr>
            <p:cNvSpPr/>
            <p:nvPr/>
          </p:nvSpPr>
          <p:spPr>
            <a:xfrm>
              <a:off x="108155" y="1247588"/>
              <a:ext cx="3864077" cy="1633263"/>
            </a:xfrm>
            <a:prstGeom prst="wedgeRoundRectCallout">
              <a:avLst>
                <a:gd name="adj1" fmla="val -61667"/>
                <a:gd name="adj2" fmla="val -88490"/>
                <a:gd name="adj3" fmla="val 16667"/>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CF7FE5-A4BA-4F61-3C4D-2D2C349857E7}"/>
                </a:ext>
              </a:extLst>
            </p:cNvPr>
            <p:cNvSpPr txBox="1"/>
            <p:nvPr/>
          </p:nvSpPr>
          <p:spPr>
            <a:xfrm>
              <a:off x="176981" y="1307692"/>
              <a:ext cx="3716593" cy="830997"/>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Chín, mười đứa bé bắt tay nhau ôm không xuể. </a:t>
              </a:r>
              <a:endParaRPr lang="en-US" sz="2400" b="1" dirty="0">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7485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a face&#10;&#10;Description automatically generated">
            <a:extLst>
              <a:ext uri="{FF2B5EF4-FFF2-40B4-BE49-F238E27FC236}">
                <a16:creationId xmlns:a16="http://schemas.microsoft.com/office/drawing/2014/main" id="{DD12E936-349D-0B5D-3336-3D948829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1042218" y="-1216531"/>
            <a:ext cx="8052618" cy="8851279"/>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1404280"/>
            <a:ext cx="5268876" cy="5095350"/>
          </a:xfrm>
          <a:prstGeom prst="rect">
            <a:avLst/>
          </a:prstGeom>
        </p:spPr>
      </p:pic>
      <p:grpSp>
        <p:nvGrpSpPr>
          <p:cNvPr id="5" name="Group 4">
            <a:extLst>
              <a:ext uri="{FF2B5EF4-FFF2-40B4-BE49-F238E27FC236}">
                <a16:creationId xmlns:a16="http://schemas.microsoft.com/office/drawing/2014/main" id="{F031B40E-CEB7-C948-30DE-90535DB68688}"/>
              </a:ext>
            </a:extLst>
          </p:cNvPr>
          <p:cNvGrpSpPr/>
          <p:nvPr/>
        </p:nvGrpSpPr>
        <p:grpSpPr>
          <a:xfrm>
            <a:off x="383458" y="258378"/>
            <a:ext cx="11482832" cy="1261884"/>
            <a:chOff x="197374" y="152010"/>
            <a:chExt cx="11668916" cy="2006725"/>
          </a:xfrm>
        </p:grpSpPr>
        <p:sp>
          <p:nvSpPr>
            <p:cNvPr id="6" name="Rounded Rectangle 2">
              <a:extLst>
                <a:ext uri="{FF2B5EF4-FFF2-40B4-BE49-F238E27FC236}">
                  <a16:creationId xmlns:a16="http://schemas.microsoft.com/office/drawing/2014/main" id="{A2283D53-9EE0-9374-AE82-1B28BACF5D9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C6A0BB-4F84-BB00-C731-06DC7B93B0C8}"/>
                </a:ext>
              </a:extLst>
            </p:cNvPr>
            <p:cNvSpPr txBox="1"/>
            <p:nvPr/>
          </p:nvSpPr>
          <p:spPr>
            <a:xfrm>
              <a:off x="317274" y="152010"/>
              <a:ext cx="11369036" cy="2006725"/>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3. Vì sao tác giả gọi cây đa quê mình là cây đa nghìn năm?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9CC81F1C-4CBC-D20C-5807-CFDA0BC56E40}"/>
              </a:ext>
            </a:extLst>
          </p:cNvPr>
          <p:cNvSpPr txBox="1"/>
          <p:nvPr/>
        </p:nvSpPr>
        <p:spPr>
          <a:xfrm>
            <a:off x="5997678" y="2243795"/>
            <a:ext cx="5475353"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Tác giả gọi cây đa quê mình là </a:t>
            </a:r>
            <a:r>
              <a:rPr lang="vi-VN" sz="3600" b="1" dirty="0">
                <a:solidFill>
                  <a:srgbClr val="00B050"/>
                </a:solidFill>
                <a:latin typeface="Cambria" panose="02040503050406030204" pitchFamily="18" charset="0"/>
                <a:ea typeface="Cambria" panose="02040503050406030204" pitchFamily="18" charset="0"/>
              </a:rPr>
              <a:t>cây đa nghìn năm</a:t>
            </a:r>
            <a:r>
              <a:rPr lang="vi-VN" sz="3600" b="1" dirty="0">
                <a:solidFill>
                  <a:srgbClr val="0070C0"/>
                </a:solidFill>
                <a:latin typeface="Cambria" panose="02040503050406030204" pitchFamily="18" charset="0"/>
                <a:ea typeface="Cambria" panose="02040503050406030204" pitchFamily="18" charset="0"/>
              </a:rPr>
              <a:t> vì cây đa ấy đã có từ rất lâu đời, gắn liền với tuổi thơ của bao nhiêu người. </a:t>
            </a:r>
            <a:endParaRPr lang="en-US" sz="3600" b="1" dirty="0">
              <a:solidFill>
                <a:srgbClr val="0070C0"/>
              </a:solidFill>
              <a:latin typeface="Cambria" panose="02040503050406030204" pitchFamily="18" charset="0"/>
              <a:ea typeface="Cambria" panose="02040503050406030204" pitchFamily="18" charset="0"/>
            </a:endParaRPr>
          </a:p>
        </p:txBody>
      </p:sp>
      <p:sp>
        <p:nvSpPr>
          <p:cNvPr id="9" name="Title 1">
            <a:extLst>
              <a:ext uri="{FF2B5EF4-FFF2-40B4-BE49-F238E27FC236}">
                <a16:creationId xmlns:a16="http://schemas.microsoft.com/office/drawing/2014/main" id="{AE5270D7-DC9B-4897-F545-608556192814}"/>
              </a:ext>
            </a:extLst>
          </p:cNvPr>
          <p:cNvSpPr txBox="1">
            <a:spLocks/>
          </p:cNvSpPr>
          <p:nvPr/>
        </p:nvSpPr>
        <p:spPr>
          <a:xfrm>
            <a:off x="10373264" y="0"/>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flipH="1">
            <a:off x="6593715" y="1610758"/>
            <a:ext cx="5268876" cy="5095350"/>
          </a:xfrm>
          <a:prstGeom prst="rect">
            <a:avLst/>
          </a:prstGeom>
        </p:spPr>
      </p:pic>
      <p:grpSp>
        <p:nvGrpSpPr>
          <p:cNvPr id="5" name="Group 4">
            <a:extLst>
              <a:ext uri="{FF2B5EF4-FFF2-40B4-BE49-F238E27FC236}">
                <a16:creationId xmlns:a16="http://schemas.microsoft.com/office/drawing/2014/main" id="{E6206F19-73B0-E1F2-AB3A-EB324C83BFEE}"/>
              </a:ext>
            </a:extLst>
          </p:cNvPr>
          <p:cNvGrpSpPr/>
          <p:nvPr/>
        </p:nvGrpSpPr>
        <p:grpSpPr>
          <a:xfrm>
            <a:off x="383458" y="274178"/>
            <a:ext cx="11482832" cy="1466130"/>
            <a:chOff x="197374" y="173694"/>
            <a:chExt cx="11668916" cy="2012028"/>
          </a:xfrm>
        </p:grpSpPr>
        <p:sp>
          <p:nvSpPr>
            <p:cNvPr id="6" name="Rounded Rectangle 2">
              <a:extLst>
                <a:ext uri="{FF2B5EF4-FFF2-40B4-BE49-F238E27FC236}">
                  <a16:creationId xmlns:a16="http://schemas.microsoft.com/office/drawing/2014/main" id="{AED1CBC3-345C-B1C2-5821-1FF1B3ACE290}"/>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3AB18-DF97-B58F-1613-F0309D8E58A5}"/>
                </a:ext>
              </a:extLst>
            </p:cNvPr>
            <p:cNvSpPr txBox="1"/>
            <p:nvPr/>
          </p:nvSpPr>
          <p:spPr>
            <a:xfrm>
              <a:off x="317274" y="178996"/>
              <a:ext cx="11369036" cy="2006726"/>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4. Cây đa quê hương đã gắn bó với tuổi thơ của tác giả như thế nào?</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0A29A921-AD79-FF6D-D1CF-C1ED864CEB26}"/>
              </a:ext>
            </a:extLst>
          </p:cNvPr>
          <p:cNvSpPr txBox="1"/>
          <p:nvPr/>
        </p:nvSpPr>
        <p:spPr>
          <a:xfrm>
            <a:off x="619960" y="2332285"/>
            <a:ext cx="5475353"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Cây đa quê hương đã gắn bó với tuổi thơ của tác giả: </a:t>
            </a:r>
            <a:r>
              <a:rPr lang="vi-VN" sz="3600" b="1" dirty="0">
                <a:solidFill>
                  <a:srgbClr val="002060"/>
                </a:solidFill>
                <a:latin typeface="Cambria" panose="02040503050406030204" pitchFamily="18" charset="0"/>
                <a:ea typeface="Cambria" panose="02040503050406030204" pitchFamily="18" charset="0"/>
              </a:rPr>
              <a:t>Chiều chiều, tác giả và lũ bạn ra ngồi gốc đa hóng mát.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D2277F48-6389-25EB-5EA8-5866E57D02F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095999" y="358906"/>
            <a:ext cx="6327723" cy="6242697"/>
          </a:xfrm>
          <a:prstGeom prst="rect">
            <a:avLst/>
          </a:prstGeom>
        </p:spPr>
      </p:pic>
      <p:grpSp>
        <p:nvGrpSpPr>
          <p:cNvPr id="3" name="Group 2">
            <a:extLst>
              <a:ext uri="{FF2B5EF4-FFF2-40B4-BE49-F238E27FC236}">
                <a16:creationId xmlns:a16="http://schemas.microsoft.com/office/drawing/2014/main" id="{594EEFE4-A3D1-35BC-0A74-329B7772C3E3}"/>
              </a:ext>
            </a:extLst>
          </p:cNvPr>
          <p:cNvGrpSpPr/>
          <p:nvPr/>
        </p:nvGrpSpPr>
        <p:grpSpPr>
          <a:xfrm>
            <a:off x="383458" y="274178"/>
            <a:ext cx="11482832" cy="1409315"/>
            <a:chOff x="197374" y="173694"/>
            <a:chExt cx="11668916" cy="1934058"/>
          </a:xfrm>
        </p:grpSpPr>
        <p:sp>
          <p:nvSpPr>
            <p:cNvPr id="5" name="Rounded Rectangle 2">
              <a:extLst>
                <a:ext uri="{FF2B5EF4-FFF2-40B4-BE49-F238E27FC236}">
                  <a16:creationId xmlns:a16="http://schemas.microsoft.com/office/drawing/2014/main" id="{D4D0F70F-FB9D-265F-EFA0-28C24A33023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EB53F4-B2EE-2B73-C069-340EAC92BA57}"/>
                </a:ext>
              </a:extLst>
            </p:cNvPr>
            <p:cNvSpPr txBox="1"/>
            <p:nvPr/>
          </p:nvSpPr>
          <p:spPr>
            <a:xfrm>
              <a:off x="317274" y="178995"/>
              <a:ext cx="11369036" cy="1731733"/>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5. Những chi tiết, hình ảnh nào trong bài gây ấn tượng đối với em? Vì sao?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3A486FFD-D1EE-1A0A-734E-985996D0EE2B}"/>
              </a:ext>
            </a:extLst>
          </p:cNvPr>
          <p:cNvSpPr txBox="1"/>
          <p:nvPr/>
        </p:nvSpPr>
        <p:spPr>
          <a:xfrm>
            <a:off x="619960" y="2332285"/>
            <a:ext cx="5476039"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Hình ảnh buổi chiều trong đoạn cuối gây ấn tượng với em vì nó thể hiện sự yên bình và êm ả của vùng quê Việt Nam.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311499" y="2111221"/>
            <a:ext cx="621993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Mỗi người chúng ta đều có những kỉ niệm gắn liền với quê hương và cây đa là một biểu tượng, tượng trưng khi chúng ta nhắc về quê hương.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1C31659-488E-A287-5B0F-70DEFFDF0F93}"/>
              </a:ext>
            </a:extLst>
          </p:cNvPr>
          <p:cNvPicPr>
            <a:picLocks noChangeAspect="1"/>
          </p:cNvPicPr>
          <p:nvPr/>
        </p:nvPicPr>
        <p:blipFill>
          <a:blip r:embed="rId5"/>
          <a:stretch>
            <a:fillRect/>
          </a:stretch>
        </p:blipFill>
        <p:spPr>
          <a:xfrm>
            <a:off x="793152" y="710553"/>
            <a:ext cx="4596782" cy="1518036"/>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574736" y="2111221"/>
            <a:ext cx="5632100" cy="1323439"/>
          </a:xfrm>
          <a:prstGeom prst="rect">
            <a:avLst/>
          </a:prstGeom>
          <a:noFill/>
        </p:spPr>
        <p:txBody>
          <a:bodyPr wrap="square" rtlCol="0">
            <a:spAutoFit/>
          </a:bodyPr>
          <a:lstStyle/>
          <a:p>
            <a:pPr algn="just"/>
            <a:r>
              <a:rPr lang="vi-VN" sz="4000" b="1">
                <a:solidFill>
                  <a:srgbClr val="002060"/>
                </a:solidFill>
                <a:latin typeface="Cambria" panose="02040503050406030204" pitchFamily="18" charset="0"/>
                <a:ea typeface="Cambria" panose="02040503050406030204" pitchFamily="18" charset="0"/>
              </a:rPr>
              <a:t>Kể tên các sự vật về </a:t>
            </a:r>
            <a:r>
              <a:rPr lang="vi-VN" sz="4000" b="1">
                <a:solidFill>
                  <a:srgbClr val="002060"/>
                </a:solidFill>
                <a:latin typeface="Cambria" panose="02040503050406030204" pitchFamily="18" charset="0"/>
                <a:ea typeface="Cambria" panose="02040503050406030204" pitchFamily="18" charset="0"/>
              </a:rPr>
              <a:t>quê </a:t>
            </a:r>
            <a:r>
              <a:rPr lang="vi-VN" sz="4000" b="1" smtClean="0">
                <a:solidFill>
                  <a:srgbClr val="002060"/>
                </a:solidFill>
                <a:latin typeface="Cambria" panose="02040503050406030204" pitchFamily="18" charset="0"/>
                <a:ea typeface="Cambria" panose="02040503050406030204" pitchFamily="18" charset="0"/>
              </a:rPr>
              <a:t>hương</a:t>
            </a:r>
            <a:r>
              <a:rPr lang="en-US" sz="4000" b="1" smtClean="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sp>
        <p:nvSpPr>
          <p:cNvPr id="7" name="TextBox 6"/>
          <p:cNvSpPr txBox="1"/>
          <p:nvPr/>
        </p:nvSpPr>
        <p:spPr>
          <a:xfrm>
            <a:off x="1842653" y="1094508"/>
            <a:ext cx="3394364" cy="646331"/>
          </a:xfrm>
          <a:prstGeom prst="rect">
            <a:avLst/>
          </a:prstGeom>
          <a:solidFill>
            <a:schemeClr val="accent4">
              <a:lumMod val="20000"/>
              <a:lumOff val="80000"/>
            </a:schemeClr>
          </a:solidFill>
        </p:spPr>
        <p:txBody>
          <a:bodyPr wrap="square" rtlCol="0">
            <a:spAutoFit/>
          </a:bodyPr>
          <a:lstStyle/>
          <a:p>
            <a:pPr algn="ctr"/>
            <a:r>
              <a:rPr lang="en-US" sz="3600" b="1" smtClean="0">
                <a:latin typeface="Times New Roman" panose="02020603050405020304" pitchFamily="18" charset="0"/>
                <a:cs typeface="Times New Roman" panose="02020603050405020304" pitchFamily="18" charset="0"/>
              </a:rPr>
              <a:t>VẬN DỤNG</a:t>
            </a:r>
            <a:endParaRPr lang="en-US" sz="36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6589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no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no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59974" y="100073"/>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3"/>
          <a:stretch>
            <a:fillRect/>
          </a:stretch>
        </p:blipFill>
        <p:spPr>
          <a:xfrm>
            <a:off x="1224983" y="1733772"/>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7446685-F744-4E69-89E5-2E823EB517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70947" y="777847"/>
            <a:ext cx="4786190" cy="54595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090307" y="224877"/>
            <a:ext cx="8229511" cy="3131861"/>
          </a:xfrm>
          <a:custGeom>
            <a:avLst/>
            <a:gdLst>
              <a:gd name="connsiteX0" fmla="*/ 8335178 w 8229511"/>
              <a:gd name="connsiteY0" fmla="*/ 2425438 h 3131861"/>
              <a:gd name="connsiteX1" fmla="*/ 7305599 w 8229511"/>
              <a:gd name="connsiteY1" fmla="*/ 2554647 h 3131861"/>
              <a:gd name="connsiteX2" fmla="*/ 3709226 w 8229511"/>
              <a:gd name="connsiteY2" fmla="*/ 3124238 h 3131861"/>
              <a:gd name="connsiteX3" fmla="*/ 519261 w 8229511"/>
              <a:gd name="connsiteY3" fmla="*/ 804455 h 3131861"/>
              <a:gd name="connsiteX4" fmla="*/ 4371486 w 8229511"/>
              <a:gd name="connsiteY4" fmla="*/ 3051 h 3131861"/>
              <a:gd name="connsiteX5" fmla="*/ 8046490 w 8229511"/>
              <a:gd name="connsiteY5" fmla="*/ 2027760 h 3131861"/>
              <a:gd name="connsiteX6" fmla="*/ 8335178 w 8229511"/>
              <a:gd name="connsiteY6" fmla="*/ 2425438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511" h="3131861" fill="none" extrusionOk="0">
                <a:moveTo>
                  <a:pt x="8335178" y="2425438"/>
                </a:moveTo>
                <a:cubicBezTo>
                  <a:pt x="7960577" y="2525858"/>
                  <a:pt x="7424465" y="2580647"/>
                  <a:pt x="7305599" y="2554647"/>
                </a:cubicBezTo>
                <a:cubicBezTo>
                  <a:pt x="6309159" y="2839594"/>
                  <a:pt x="5235923" y="3352443"/>
                  <a:pt x="3709226" y="3124238"/>
                </a:cubicBezTo>
                <a:cubicBezTo>
                  <a:pt x="930784" y="2803346"/>
                  <a:pt x="-1074468" y="1777755"/>
                  <a:pt x="519261" y="804455"/>
                </a:cubicBezTo>
                <a:cubicBezTo>
                  <a:pt x="1287111" y="92092"/>
                  <a:pt x="2643814" y="-80116"/>
                  <a:pt x="4371486" y="3051"/>
                </a:cubicBezTo>
                <a:cubicBezTo>
                  <a:pt x="6900994" y="-2481"/>
                  <a:pt x="9048477" y="937412"/>
                  <a:pt x="8046490" y="2027760"/>
                </a:cubicBezTo>
                <a:cubicBezTo>
                  <a:pt x="8083982" y="2112606"/>
                  <a:pt x="8271679" y="2352210"/>
                  <a:pt x="8335178" y="2425438"/>
                </a:cubicBezTo>
                <a:close/>
              </a:path>
              <a:path w="8229511" h="3131861" stroke="0" extrusionOk="0">
                <a:moveTo>
                  <a:pt x="8335178" y="2425438"/>
                </a:moveTo>
                <a:cubicBezTo>
                  <a:pt x="8006187" y="2455828"/>
                  <a:pt x="7803678" y="2414498"/>
                  <a:pt x="7305599" y="2554647"/>
                </a:cubicBezTo>
                <a:cubicBezTo>
                  <a:pt x="6243183" y="2982165"/>
                  <a:pt x="5078414" y="3193942"/>
                  <a:pt x="3709226" y="3124238"/>
                </a:cubicBezTo>
                <a:cubicBezTo>
                  <a:pt x="741659" y="3072507"/>
                  <a:pt x="-778630" y="1885879"/>
                  <a:pt x="519261" y="804455"/>
                </a:cubicBezTo>
                <a:cubicBezTo>
                  <a:pt x="1233243" y="532552"/>
                  <a:pt x="2752414" y="-28514"/>
                  <a:pt x="4371486" y="3051"/>
                </a:cubicBezTo>
                <a:cubicBezTo>
                  <a:pt x="6965155" y="40349"/>
                  <a:pt x="8906915" y="1076407"/>
                  <a:pt x="8046490" y="2027760"/>
                </a:cubicBezTo>
                <a:cubicBezTo>
                  <a:pt x="8142055" y="2180488"/>
                  <a:pt x="8299923" y="2353995"/>
                  <a:pt x="8335178" y="2425438"/>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accent1">
                    <a:lumMod val="50000"/>
                  </a:schemeClr>
                </a:solidFill>
                <a:latin typeface="Cambria" panose="02040503050406030204" pitchFamily="18" charset="0"/>
                <a:ea typeface="Cambria" panose="02040503050406030204" pitchFamily="18" charset="0"/>
              </a:rPr>
              <a:t>Nói 2 – 3 câu giới thiệu về quê hương em hoặc địa phương em. Cảnh vật nào ở đó khiến em nhớ nhất? Vì sao?</a:t>
            </a:r>
            <a:endParaRPr lang="en-US" sz="3200" b="1" dirty="0">
              <a:solidFill>
                <a:schemeClr val="accent1">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69BD8DE7-2607-6A47-12A1-5F4DF6AB0ABF}"/>
              </a:ext>
            </a:extLst>
          </p:cNvPr>
          <p:cNvGrpSpPr/>
          <p:nvPr/>
        </p:nvGrpSpPr>
        <p:grpSpPr>
          <a:xfrm>
            <a:off x="3175820" y="3628103"/>
            <a:ext cx="8831088" cy="2609330"/>
            <a:chOff x="517631" y="2085020"/>
            <a:chExt cx="10889509" cy="1430988"/>
          </a:xfrm>
        </p:grpSpPr>
        <p:sp>
          <p:nvSpPr>
            <p:cNvPr id="6" name="Flowchart: Alternate Process 5">
              <a:extLst>
                <a:ext uri="{FF2B5EF4-FFF2-40B4-BE49-F238E27FC236}">
                  <a16:creationId xmlns:a16="http://schemas.microsoft.com/office/drawing/2014/main" id="{3E1D0D91-53E1-98BE-3860-78EB70D3E71D}"/>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65DBD6-02AF-E132-688C-0736EB385BF3}"/>
                </a:ext>
              </a:extLst>
            </p:cNvPr>
            <p:cNvSpPr txBox="1"/>
            <p:nvPr/>
          </p:nvSpPr>
          <p:spPr>
            <a:xfrm>
              <a:off x="694226" y="2118996"/>
              <a:ext cx="10548257" cy="1265913"/>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Quê hương em có những cảnh vật nào?</a:t>
              </a:r>
            </a:p>
            <a:p>
              <a:pPr algn="just"/>
              <a:r>
                <a:rPr lang="vi-VN" sz="3600" b="1" dirty="0">
                  <a:solidFill>
                    <a:srgbClr val="0070C0"/>
                  </a:solidFill>
                  <a:latin typeface="Cambria" panose="02040503050406030204" pitchFamily="18" charset="0"/>
                  <a:ea typeface="Cambria" panose="02040503050406030204" pitchFamily="18" charset="0"/>
                </a:rPr>
                <a:t>- Em ấn tượng nhất cảnh vật nào nhất?</a:t>
              </a:r>
            </a:p>
            <a:p>
              <a:pPr algn="just"/>
              <a:r>
                <a:rPr lang="vi-VN" sz="3600" b="1" dirty="0">
                  <a:solidFill>
                    <a:srgbClr val="0070C0"/>
                  </a:solidFill>
                  <a:latin typeface="Cambria" panose="02040503050406030204" pitchFamily="18" charset="0"/>
                  <a:ea typeface="Cambria" panose="02040503050406030204" pitchFamily="18" charset="0"/>
                </a:rPr>
                <a:t>- Vì sao?</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296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D9A08-2BF9-C053-0887-78B4F805D6C1}"/>
              </a:ext>
            </a:extLst>
          </p:cNvPr>
          <p:cNvGrpSpPr/>
          <p:nvPr/>
        </p:nvGrpSpPr>
        <p:grpSpPr>
          <a:xfrm>
            <a:off x="442451" y="196645"/>
            <a:ext cx="11415251" cy="6223820"/>
            <a:chOff x="517631" y="2085020"/>
            <a:chExt cx="10889509" cy="1430988"/>
          </a:xfrm>
        </p:grpSpPr>
        <p:sp>
          <p:nvSpPr>
            <p:cNvPr id="3" name="Flowchart: Alternate Process 2">
              <a:extLst>
                <a:ext uri="{FF2B5EF4-FFF2-40B4-BE49-F238E27FC236}">
                  <a16:creationId xmlns:a16="http://schemas.microsoft.com/office/drawing/2014/main" id="{9B7BCC01-7C91-9929-3FFC-B9878F9E887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2DED5-CA64-B993-FB40-188910EF0E4D}"/>
                </a:ext>
              </a:extLst>
            </p:cNvPr>
            <p:cNvSpPr txBox="1"/>
            <p:nvPr/>
          </p:nvSpPr>
          <p:spPr>
            <a:xfrm>
              <a:off x="694226" y="2118996"/>
              <a:ext cx="10548257" cy="1294988"/>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Mỗi dịp nghỉ hè, em thường được về quê chơi Quê em là một vùng quê bình yên. Em rất thích những buổi chiều em cùng mấy đứa trẻ trong xóm kéo nhau ra bờ đê chơi thả diều. Từng làn gió mát phả trong không khí đưa những chiếc diều bay xa và bay cao. Nó gửi gắm ước mơ về một tương lai tươi đẹp của bọn trẻ thôn quê. Chao ôi! Một ngày sôi động, ồn ã đã kết thúc để nhường chỗ cho một đêm yên ả.</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19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0243E843-DE9C-4BE6-ACE9-1A8DFC6CEBAA}"/>
              </a:ext>
            </a:extLst>
          </p:cNvPr>
          <p:cNvSpPr/>
          <p:nvPr/>
        </p:nvSpPr>
        <p:spPr>
          <a:xfrm>
            <a:off x="1576212" y="3418227"/>
            <a:ext cx="2031325" cy="1015663"/>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schemeClr val="bg1"/>
                </a:solidFill>
                <a:uLnTx/>
                <a:uFillTx/>
                <a:latin typeface="字魂70号-灵悦黑体" panose="00000500000000000000" pitchFamily="2" charset="-122"/>
                <a:ea typeface="字魂70号-灵悦黑体" panose="00000500000000000000" pitchFamily="2" charset="-122"/>
                <a:cs typeface="字魂73号-江南手书" panose="00000500000000000000" charset="-122"/>
                <a:sym typeface="字魂59号-创粗黑" panose="00000500000000000000" pitchFamily="2" charset="-122"/>
              </a:rPr>
              <a:t>目 录</a:t>
            </a:r>
          </a:p>
        </p:txBody>
      </p:sp>
      <p:pic>
        <p:nvPicPr>
          <p:cNvPr id="30" name="Picture 29">
            <a:extLst>
              <a:ext uri="{FF2B5EF4-FFF2-40B4-BE49-F238E27FC236}">
                <a16:creationId xmlns:a16="http://schemas.microsoft.com/office/drawing/2014/main" id="{71468F60-35BF-1012-DC8C-E7A467215055}"/>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E34071CC-970F-CFE4-65FD-D67ED6555FB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42" name="Picture 41">
            <a:extLst>
              <a:ext uri="{FF2B5EF4-FFF2-40B4-BE49-F238E27FC236}">
                <a16:creationId xmlns:a16="http://schemas.microsoft.com/office/drawing/2014/main" id="{E6B77DC3-3497-93F7-7A56-6B440BCEDB20}"/>
              </a:ext>
            </a:extLst>
          </p:cNvPr>
          <p:cNvPicPr>
            <a:picLocks noChangeAspect="1"/>
          </p:cNvPicPr>
          <p:nvPr/>
        </p:nvPicPr>
        <p:blipFill>
          <a:blip r:embed="rId5"/>
          <a:stretch>
            <a:fillRect/>
          </a:stretch>
        </p:blipFill>
        <p:spPr>
          <a:xfrm>
            <a:off x="2138549" y="2041385"/>
            <a:ext cx="11522439" cy="450533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2245785" y="62524"/>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447105" y="1270546"/>
            <a:ext cx="11400765" cy="5016758"/>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đúng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đoạn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toàn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bộ</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Cây</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đa</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quê</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hương</a:t>
            </a:r>
            <a:r>
              <a:rPr lang="en-US" sz="3200" b="1" i="1" dirty="0">
                <a:solidFill>
                  <a:schemeClr val="accent2">
                    <a:lumMod val="50000"/>
                  </a:schemeClr>
                </a:solidFill>
                <a:latin typeface="Cambria" panose="02040503050406030204" pitchFamily="18" charset="0"/>
                <a:ea typeface="Cambria" panose="02040503050406030204" pitchFamily="18" charset="0"/>
              </a:rPr>
              <a:t>.</a:t>
            </a:r>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ảnh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nhận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làng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Việt</a:t>
            </a:r>
            <a:r>
              <a:rPr lang="en-US" sz="3200" b="1" dirty="0">
                <a:solidFill>
                  <a:schemeClr val="accent2">
                    <a:lumMod val="50000"/>
                  </a:schemeClr>
                </a:solidFill>
                <a:latin typeface="Cambria" panose="02040503050406030204" pitchFamily="18" charset="0"/>
                <a:ea typeface="Cambria" panose="02040503050406030204" pitchFamily="18" charset="0"/>
              </a:rPr>
              <a:t> Nam qua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yêu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thương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gắn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bó</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giả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hương</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những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kỉ</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niệm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nhắc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nhớ</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diễn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phù</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hợp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tôi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hiện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xúc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suy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giọng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5" name="Picture 4">
            <a:extLst>
              <a:ext uri="{FF2B5EF4-FFF2-40B4-BE49-F238E27FC236}">
                <a16:creationId xmlns:a16="http://schemas.microsoft.com/office/drawing/2014/main" id="{91EB3E36-A439-734D-0B5A-F4ED4592548E}"/>
              </a:ext>
            </a:extLst>
          </p:cNvPr>
          <p:cNvPicPr>
            <a:picLocks noChangeAspect="1"/>
          </p:cNvPicPr>
          <p:nvPr/>
        </p:nvPicPr>
        <p:blipFill>
          <a:blip r:embed="rId4"/>
          <a:stretch>
            <a:fillRect/>
          </a:stretch>
        </p:blipFill>
        <p:spPr>
          <a:xfrm>
            <a:off x="98323" y="2874786"/>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C4492C01-8AB4-106C-C175-FE9233AD5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359673" y="0"/>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547588" y="2934361"/>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cây đa quê hương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547588" y="3795688"/>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trong cành, trong lá.</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528725" y="4864685"/>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844</Words>
  <Application>Microsoft Office PowerPoint</Application>
  <PresentationFormat>Widescreen</PresentationFormat>
  <Paragraphs>62</Paragraphs>
  <Slides>26</Slides>
  <Notes>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等线</vt:lpstr>
      <vt:lpstr>Arial</vt:lpstr>
      <vt:lpstr>Cambria</vt:lpstr>
      <vt:lpstr>HP-008</vt:lpstr>
      <vt:lpstr>Times New Roman</vt:lpstr>
      <vt:lpstr>UTM Avo</vt:lpstr>
      <vt:lpstr>UTM Futura Extra</vt:lpstr>
      <vt:lpstr>字魂105号-简雅黑</vt:lpstr>
      <vt:lpstr>字魂59号-创粗黑</vt:lpstr>
      <vt:lpstr>字魂70号-灵悦黑体</vt:lpstr>
      <vt:lpstr>字魂73号-江南手书</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MĂNGNONTEAM</dc:creator>
  <cp:lastModifiedBy>Admin</cp:lastModifiedBy>
  <cp:revision>51</cp:revision>
  <dcterms:created xsi:type="dcterms:W3CDTF">2020-03-03T07:34:07Z</dcterms:created>
  <dcterms:modified xsi:type="dcterms:W3CDTF">2024-03-19T15:29:09Z</dcterms:modified>
</cp:coreProperties>
</file>