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694" r:id="rId2"/>
    <p:sldMasterId id="2147483689" r:id="rId3"/>
  </p:sldMasterIdLst>
  <p:notesMasterIdLst>
    <p:notesMasterId r:id="rId18"/>
  </p:notesMasterIdLst>
  <p:sldIdLst>
    <p:sldId id="305" r:id="rId4"/>
    <p:sldId id="307" r:id="rId5"/>
    <p:sldId id="318" r:id="rId6"/>
    <p:sldId id="317" r:id="rId7"/>
    <p:sldId id="319" r:id="rId8"/>
    <p:sldId id="306" r:id="rId9"/>
    <p:sldId id="286" r:id="rId10"/>
    <p:sldId id="287" r:id="rId11"/>
    <p:sldId id="289" r:id="rId12"/>
    <p:sldId id="313" r:id="rId13"/>
    <p:sldId id="314" r:id="rId14"/>
    <p:sldId id="320" r:id="rId15"/>
    <p:sldId id="321" r:id="rId16"/>
    <p:sldId id="309" r:id="rId17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573F"/>
    <a:srgbClr val="F7B541"/>
    <a:srgbClr val="C6A788"/>
    <a:srgbClr val="558373"/>
    <a:srgbClr val="F1CFB2"/>
    <a:srgbClr val="D9B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7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66" y="54"/>
      </p:cViewPr>
      <p:guideLst>
        <p:guide orient="horz" pos="2205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E15A2-8BC7-42C6-A7D8-D31A462D9FA6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268CB5-EA0E-483D-9BE4-13A88CD504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691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70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9376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14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535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559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98DE6-4733-D775-0E61-3CE536F53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8827E84-9599-186F-EA63-3032447A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9C39A3C-39A7-CBD5-A01A-04554656D9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DFB67-CF3E-ACAF-C430-E59FBE294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29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99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2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982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6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68CB5-EA0E-483D-9BE4-13A88CD5048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383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821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120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39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143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18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39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87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0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179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469B7-9409-47EE-96F9-93F49B1FF06D}" type="datetimeFigureOut">
              <a:rPr lang="zh-CN" altLang="en-US" smtClean="0"/>
              <a:t>2024/3/13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6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68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077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67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56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08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8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16042"/>
            <a:ext cx="12192000" cy="6882063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DA589-03DB-FF62-B7F9-A3F37FAE5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500" y="1028700"/>
            <a:ext cx="8588943" cy="499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05C46-544A-CD6B-0816-77B4D7E193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89" y="1642533"/>
            <a:ext cx="1263890" cy="12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D03D94-9F2B-054B-6F02-FE261C339B8B}"/>
              </a:ext>
            </a:extLst>
          </p:cNvPr>
          <p:cNvSpPr/>
          <p:nvPr/>
        </p:nvSpPr>
        <p:spPr>
          <a:xfrm>
            <a:off x="228600" y="401206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977900" y="0"/>
            <a:ext cx="8978899" cy="1349024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5 – 7 câu nêu tình cảm, cảm xúc của em về một người thân trong gia đình. </a:t>
            </a:r>
            <a:endParaRPr lang="zh-CN" altLang="en-US" sz="34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C645-8D96-4C3D-F93D-F3B4E8E17404}"/>
              </a:ext>
            </a:extLst>
          </p:cNvPr>
          <p:cNvSpPr txBox="1"/>
          <p:nvPr/>
        </p:nvSpPr>
        <p:spPr>
          <a:xfrm>
            <a:off x="628650" y="1525883"/>
            <a:ext cx="10934699" cy="5155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ai?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niệm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bó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7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700" dirty="0">
                <a:latin typeface="Cambria" panose="02040503050406030204" pitchFamily="18" charset="0"/>
                <a:ea typeface="Cambria" panose="02040503050406030204" pitchFamily="18" charset="0"/>
              </a:rPr>
              <a:t>cảm, em làm gì để giữ gìn tình cảm, mối quan hệ đó.</a:t>
            </a:r>
            <a:endParaRPr lang="en-SG" sz="4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9A73BCD1-8A2B-7565-AB79-A8411B4C058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818" y="5524371"/>
            <a:ext cx="1502982" cy="15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8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20AB93-ACC2-6EDE-6C68-9800BCF21D41}"/>
              </a:ext>
            </a:extLst>
          </p:cNvPr>
          <p:cNvSpPr/>
          <p:nvPr/>
        </p:nvSpPr>
        <p:spPr>
          <a:xfrm>
            <a:off x="228600" y="200603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50" y="4203700"/>
            <a:ext cx="3061792" cy="306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8942-4D67-6FCD-B210-F5F0947BD231}"/>
              </a:ext>
            </a:extLst>
          </p:cNvPr>
          <p:cNvSpPr txBox="1"/>
          <p:nvPr/>
        </p:nvSpPr>
        <p:spPr>
          <a:xfrm>
            <a:off x="495300" y="334139"/>
            <a:ext cx="10782300" cy="592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ngoại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người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quý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khi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có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đồ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ăn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ngon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đều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dành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cho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nghe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Những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chuyện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của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đã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nuôi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dưỡng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tâm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hồn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từ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thuở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thơ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bé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rất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yêu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mến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kính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trọng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Mỗi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lần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sang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thường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ôm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hôn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Thỉnh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thoảng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,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còn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phụ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giúp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việc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nhà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nữa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 Em mong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bà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sẽ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sống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thật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lâu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để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luôn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ở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bên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cạnh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 </a:t>
            </a:r>
            <a:r>
              <a:rPr lang="en-SG" sz="3200" dirty="0" err="1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em</a:t>
            </a:r>
            <a:r>
              <a:rPr lang="en-SG" sz="3200" dirty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22732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72045" y="1946366"/>
            <a:ext cx="489857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VẬN   DỤNG</a:t>
            </a:r>
            <a:endParaRPr lang="en-US" sz="115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11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D20AB93-ACC2-6EDE-6C68-9800BCF21D41}"/>
              </a:ext>
            </a:extLst>
          </p:cNvPr>
          <p:cNvSpPr/>
          <p:nvPr/>
        </p:nvSpPr>
        <p:spPr>
          <a:xfrm>
            <a:off x="228600" y="200603"/>
            <a:ext cx="11734800" cy="64567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50" y="4203700"/>
            <a:ext cx="3061792" cy="3061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B38942-4D67-6FCD-B210-F5F0947BD231}"/>
              </a:ext>
            </a:extLst>
          </p:cNvPr>
          <p:cNvSpPr txBox="1"/>
          <p:nvPr/>
        </p:nvSpPr>
        <p:spPr>
          <a:xfrm>
            <a:off x="704850" y="1950710"/>
            <a:ext cx="10782300" cy="1478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3200" smtClean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Viết </a:t>
            </a:r>
            <a:r>
              <a:rPr lang="en-SG" sz="320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1 đoạn văn có câu chủ đề đầu tiên và khoảng 3-4 câu giới thiệu hoặc tả về </a:t>
            </a:r>
            <a:r>
              <a:rPr lang="en-SG" sz="320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đồ </a:t>
            </a:r>
            <a:r>
              <a:rPr lang="en-SG" sz="3200" smtClean="0">
                <a:solidFill>
                  <a:srgbClr val="002060"/>
                </a:solidFill>
                <a:latin typeface="#9Slide03 IcielSamsung Sharp Bo" pitchFamily="2" charset="0"/>
                <a:ea typeface="#9Slide03 IcielSamsung Sharp Bo" pitchFamily="2" charset="0"/>
                <a:cs typeface="#9Slide03 IcielSamsung Sharp Bo" pitchFamily="2" charset="0"/>
              </a:rPr>
              <a:t>vật. </a:t>
            </a:r>
            <a:endParaRPr lang="en-SG" sz="3200" dirty="0">
              <a:solidFill>
                <a:srgbClr val="002060"/>
              </a:solidFill>
              <a:latin typeface="#9Slide03 IcielSamsung Sharp Bo" pitchFamily="2" charset="0"/>
              <a:ea typeface="#9Slide03 IcielSamsung Sharp Bo" pitchFamily="2" charset="0"/>
              <a:cs typeface="#9Slide03 IcielSamsung Sharp B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000">
        <p14:honeycomb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228600" y="-399360"/>
            <a:ext cx="10662552" cy="72573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00" y="3152178"/>
            <a:ext cx="4332504" cy="4332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E717BD-A4AF-94F6-71E3-4696C7ADBE6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02" y="247045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49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ageCurlDoubl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1267326" y="-832513"/>
            <a:ext cx="11298944" cy="769051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879784" y="3581187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3017" y="1349770"/>
            <a:ext cx="5464407" cy="5464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C29C3D-F3B6-76C2-B518-21E7C2FC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523" y="961692"/>
            <a:ext cx="6512550" cy="54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Cảm động ngày 8-3 về Mẹ! (TÔI GHÉT MẸ TÔI)">
            <a:hlinkClick r:id="" action="ppaction://media"/>
            <a:extLst>
              <a:ext uri="{FF2B5EF4-FFF2-40B4-BE49-F238E27FC236}">
                <a16:creationId xmlns:a16="http://schemas.microsoft.com/office/drawing/2014/main" id="{843DACBC-34F9-B0C3-F9EE-FC30EDCCD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85" y="220435"/>
            <a:ext cx="11408229" cy="64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0" y="1028700"/>
            <a:ext cx="8158749" cy="59306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3391068" y="1767006"/>
            <a:ext cx="73404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xúc của em về đoạn video trên.  </a:t>
            </a:r>
            <a:endParaRPr lang="en-SG" sz="7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7C39C-E43C-571A-44E5-CAEBDE79C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98D992BE-D9F0-61CB-409F-5891E46C1F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0" y="-24063"/>
            <a:ext cx="12192000" cy="68820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85A6B1E2-2259-15FA-1DB0-55C97EB63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r="5059"/>
          <a:stretch/>
        </p:blipFill>
        <p:spPr>
          <a:xfrm>
            <a:off x="199697" y="3010129"/>
            <a:ext cx="5534115" cy="40227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6B2AB1-9608-C898-A04D-A7D2F00F4556}"/>
              </a:ext>
            </a:extLst>
          </p:cNvPr>
          <p:cNvSpPr txBox="1"/>
          <p:nvPr/>
        </p:nvSpPr>
        <p:spPr>
          <a:xfrm>
            <a:off x="2522482" y="1504247"/>
            <a:ext cx="818799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đạt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vấn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gợi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ra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nghĩa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đối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với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bản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hoặc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cộng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được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đoạn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xúc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một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người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gia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Phát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triển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năng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lực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ngôn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vi-VN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SG" sz="7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44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443704" y="-24828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2753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568DD-9AFB-54F8-8BB7-3B78E6637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915" y="1690468"/>
            <a:ext cx="6912362" cy="52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9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drap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435" y="2075862"/>
            <a:ext cx="5370095" cy="5370095"/>
          </a:xfrm>
          <a:prstGeom prst="rect">
            <a:avLst/>
          </a:prstGeom>
        </p:spPr>
      </p:pic>
      <p:sp>
        <p:nvSpPr>
          <p:cNvPr id="5" name="矩形: 圆角 1">
            <a:extLst>
              <a:ext uri="{FF2B5EF4-FFF2-40B4-BE49-F238E27FC236}">
                <a16:creationId xmlns:a16="http://schemas.microsoft.com/office/drawing/2014/main" id="{E4CC55FA-E1C6-4503-A2EB-6BB421F9F182}"/>
              </a:ext>
            </a:extLst>
          </p:cNvPr>
          <p:cNvSpPr/>
          <p:nvPr/>
        </p:nvSpPr>
        <p:spPr>
          <a:xfrm>
            <a:off x="266621" y="3039"/>
            <a:ext cx="11579939" cy="185965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ưới đây là khổ thơ đầu và khổ thơ cuối trong bài </a:t>
            </a:r>
          </a:p>
          <a:p>
            <a:pPr algn="ctr"/>
            <a:r>
              <a:rPr lang="vi-VN" sz="3000" b="1" i="1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vắng nhà ngày bão</a:t>
            </a:r>
            <a:r>
              <a:rPr lang="vi-VN" sz="3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tác giả Đặng Hiển. Theo em, các bạn nhỏ hiểu được điều gì khi mẹ vắng nhà và khi mẹ trở về?</a:t>
            </a:r>
            <a:endParaRPr lang="en-SG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930BB-5DDF-B32B-4F3C-C7A097718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1862691"/>
            <a:ext cx="8345471" cy="40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28" y="-445125"/>
            <a:ext cx="3295943" cy="2872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300DB6-3116-66F9-18D1-779D37DF2CB0}"/>
              </a:ext>
            </a:extLst>
          </p:cNvPr>
          <p:cNvSpPr txBox="1"/>
          <p:nvPr/>
        </p:nvSpPr>
        <p:spPr>
          <a:xfrm>
            <a:off x="1513840" y="1393934"/>
            <a:ext cx="887984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500" b="1" dirty="0">
                <a:solidFill>
                  <a:srgbClr val="BB573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6500" b="1" i="0" dirty="0">
                <a:solidFill>
                  <a:srgbClr val="BB573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ạn nhỏ hiểu được tầm quan trọng của mẹ và những vất vả mà mẹ phải làm hàng ngày.</a:t>
            </a:r>
            <a:endParaRPr lang="en-SG" sz="6500" b="1" dirty="0">
              <a:solidFill>
                <a:srgbClr val="BB573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393681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609600" y="0"/>
            <a:ext cx="11135361" cy="1526292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zh-C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dòng thơ : “Mẹ về như nắng mới/ Sáng ấm cả gian nhà.” gợi ra những cảm nhận khác nhau. Em thích cách cảm nhận nào dưới đây hoặc nêu ý kiến của em.</a:t>
            </a:r>
            <a:endParaRPr lang="zh-CN" altLang="en-US" sz="3000" b="1" dirty="0">
              <a:solidFill>
                <a:schemeClr val="tx1"/>
              </a:solidFill>
              <a:latin typeface="Cambria" panose="02040503050406030204" pitchFamily="18" charset="0"/>
              <a:ea typeface="字魂107号-萌趣欢乐体" panose="000005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BBDB64-41FB-69EF-C8E9-8DF1C3FBAD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95"/>
          <a:stretch/>
        </p:blipFill>
        <p:spPr>
          <a:xfrm>
            <a:off x="953032" y="1967353"/>
            <a:ext cx="10285935" cy="363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2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390</Words>
  <Application>Microsoft Office PowerPoint</Application>
  <PresentationFormat>Widescreen</PresentationFormat>
  <Paragraphs>29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等线 Light</vt:lpstr>
      <vt:lpstr>#9Slide03 IcielSamsung Sharp Bo</vt:lpstr>
      <vt:lpstr>Arial</vt:lpstr>
      <vt:lpstr>Calibri</vt:lpstr>
      <vt:lpstr>Calibri Light</vt:lpstr>
      <vt:lpstr>Cambria</vt:lpstr>
      <vt:lpstr>字魂107号-萌趣欢乐体</vt:lpstr>
      <vt:lpstr>2_Chủ đề Office</vt:lpstr>
      <vt:lpstr>1_Chủ đề Office</vt:lpstr>
      <vt:lpstr>3_Chủ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Admin</cp:lastModifiedBy>
  <cp:revision>31</cp:revision>
  <dcterms:created xsi:type="dcterms:W3CDTF">2020-07-26T10:12:22Z</dcterms:created>
  <dcterms:modified xsi:type="dcterms:W3CDTF">2024-03-13T04:29:02Z</dcterms:modified>
</cp:coreProperties>
</file>