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70C943-D073-4933-AEB3-A29AE18E2A62}" type="datetimeFigureOut">
              <a:rPr lang="en-US" smtClean="0"/>
              <a:t>2/23/2024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7E1349-F1EB-4835-8C62-B6B930509727}" type="slidenum">
              <a:rPr lang="en-US" smtClean="0"/>
              <a:t>‹#›</a:t>
            </a:fld>
            <a:endParaRPr lang="en-US"/>
          </a:p>
        </p:txBody>
      </p:sp>
    </p:spTree>
    <p:extLst>
      <p:ext uri="{BB962C8B-B14F-4D97-AF65-F5344CB8AC3E}">
        <p14:creationId xmlns:p14="http://schemas.microsoft.com/office/powerpoint/2010/main" val="17720738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B5B33D-5BDE-4682-9957-13DEF00321EA}" type="slidenum">
              <a:rPr lang="en-US" smtClean="0"/>
              <a:t>1</a:t>
            </a:fld>
            <a:endParaRPr lang="en-US"/>
          </a:p>
        </p:txBody>
      </p:sp>
    </p:spTree>
    <p:extLst>
      <p:ext uri="{BB962C8B-B14F-4D97-AF65-F5344CB8AC3E}">
        <p14:creationId xmlns:p14="http://schemas.microsoft.com/office/powerpoint/2010/main" val="18073353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E46735-F5A8-BC9E-E2F0-DE0AC7ED2C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250076-F459-5510-659E-BBB97C9910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2780C8-DD5B-C6BA-E268-D98BE461865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58DC5C8-5CD3-03D3-597C-98A8CF652642}"/>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B5B33D-5BDE-4682-9957-13DEF00321E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569663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B5B33D-5BDE-4682-9957-13DEF00321EA}" type="slidenum">
              <a:rPr lang="en-US" smtClean="0"/>
              <a:t>3</a:t>
            </a:fld>
            <a:endParaRPr lang="en-US"/>
          </a:p>
        </p:txBody>
      </p:sp>
    </p:spTree>
    <p:extLst>
      <p:ext uri="{BB962C8B-B14F-4D97-AF65-F5344CB8AC3E}">
        <p14:creationId xmlns:p14="http://schemas.microsoft.com/office/powerpoint/2010/main" val="42601099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E288CD-1282-47B1-BE9F-991BF3BC7F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252037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E288CD-1282-47B1-BE9F-991BF3BC7F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190230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E288CD-1282-47B1-BE9F-991BF3BC7F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607153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EE59391-28C2-4367-B65A-37C3D6B33298}" type="datetimeFigureOut">
              <a:rPr lang="en-US" smtClean="0"/>
              <a:t>2/23/2024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E13DBF-AA8D-448C-BAB5-6B93607480F4}" type="slidenum">
              <a:rPr lang="en-US" smtClean="0"/>
              <a:t>‹#›</a:t>
            </a:fld>
            <a:endParaRPr lang="en-US"/>
          </a:p>
        </p:txBody>
      </p:sp>
    </p:spTree>
    <p:extLst>
      <p:ext uri="{BB962C8B-B14F-4D97-AF65-F5344CB8AC3E}">
        <p14:creationId xmlns:p14="http://schemas.microsoft.com/office/powerpoint/2010/main" val="30676596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E59391-28C2-4367-B65A-37C3D6B33298}" type="datetimeFigureOut">
              <a:rPr lang="en-US" smtClean="0"/>
              <a:t>2/23/2024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E13DBF-AA8D-448C-BAB5-6B93607480F4}" type="slidenum">
              <a:rPr lang="en-US" smtClean="0"/>
              <a:t>‹#›</a:t>
            </a:fld>
            <a:endParaRPr lang="en-US"/>
          </a:p>
        </p:txBody>
      </p:sp>
    </p:spTree>
    <p:extLst>
      <p:ext uri="{BB962C8B-B14F-4D97-AF65-F5344CB8AC3E}">
        <p14:creationId xmlns:p14="http://schemas.microsoft.com/office/powerpoint/2010/main" val="29120631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E59391-28C2-4367-B65A-37C3D6B33298}" type="datetimeFigureOut">
              <a:rPr lang="en-US" smtClean="0"/>
              <a:t>2/23/2024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E13DBF-AA8D-448C-BAB5-6B93607480F4}" type="slidenum">
              <a:rPr lang="en-US" smtClean="0"/>
              <a:t>‹#›</a:t>
            </a:fld>
            <a:endParaRPr lang="en-US"/>
          </a:p>
        </p:txBody>
      </p:sp>
    </p:spTree>
    <p:extLst>
      <p:ext uri="{BB962C8B-B14F-4D97-AF65-F5344CB8AC3E}">
        <p14:creationId xmlns:p14="http://schemas.microsoft.com/office/powerpoint/2010/main" val="2737255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标题幻灯片">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30639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E59391-28C2-4367-B65A-37C3D6B33298}" type="datetimeFigureOut">
              <a:rPr lang="en-US" smtClean="0"/>
              <a:t>2/23/2024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E13DBF-AA8D-448C-BAB5-6B93607480F4}" type="slidenum">
              <a:rPr lang="en-US" smtClean="0"/>
              <a:t>‹#›</a:t>
            </a:fld>
            <a:endParaRPr lang="en-US"/>
          </a:p>
        </p:txBody>
      </p:sp>
    </p:spTree>
    <p:extLst>
      <p:ext uri="{BB962C8B-B14F-4D97-AF65-F5344CB8AC3E}">
        <p14:creationId xmlns:p14="http://schemas.microsoft.com/office/powerpoint/2010/main" val="33683917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EE59391-28C2-4367-B65A-37C3D6B33298}" type="datetimeFigureOut">
              <a:rPr lang="en-US" smtClean="0"/>
              <a:t>2/23/2024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E13DBF-AA8D-448C-BAB5-6B93607480F4}" type="slidenum">
              <a:rPr lang="en-US" smtClean="0"/>
              <a:t>‹#›</a:t>
            </a:fld>
            <a:endParaRPr lang="en-US"/>
          </a:p>
        </p:txBody>
      </p:sp>
    </p:spTree>
    <p:extLst>
      <p:ext uri="{BB962C8B-B14F-4D97-AF65-F5344CB8AC3E}">
        <p14:creationId xmlns:p14="http://schemas.microsoft.com/office/powerpoint/2010/main" val="12688897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EE59391-28C2-4367-B65A-37C3D6B33298}" type="datetimeFigureOut">
              <a:rPr lang="en-US" smtClean="0"/>
              <a:t>2/23/2024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E13DBF-AA8D-448C-BAB5-6B93607480F4}" type="slidenum">
              <a:rPr lang="en-US" smtClean="0"/>
              <a:t>‹#›</a:t>
            </a:fld>
            <a:endParaRPr lang="en-US"/>
          </a:p>
        </p:txBody>
      </p:sp>
    </p:spTree>
    <p:extLst>
      <p:ext uri="{BB962C8B-B14F-4D97-AF65-F5344CB8AC3E}">
        <p14:creationId xmlns:p14="http://schemas.microsoft.com/office/powerpoint/2010/main" val="37654599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EE59391-28C2-4367-B65A-37C3D6B33298}" type="datetimeFigureOut">
              <a:rPr lang="en-US" smtClean="0"/>
              <a:t>2/23/2024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E13DBF-AA8D-448C-BAB5-6B93607480F4}" type="slidenum">
              <a:rPr lang="en-US" smtClean="0"/>
              <a:t>‹#›</a:t>
            </a:fld>
            <a:endParaRPr lang="en-US"/>
          </a:p>
        </p:txBody>
      </p:sp>
    </p:spTree>
    <p:extLst>
      <p:ext uri="{BB962C8B-B14F-4D97-AF65-F5344CB8AC3E}">
        <p14:creationId xmlns:p14="http://schemas.microsoft.com/office/powerpoint/2010/main" val="1702508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EE59391-28C2-4367-B65A-37C3D6B33298}" type="datetimeFigureOut">
              <a:rPr lang="en-US" smtClean="0"/>
              <a:t>2/23/2024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E13DBF-AA8D-448C-BAB5-6B93607480F4}" type="slidenum">
              <a:rPr lang="en-US" smtClean="0"/>
              <a:t>‹#›</a:t>
            </a:fld>
            <a:endParaRPr lang="en-US"/>
          </a:p>
        </p:txBody>
      </p:sp>
    </p:spTree>
    <p:extLst>
      <p:ext uri="{BB962C8B-B14F-4D97-AF65-F5344CB8AC3E}">
        <p14:creationId xmlns:p14="http://schemas.microsoft.com/office/powerpoint/2010/main" val="7681545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E59391-28C2-4367-B65A-37C3D6B33298}" type="datetimeFigureOut">
              <a:rPr lang="en-US" smtClean="0"/>
              <a:t>2/23/2024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2E13DBF-AA8D-448C-BAB5-6B93607480F4}" type="slidenum">
              <a:rPr lang="en-US" smtClean="0"/>
              <a:t>‹#›</a:t>
            </a:fld>
            <a:endParaRPr lang="en-US"/>
          </a:p>
        </p:txBody>
      </p:sp>
    </p:spTree>
    <p:extLst>
      <p:ext uri="{BB962C8B-B14F-4D97-AF65-F5344CB8AC3E}">
        <p14:creationId xmlns:p14="http://schemas.microsoft.com/office/powerpoint/2010/main" val="6851633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EE59391-28C2-4367-B65A-37C3D6B33298}" type="datetimeFigureOut">
              <a:rPr lang="en-US" smtClean="0"/>
              <a:t>2/23/2024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E13DBF-AA8D-448C-BAB5-6B93607480F4}" type="slidenum">
              <a:rPr lang="en-US" smtClean="0"/>
              <a:t>‹#›</a:t>
            </a:fld>
            <a:endParaRPr lang="en-US"/>
          </a:p>
        </p:txBody>
      </p:sp>
    </p:spTree>
    <p:extLst>
      <p:ext uri="{BB962C8B-B14F-4D97-AF65-F5344CB8AC3E}">
        <p14:creationId xmlns:p14="http://schemas.microsoft.com/office/powerpoint/2010/main" val="41686200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EE59391-28C2-4367-B65A-37C3D6B33298}" type="datetimeFigureOut">
              <a:rPr lang="en-US" smtClean="0"/>
              <a:t>2/23/2024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E13DBF-AA8D-448C-BAB5-6B93607480F4}" type="slidenum">
              <a:rPr lang="en-US" smtClean="0"/>
              <a:t>‹#›</a:t>
            </a:fld>
            <a:endParaRPr lang="en-US"/>
          </a:p>
        </p:txBody>
      </p:sp>
    </p:spTree>
    <p:extLst>
      <p:ext uri="{BB962C8B-B14F-4D97-AF65-F5344CB8AC3E}">
        <p14:creationId xmlns:p14="http://schemas.microsoft.com/office/powerpoint/2010/main" val="4289938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E59391-28C2-4367-B65A-37C3D6B33298}" type="datetimeFigureOut">
              <a:rPr lang="en-US" smtClean="0"/>
              <a:t>2/23/2024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E13DBF-AA8D-448C-BAB5-6B93607480F4}" type="slidenum">
              <a:rPr lang="en-US" smtClean="0"/>
              <a:t>‹#›</a:t>
            </a:fld>
            <a:endParaRPr lang="en-US"/>
          </a:p>
        </p:txBody>
      </p:sp>
    </p:spTree>
    <p:extLst>
      <p:ext uri="{BB962C8B-B14F-4D97-AF65-F5344CB8AC3E}">
        <p14:creationId xmlns:p14="http://schemas.microsoft.com/office/powerpoint/2010/main" val="7960932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2.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10.png"/><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10.png"/><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10.png"/><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82356"/>
            <a:ext cx="1839706" cy="1839706"/>
          </a:xfrm>
          <a:prstGeom prst="rect">
            <a:avLst/>
          </a:prstGeom>
        </p:spPr>
      </p:pic>
      <p:pic>
        <p:nvPicPr>
          <p:cNvPr id="30" name="Picture 2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920" y="4577898"/>
            <a:ext cx="1341236" cy="2280102"/>
          </a:xfrm>
          <a:prstGeom prst="rect">
            <a:avLst/>
          </a:prstGeom>
        </p:spPr>
      </p:pic>
      <p:pic>
        <p:nvPicPr>
          <p:cNvPr id="3" name="Picture 2"/>
          <p:cNvPicPr>
            <a:picLocks noChangeAspect="1"/>
          </p:cNvPicPr>
          <p:nvPr/>
        </p:nvPicPr>
        <p:blipFill>
          <a:blip r:embed="rId5"/>
          <a:stretch>
            <a:fillRect/>
          </a:stretch>
        </p:blipFill>
        <p:spPr>
          <a:xfrm>
            <a:off x="838404" y="737497"/>
            <a:ext cx="10920102" cy="4062953"/>
          </a:xfrm>
          <a:prstGeom prst="rect">
            <a:avLst/>
          </a:prstGeom>
        </p:spPr>
      </p:pic>
    </p:spTree>
    <p:extLst>
      <p:ext uri="{BB962C8B-B14F-4D97-AF65-F5344CB8AC3E}">
        <p14:creationId xmlns:p14="http://schemas.microsoft.com/office/powerpoint/2010/main" val="21816552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11075" y="476793"/>
            <a:ext cx="11802036" cy="6235979"/>
          </a:xfrm>
          <a:prstGeom prst="rect">
            <a:avLst/>
          </a:prstGeom>
          <a:solidFill>
            <a:schemeClr val="bg1">
              <a:alpha val="99000"/>
            </a:schemeClr>
          </a:solidFill>
          <a:ln w="38100">
            <a:solidFill>
              <a:schemeClr val="bg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484094" y="672804"/>
            <a:ext cx="11115787" cy="3108543"/>
          </a:xfrm>
          <a:prstGeom prst="rect">
            <a:avLst/>
          </a:prstGeom>
        </p:spPr>
        <p:txBody>
          <a:bodyPr wrap="square">
            <a:spAutoFit/>
          </a:bodyPr>
          <a:lstStyle/>
          <a:p>
            <a:pPr algn="just"/>
            <a:r>
              <a:rPr lang="en-US" sz="2800" dirty="0">
                <a:solidFill>
                  <a:srgbClr val="333333"/>
                </a:solidFill>
                <a:latin typeface="Roboto" panose="02000000000000000000" pitchFamily="2" charset="0"/>
              </a:rPr>
              <a:t>a) </a:t>
            </a:r>
            <a:r>
              <a:rPr lang="vi-VN" sz="2800" dirty="0">
                <a:solidFill>
                  <a:srgbClr val="333333"/>
                </a:solidFill>
                <a:latin typeface="Roboto" panose="02000000000000000000" pitchFamily="2" charset="0"/>
              </a:rPr>
              <a:t>Hãy thực hiện một cuộc khảo sát về số giờ ngủ trong một ngày của các bạn trong nhóm em và ghi lại kết quả thành dãy số liệu (theo mẫu).</a:t>
            </a:r>
            <a:endParaRPr lang="en-US" sz="2800" dirty="0">
              <a:solidFill>
                <a:srgbClr val="333333"/>
              </a:solidFill>
              <a:latin typeface="Roboto" panose="02000000000000000000" pitchFamily="2" charset="0"/>
            </a:endParaRPr>
          </a:p>
          <a:p>
            <a:r>
              <a:rPr lang="en-US" sz="2800" b="1" dirty="0" err="1">
                <a:solidFill>
                  <a:srgbClr val="333333"/>
                </a:solidFill>
                <a:latin typeface="Roboto" panose="02000000000000000000" pitchFamily="2" charset="0"/>
              </a:rPr>
              <a:t>Mẫu</a:t>
            </a:r>
            <a:r>
              <a:rPr lang="en-US" sz="2800" b="1" dirty="0">
                <a:solidFill>
                  <a:srgbClr val="333333"/>
                </a:solidFill>
                <a:latin typeface="Roboto" panose="02000000000000000000" pitchFamily="2" charset="0"/>
              </a:rPr>
              <a:t>: </a:t>
            </a:r>
            <a:r>
              <a:rPr lang="en-US" sz="2800" dirty="0" err="1">
                <a:solidFill>
                  <a:srgbClr val="333333"/>
                </a:solidFill>
                <a:latin typeface="Roboto" panose="02000000000000000000" pitchFamily="2" charset="0"/>
              </a:rPr>
              <a:t>Rô-bốt</a:t>
            </a:r>
            <a:r>
              <a:rPr lang="en-US" sz="2800" dirty="0">
                <a:solidFill>
                  <a:srgbClr val="333333"/>
                </a:solidFill>
                <a:latin typeface="Roboto" panose="02000000000000000000" pitchFamily="2" charset="0"/>
              </a:rPr>
              <a:t> </a:t>
            </a:r>
            <a:r>
              <a:rPr lang="en-US" sz="2800" dirty="0" err="1">
                <a:solidFill>
                  <a:srgbClr val="333333"/>
                </a:solidFill>
                <a:latin typeface="Roboto" panose="02000000000000000000" pitchFamily="2" charset="0"/>
              </a:rPr>
              <a:t>tiến</a:t>
            </a:r>
            <a:r>
              <a:rPr lang="en-US" sz="2800" dirty="0">
                <a:solidFill>
                  <a:srgbClr val="333333"/>
                </a:solidFill>
                <a:latin typeface="Roboto" panose="02000000000000000000" pitchFamily="2" charset="0"/>
              </a:rPr>
              <a:t> </a:t>
            </a:r>
            <a:r>
              <a:rPr lang="en-US" sz="2800" dirty="0" err="1">
                <a:solidFill>
                  <a:srgbClr val="333333"/>
                </a:solidFill>
                <a:latin typeface="Roboto" panose="02000000000000000000" pitchFamily="2" charset="0"/>
              </a:rPr>
              <a:t>hành</a:t>
            </a:r>
            <a:r>
              <a:rPr lang="en-US" sz="2800" dirty="0">
                <a:solidFill>
                  <a:srgbClr val="333333"/>
                </a:solidFill>
                <a:latin typeface="Roboto" panose="02000000000000000000" pitchFamily="2" charset="0"/>
              </a:rPr>
              <a:t> </a:t>
            </a:r>
            <a:r>
              <a:rPr lang="en-US" sz="2800" dirty="0" err="1">
                <a:solidFill>
                  <a:srgbClr val="333333"/>
                </a:solidFill>
                <a:latin typeface="Roboto" panose="02000000000000000000" pitchFamily="2" charset="0"/>
              </a:rPr>
              <a:t>khảo</a:t>
            </a:r>
            <a:r>
              <a:rPr lang="en-US" sz="2800" dirty="0">
                <a:solidFill>
                  <a:srgbClr val="333333"/>
                </a:solidFill>
                <a:latin typeface="Roboto" panose="02000000000000000000" pitchFamily="2" charset="0"/>
              </a:rPr>
              <a:t> </a:t>
            </a:r>
            <a:r>
              <a:rPr lang="en-US" sz="2800" dirty="0" err="1">
                <a:solidFill>
                  <a:srgbClr val="333333"/>
                </a:solidFill>
                <a:latin typeface="Roboto" panose="02000000000000000000" pitchFamily="2" charset="0"/>
              </a:rPr>
              <a:t>sát</a:t>
            </a:r>
            <a:r>
              <a:rPr lang="en-US" sz="2800" dirty="0">
                <a:solidFill>
                  <a:srgbClr val="333333"/>
                </a:solidFill>
                <a:latin typeface="Roboto" panose="02000000000000000000" pitchFamily="2" charset="0"/>
              </a:rPr>
              <a:t> </a:t>
            </a:r>
            <a:r>
              <a:rPr lang="en-US" sz="2800" dirty="0" err="1">
                <a:solidFill>
                  <a:srgbClr val="333333"/>
                </a:solidFill>
                <a:latin typeface="Roboto" panose="02000000000000000000" pitchFamily="2" charset="0"/>
              </a:rPr>
              <a:t>và</a:t>
            </a:r>
            <a:r>
              <a:rPr lang="en-US" sz="2800" dirty="0">
                <a:solidFill>
                  <a:srgbClr val="333333"/>
                </a:solidFill>
                <a:latin typeface="Roboto" panose="02000000000000000000" pitchFamily="2" charset="0"/>
              </a:rPr>
              <a:t> </a:t>
            </a:r>
            <a:r>
              <a:rPr lang="en-US" sz="2800" dirty="0" err="1">
                <a:solidFill>
                  <a:srgbClr val="333333"/>
                </a:solidFill>
                <a:latin typeface="Roboto" panose="02000000000000000000" pitchFamily="2" charset="0"/>
              </a:rPr>
              <a:t>ghi</a:t>
            </a:r>
            <a:r>
              <a:rPr lang="en-US" sz="2800" dirty="0">
                <a:solidFill>
                  <a:srgbClr val="333333"/>
                </a:solidFill>
                <a:latin typeface="Roboto" panose="02000000000000000000" pitchFamily="2" charset="0"/>
              </a:rPr>
              <a:t> </a:t>
            </a:r>
            <a:r>
              <a:rPr lang="en-US" sz="2800" dirty="0" err="1">
                <a:solidFill>
                  <a:srgbClr val="333333"/>
                </a:solidFill>
                <a:latin typeface="Roboto" panose="02000000000000000000" pitchFamily="2" charset="0"/>
              </a:rPr>
              <a:t>lại</a:t>
            </a:r>
            <a:r>
              <a:rPr lang="en-US" sz="2800" dirty="0">
                <a:solidFill>
                  <a:srgbClr val="333333"/>
                </a:solidFill>
                <a:latin typeface="Roboto" panose="02000000000000000000" pitchFamily="2" charset="0"/>
              </a:rPr>
              <a:t> </a:t>
            </a:r>
            <a:r>
              <a:rPr lang="en-US" sz="2800" dirty="0" err="1">
                <a:solidFill>
                  <a:srgbClr val="333333"/>
                </a:solidFill>
                <a:latin typeface="Roboto" panose="02000000000000000000" pitchFamily="2" charset="0"/>
              </a:rPr>
              <a:t>kết</a:t>
            </a:r>
            <a:r>
              <a:rPr lang="en-US" sz="2800" dirty="0">
                <a:solidFill>
                  <a:srgbClr val="333333"/>
                </a:solidFill>
                <a:latin typeface="Roboto" panose="02000000000000000000" pitchFamily="2" charset="0"/>
              </a:rPr>
              <a:t> </a:t>
            </a:r>
            <a:r>
              <a:rPr lang="en-US" sz="2800" dirty="0" err="1">
                <a:solidFill>
                  <a:srgbClr val="333333"/>
                </a:solidFill>
                <a:latin typeface="Roboto" panose="02000000000000000000" pitchFamily="2" charset="0"/>
              </a:rPr>
              <a:t>quả</a:t>
            </a:r>
            <a:r>
              <a:rPr lang="en-US" sz="2800" dirty="0">
                <a:solidFill>
                  <a:srgbClr val="333333"/>
                </a:solidFill>
                <a:latin typeface="Roboto" panose="02000000000000000000" pitchFamily="2" charset="0"/>
              </a:rPr>
              <a:t> </a:t>
            </a:r>
            <a:r>
              <a:rPr lang="en-US" sz="2800" dirty="0" err="1">
                <a:solidFill>
                  <a:srgbClr val="333333"/>
                </a:solidFill>
                <a:latin typeface="Roboto" panose="02000000000000000000" pitchFamily="2" charset="0"/>
              </a:rPr>
              <a:t>thành</a:t>
            </a:r>
            <a:r>
              <a:rPr lang="en-US" sz="2800" dirty="0">
                <a:solidFill>
                  <a:srgbClr val="333333"/>
                </a:solidFill>
                <a:latin typeface="Roboto" panose="02000000000000000000" pitchFamily="2" charset="0"/>
              </a:rPr>
              <a:t> </a:t>
            </a:r>
            <a:r>
              <a:rPr lang="en-US" sz="2800" dirty="0" err="1">
                <a:solidFill>
                  <a:srgbClr val="333333"/>
                </a:solidFill>
                <a:latin typeface="Roboto" panose="02000000000000000000" pitchFamily="2" charset="0"/>
              </a:rPr>
              <a:t>dãy</a:t>
            </a:r>
            <a:r>
              <a:rPr lang="en-US" sz="2800" dirty="0">
                <a:solidFill>
                  <a:srgbClr val="333333"/>
                </a:solidFill>
                <a:latin typeface="Roboto" panose="02000000000000000000" pitchFamily="2" charset="0"/>
              </a:rPr>
              <a:t> </a:t>
            </a:r>
            <a:r>
              <a:rPr lang="en-US" sz="2800" dirty="0" err="1">
                <a:solidFill>
                  <a:srgbClr val="333333"/>
                </a:solidFill>
                <a:latin typeface="Roboto" panose="02000000000000000000" pitchFamily="2" charset="0"/>
              </a:rPr>
              <a:t>số</a:t>
            </a:r>
            <a:r>
              <a:rPr lang="en-US" sz="2800" dirty="0">
                <a:solidFill>
                  <a:srgbClr val="333333"/>
                </a:solidFill>
                <a:latin typeface="Roboto" panose="02000000000000000000" pitchFamily="2" charset="0"/>
              </a:rPr>
              <a:t> </a:t>
            </a:r>
            <a:r>
              <a:rPr lang="en-US" sz="2800" dirty="0" err="1">
                <a:solidFill>
                  <a:srgbClr val="333333"/>
                </a:solidFill>
                <a:latin typeface="Roboto" panose="02000000000000000000" pitchFamily="2" charset="0"/>
              </a:rPr>
              <a:t>liệu</a:t>
            </a:r>
            <a:r>
              <a:rPr lang="en-US" sz="2800" dirty="0">
                <a:solidFill>
                  <a:srgbClr val="333333"/>
                </a:solidFill>
                <a:latin typeface="Roboto" panose="02000000000000000000" pitchFamily="2" charset="0"/>
              </a:rPr>
              <a:t> </a:t>
            </a:r>
            <a:r>
              <a:rPr lang="en-US" sz="2800" dirty="0" err="1">
                <a:solidFill>
                  <a:srgbClr val="333333"/>
                </a:solidFill>
                <a:latin typeface="Roboto" panose="02000000000000000000" pitchFamily="2" charset="0"/>
              </a:rPr>
              <a:t>như</a:t>
            </a:r>
            <a:r>
              <a:rPr lang="en-US" sz="2800" dirty="0">
                <a:solidFill>
                  <a:srgbClr val="333333"/>
                </a:solidFill>
                <a:latin typeface="Roboto" panose="02000000000000000000" pitchFamily="2" charset="0"/>
              </a:rPr>
              <a:t> </a:t>
            </a:r>
            <a:r>
              <a:rPr lang="en-US" sz="2800" dirty="0" err="1">
                <a:solidFill>
                  <a:srgbClr val="333333"/>
                </a:solidFill>
                <a:latin typeface="Roboto" panose="02000000000000000000" pitchFamily="2" charset="0"/>
              </a:rPr>
              <a:t>sau</a:t>
            </a:r>
            <a:r>
              <a:rPr lang="en-US" sz="2800" dirty="0">
                <a:solidFill>
                  <a:srgbClr val="333333"/>
                </a:solidFill>
                <a:latin typeface="Roboto" panose="02000000000000000000" pitchFamily="2" charset="0"/>
              </a:rPr>
              <a:t>: </a:t>
            </a:r>
          </a:p>
          <a:p>
            <a:pPr algn="ctr"/>
            <a:r>
              <a:rPr lang="en-US" sz="2800" dirty="0">
                <a:solidFill>
                  <a:srgbClr val="333333"/>
                </a:solidFill>
                <a:latin typeface="Roboto" panose="02000000000000000000" pitchFamily="2" charset="0"/>
              </a:rPr>
              <a:t>10 </a:t>
            </a:r>
            <a:r>
              <a:rPr lang="en-US" sz="2800" dirty="0" err="1">
                <a:solidFill>
                  <a:srgbClr val="333333"/>
                </a:solidFill>
                <a:latin typeface="Roboto" panose="02000000000000000000" pitchFamily="2" charset="0"/>
              </a:rPr>
              <a:t>giờ</a:t>
            </a:r>
            <a:r>
              <a:rPr lang="en-US" sz="2800" dirty="0">
                <a:solidFill>
                  <a:srgbClr val="333333"/>
                </a:solidFill>
                <a:latin typeface="Roboto" panose="02000000000000000000" pitchFamily="2" charset="0"/>
              </a:rPr>
              <a:t>; 8 </a:t>
            </a:r>
            <a:r>
              <a:rPr lang="en-US" sz="2800" dirty="0" err="1">
                <a:solidFill>
                  <a:srgbClr val="333333"/>
                </a:solidFill>
                <a:latin typeface="Roboto" panose="02000000000000000000" pitchFamily="2" charset="0"/>
              </a:rPr>
              <a:t>giờ</a:t>
            </a:r>
            <a:r>
              <a:rPr lang="en-US" sz="2800" dirty="0">
                <a:solidFill>
                  <a:srgbClr val="333333"/>
                </a:solidFill>
                <a:latin typeface="Roboto" panose="02000000000000000000" pitchFamily="2" charset="0"/>
              </a:rPr>
              <a:t>; 11 </a:t>
            </a:r>
            <a:r>
              <a:rPr lang="en-US" sz="2800" dirty="0" err="1">
                <a:solidFill>
                  <a:srgbClr val="333333"/>
                </a:solidFill>
                <a:latin typeface="Roboto" panose="02000000000000000000" pitchFamily="2" charset="0"/>
              </a:rPr>
              <a:t>giờ</a:t>
            </a:r>
            <a:r>
              <a:rPr lang="en-US" sz="2800" dirty="0">
                <a:solidFill>
                  <a:srgbClr val="333333"/>
                </a:solidFill>
                <a:latin typeface="Roboto" panose="02000000000000000000" pitchFamily="2" charset="0"/>
              </a:rPr>
              <a:t>; 10 </a:t>
            </a:r>
            <a:r>
              <a:rPr lang="en-US" sz="2800" dirty="0" err="1">
                <a:solidFill>
                  <a:srgbClr val="333333"/>
                </a:solidFill>
                <a:latin typeface="Roboto" panose="02000000000000000000" pitchFamily="2" charset="0"/>
              </a:rPr>
              <a:t>giờ</a:t>
            </a:r>
            <a:r>
              <a:rPr lang="en-US" sz="2800" dirty="0">
                <a:solidFill>
                  <a:srgbClr val="333333"/>
                </a:solidFill>
                <a:latin typeface="Roboto" panose="02000000000000000000" pitchFamily="2" charset="0"/>
              </a:rPr>
              <a:t>; 9 </a:t>
            </a:r>
            <a:r>
              <a:rPr lang="en-US" sz="2800" dirty="0" err="1">
                <a:solidFill>
                  <a:srgbClr val="333333"/>
                </a:solidFill>
                <a:latin typeface="Roboto" panose="02000000000000000000" pitchFamily="2" charset="0"/>
              </a:rPr>
              <a:t>giờ</a:t>
            </a:r>
            <a:r>
              <a:rPr lang="en-US" sz="2800" dirty="0">
                <a:solidFill>
                  <a:srgbClr val="333333"/>
                </a:solidFill>
                <a:latin typeface="Roboto" panose="02000000000000000000" pitchFamily="2" charset="0"/>
              </a:rPr>
              <a:t>; 8 </a:t>
            </a:r>
            <a:r>
              <a:rPr lang="en-US" sz="2800" dirty="0" err="1">
                <a:solidFill>
                  <a:srgbClr val="333333"/>
                </a:solidFill>
                <a:latin typeface="Roboto" panose="02000000000000000000" pitchFamily="2" charset="0"/>
              </a:rPr>
              <a:t>giờ</a:t>
            </a:r>
            <a:r>
              <a:rPr lang="en-US" sz="2800" dirty="0">
                <a:solidFill>
                  <a:srgbClr val="333333"/>
                </a:solidFill>
                <a:latin typeface="Roboto" panose="02000000000000000000" pitchFamily="2" charset="0"/>
              </a:rPr>
              <a:t>; 7 </a:t>
            </a:r>
            <a:r>
              <a:rPr lang="en-US" sz="2800" dirty="0" err="1">
                <a:solidFill>
                  <a:srgbClr val="333333"/>
                </a:solidFill>
                <a:latin typeface="Roboto" panose="02000000000000000000" pitchFamily="2" charset="0"/>
              </a:rPr>
              <a:t>giờ</a:t>
            </a:r>
            <a:r>
              <a:rPr lang="en-US" sz="2800" dirty="0">
                <a:solidFill>
                  <a:srgbClr val="333333"/>
                </a:solidFill>
                <a:latin typeface="Roboto" panose="02000000000000000000" pitchFamily="2" charset="0"/>
              </a:rPr>
              <a:t>.</a:t>
            </a:r>
            <a:endParaRPr lang="vi-VN" sz="2800" dirty="0">
              <a:solidFill>
                <a:srgbClr val="333333"/>
              </a:solidFill>
              <a:latin typeface="Roboto" panose="02000000000000000000" pitchFamily="2" charset="0"/>
            </a:endParaRPr>
          </a:p>
          <a:p>
            <a:pPr algn="just"/>
            <a:r>
              <a:rPr lang="vi-VN" sz="2800" dirty="0">
                <a:solidFill>
                  <a:srgbClr val="333333"/>
                </a:solidFill>
                <a:latin typeface="Roboto" panose="02000000000000000000" pitchFamily="2" charset="0"/>
              </a:rPr>
              <a:t>b) Dựa vào dây số liệu vừa thu thập được và trả lời câu hỏi.</a:t>
            </a:r>
          </a:p>
        </p:txBody>
      </p:sp>
      <p:pic>
        <p:nvPicPr>
          <p:cNvPr id="13" name="Picture 12"/>
          <p:cNvPicPr>
            <a:picLocks noChangeAspect="1"/>
          </p:cNvPicPr>
          <p:nvPr/>
        </p:nvPicPr>
        <p:blipFill>
          <a:blip r:embed="rId2"/>
          <a:stretch>
            <a:fillRect/>
          </a:stretch>
        </p:blipFill>
        <p:spPr>
          <a:xfrm>
            <a:off x="8381358" y="3892210"/>
            <a:ext cx="3612267" cy="2531700"/>
          </a:xfrm>
          <a:prstGeom prst="rect">
            <a:avLst/>
          </a:prstGeom>
        </p:spPr>
      </p:pic>
      <p:sp>
        <p:nvSpPr>
          <p:cNvPr id="19" name="Rectangle 18"/>
          <p:cNvSpPr/>
          <p:nvPr/>
        </p:nvSpPr>
        <p:spPr>
          <a:xfrm>
            <a:off x="467175" y="3695353"/>
            <a:ext cx="7914183" cy="2677656"/>
          </a:xfrm>
          <a:prstGeom prst="rect">
            <a:avLst/>
          </a:prstGeom>
        </p:spPr>
        <p:txBody>
          <a:bodyPr wrap="square">
            <a:spAutoFit/>
          </a:bodyPr>
          <a:lstStyle/>
          <a:p>
            <a:pPr lvl="0" algn="just"/>
            <a:r>
              <a:rPr lang="en-US" sz="2800" i="1" dirty="0">
                <a:solidFill>
                  <a:srgbClr val="333333"/>
                </a:solidFill>
                <a:latin typeface="Roboto" panose="02000000000000000000" pitchFamily="2" charset="0"/>
              </a:rPr>
              <a:t>- </a:t>
            </a:r>
            <a:r>
              <a:rPr lang="vi-VN" sz="2800" i="1" dirty="0">
                <a:solidFill>
                  <a:srgbClr val="333333"/>
                </a:solidFill>
                <a:latin typeface="Roboto" panose="02000000000000000000" pitchFamily="2" charset="0"/>
              </a:rPr>
              <a:t>Có bao nhiêu bạn đã tham gia cuộc khảo sát của em?</a:t>
            </a:r>
          </a:p>
          <a:p>
            <a:pPr lvl="0" algn="just"/>
            <a:r>
              <a:rPr lang="en-US" sz="2800" i="1" dirty="0">
                <a:solidFill>
                  <a:srgbClr val="333333"/>
                </a:solidFill>
                <a:latin typeface="Roboto" panose="02000000000000000000" pitchFamily="2" charset="0"/>
              </a:rPr>
              <a:t>- </a:t>
            </a:r>
            <a:r>
              <a:rPr lang="vi-VN" sz="2800" i="1" dirty="0">
                <a:solidFill>
                  <a:srgbClr val="333333"/>
                </a:solidFill>
                <a:latin typeface="Roboto" panose="02000000000000000000" pitchFamily="2" charset="0"/>
              </a:rPr>
              <a:t>Bạn ngủ ít nhất đã ngủ bao nhiêu giờ mỗi ngày?</a:t>
            </a:r>
          </a:p>
          <a:p>
            <a:pPr lvl="0" algn="just"/>
            <a:r>
              <a:rPr lang="en-US" sz="2800" i="1" dirty="0">
                <a:solidFill>
                  <a:srgbClr val="333333"/>
                </a:solidFill>
                <a:latin typeface="Roboto" panose="02000000000000000000" pitchFamily="2" charset="0"/>
              </a:rPr>
              <a:t>- </a:t>
            </a:r>
            <a:r>
              <a:rPr lang="vi-VN" sz="2800" i="1" dirty="0">
                <a:solidFill>
                  <a:srgbClr val="333333"/>
                </a:solidFill>
                <a:latin typeface="Roboto" panose="02000000000000000000" pitchFamily="2" charset="0"/>
              </a:rPr>
              <a:t>Trong giai đoạn từ 6 tuổi đến 12 tuổi, mỗi người cần được ngủ đủ từ 9 giờ đến 12 giờ mỗi ngày. Hỏi có bao nhiêu bạn ngủ đủ số giờ theo lứa tuổi?</a:t>
            </a:r>
          </a:p>
        </p:txBody>
      </p:sp>
      <p:pic>
        <p:nvPicPr>
          <p:cNvPr id="20" name="Picture 19"/>
          <p:cNvPicPr>
            <a:picLocks noChangeAspect="1"/>
          </p:cNvPicPr>
          <p:nvPr/>
        </p:nvPicPr>
        <p:blipFill>
          <a:blip r:embed="rId3"/>
          <a:stretch>
            <a:fillRect/>
          </a:stretch>
        </p:blipFill>
        <p:spPr>
          <a:xfrm>
            <a:off x="218973" y="73174"/>
            <a:ext cx="1813417" cy="807238"/>
          </a:xfrm>
          <a:prstGeom prst="rect">
            <a:avLst/>
          </a:prstGeom>
        </p:spPr>
      </p:pic>
    </p:spTree>
    <p:extLst>
      <p:ext uri="{BB962C8B-B14F-4D97-AF65-F5344CB8AC3E}">
        <p14:creationId xmlns:p14="http://schemas.microsoft.com/office/powerpoint/2010/main" val="862103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ppt_x"/>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500" fill="hold"/>
                                        <p:tgtEl>
                                          <p:spTgt spid="20"/>
                                        </p:tgtEl>
                                        <p:attrNameLst>
                                          <p:attrName>ppt_x</p:attrName>
                                        </p:attrNameLst>
                                      </p:cBhvr>
                                      <p:tavLst>
                                        <p:tav tm="0">
                                          <p:val>
                                            <p:strVal val="#ppt_x"/>
                                          </p:val>
                                        </p:tav>
                                        <p:tav tm="100000">
                                          <p:val>
                                            <p:strVal val="#ppt_x"/>
                                          </p:val>
                                        </p:tav>
                                      </p:tavLst>
                                    </p:anim>
                                    <p:anim calcmode="lin" valueType="num">
                                      <p:cBhvr additive="base">
                                        <p:cTn id="2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07937" y="487552"/>
            <a:ext cx="11498240" cy="5890100"/>
          </a:xfrm>
          <a:prstGeom prst="rect">
            <a:avLst/>
          </a:prstGeom>
          <a:solidFill>
            <a:schemeClr val="bg1">
              <a:alpha val="99000"/>
            </a:schemeClr>
          </a:solidFill>
          <a:ln w="38100">
            <a:solidFill>
              <a:schemeClr val="bg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80913" y="1133882"/>
            <a:ext cx="11349317" cy="2677656"/>
          </a:xfrm>
          <a:prstGeom prst="rect">
            <a:avLst/>
          </a:prstGeom>
        </p:spPr>
        <p:txBody>
          <a:bodyPr wrap="square">
            <a:spAutoFit/>
          </a:bodyPr>
          <a:lstStyle/>
          <a:p>
            <a:pPr algn="just"/>
            <a:r>
              <a:rPr lang="vi-VN" sz="2800" dirty="0">
                <a:solidFill>
                  <a:srgbClr val="333333"/>
                </a:solidFill>
                <a:latin typeface="Roboto" panose="02000000000000000000" pitchFamily="2" charset="0"/>
              </a:rPr>
              <a:t>a) Nam tiến hành khảo sát và ghi lại kết quả thành dãy số liệu như sau: 9 giờ, 12 giờ, 7 giờ, 10 giờ, 9 giờ, 8 giờ, 8 giờ.</a:t>
            </a:r>
          </a:p>
          <a:p>
            <a:pPr algn="just"/>
            <a:r>
              <a:rPr lang="vi-VN" sz="2800" dirty="0">
                <a:solidFill>
                  <a:srgbClr val="333333"/>
                </a:solidFill>
                <a:latin typeface="Roboto" panose="02000000000000000000" pitchFamily="2" charset="0"/>
              </a:rPr>
              <a:t>b)</a:t>
            </a:r>
          </a:p>
          <a:p>
            <a:pPr algn="just"/>
            <a:r>
              <a:rPr lang="vi-VN" sz="2800" dirty="0">
                <a:solidFill>
                  <a:srgbClr val="333333"/>
                </a:solidFill>
                <a:latin typeface="Roboto" panose="02000000000000000000" pitchFamily="2" charset="0"/>
              </a:rPr>
              <a:t>- Có 7 bạn đã tham gia cuộc khảo sát.</a:t>
            </a:r>
          </a:p>
          <a:p>
            <a:pPr algn="just"/>
            <a:r>
              <a:rPr lang="vi-VN" sz="2800" dirty="0">
                <a:solidFill>
                  <a:srgbClr val="333333"/>
                </a:solidFill>
                <a:latin typeface="Roboto" panose="02000000000000000000" pitchFamily="2" charset="0"/>
              </a:rPr>
              <a:t>- Bạn ngủ ít nhất đã ngủ 7 giờ mỗi ngày.</a:t>
            </a:r>
          </a:p>
          <a:p>
            <a:pPr algn="just"/>
            <a:r>
              <a:rPr lang="vi-VN" sz="2800" dirty="0">
                <a:solidFill>
                  <a:srgbClr val="333333"/>
                </a:solidFill>
                <a:latin typeface="Roboto" panose="02000000000000000000" pitchFamily="2" charset="0"/>
              </a:rPr>
              <a:t>- Có 4 bạn ngủ đủ số giờ theo lứa tuổi.</a:t>
            </a:r>
            <a:endParaRPr lang="vi-VN" sz="2800" b="0" i="0" dirty="0">
              <a:solidFill>
                <a:srgbClr val="333333"/>
              </a:solidFill>
              <a:effectLst/>
              <a:latin typeface="Roboto" panose="02000000000000000000" pitchFamily="2" charset="0"/>
            </a:endParaRPr>
          </a:p>
        </p:txBody>
      </p:sp>
      <p:sp>
        <p:nvSpPr>
          <p:cNvPr id="3" name="TextBox 2"/>
          <p:cNvSpPr txBox="1"/>
          <p:nvPr/>
        </p:nvSpPr>
        <p:spPr>
          <a:xfrm>
            <a:off x="5152914" y="487551"/>
            <a:ext cx="1172116" cy="646331"/>
          </a:xfrm>
          <a:prstGeom prst="rect">
            <a:avLst/>
          </a:prstGeom>
          <a:noFill/>
        </p:spPr>
        <p:txBody>
          <a:bodyPr wrap="none" rtlCol="0">
            <a:spAutoFit/>
          </a:bodyPr>
          <a:lstStyle/>
          <a:p>
            <a:r>
              <a:rPr lang="en-US" sz="3600" b="1" dirty="0" err="1">
                <a:solidFill>
                  <a:srgbClr val="BA2F0D"/>
                </a:solidFill>
              </a:rPr>
              <a:t>Ví</a:t>
            </a:r>
            <a:r>
              <a:rPr lang="en-US" sz="3600" b="1" dirty="0">
                <a:solidFill>
                  <a:srgbClr val="BA2F0D"/>
                </a:solidFill>
              </a:rPr>
              <a:t> </a:t>
            </a:r>
            <a:r>
              <a:rPr lang="en-US" sz="3600" b="1" dirty="0" err="1">
                <a:solidFill>
                  <a:srgbClr val="BA2F0D"/>
                </a:solidFill>
              </a:rPr>
              <a:t>dụ</a:t>
            </a:r>
            <a:endParaRPr lang="en-US" sz="3600" b="1" dirty="0">
              <a:solidFill>
                <a:srgbClr val="BA2F0D"/>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99517" y="3486575"/>
            <a:ext cx="4230713" cy="3176612"/>
          </a:xfrm>
          <a:prstGeom prst="rect">
            <a:avLst/>
          </a:prstGeom>
        </p:spPr>
      </p:pic>
      <p:pic>
        <p:nvPicPr>
          <p:cNvPr id="9" name="Picture 8"/>
          <p:cNvPicPr>
            <a:picLocks noChangeAspect="1"/>
          </p:cNvPicPr>
          <p:nvPr/>
        </p:nvPicPr>
        <p:blipFill>
          <a:blip r:embed="rId3"/>
          <a:stretch>
            <a:fillRect/>
          </a:stretch>
        </p:blipFill>
        <p:spPr>
          <a:xfrm>
            <a:off x="580913" y="3797543"/>
            <a:ext cx="5803895" cy="3060457"/>
          </a:xfrm>
          <a:prstGeom prst="rect">
            <a:avLst/>
          </a:prstGeom>
        </p:spPr>
      </p:pic>
    </p:spTree>
    <p:extLst>
      <p:ext uri="{BB962C8B-B14F-4D97-AF65-F5344CB8AC3E}">
        <p14:creationId xmlns:p14="http://schemas.microsoft.com/office/powerpoint/2010/main" val="26630118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randombar(horizontal)">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4"/>
                                        </p:tgtEl>
                                      </p:cBhvr>
                                    </p:animEffect>
                                    <p:set>
                                      <p:cBhvr>
                                        <p:cTn id="27" dur="1" fill="hold">
                                          <p:stCondLst>
                                            <p:cond delay="499"/>
                                          </p:stCondLst>
                                        </p:cTn>
                                        <p:tgtEl>
                                          <p:spTgt spid="4"/>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20318" y="144778"/>
            <a:ext cx="8414496" cy="4145430"/>
          </a:xfrm>
          <a:prstGeom prst="rect">
            <a:avLst/>
          </a:prstGeom>
        </p:spPr>
      </p:pic>
    </p:spTree>
    <p:extLst>
      <p:ext uri="{BB962C8B-B14F-4D97-AF65-F5344CB8AC3E}">
        <p14:creationId xmlns:p14="http://schemas.microsoft.com/office/powerpoint/2010/main" val="6866377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F97596-A5DC-799E-8D02-CFD25ABFFC17}"/>
            </a:ext>
          </a:extLst>
        </p:cNvPr>
        <p:cNvGrpSpPr/>
        <p:nvPr/>
      </p:nvGrpSpPr>
      <p:grpSpPr>
        <a:xfrm>
          <a:off x="0" y="0"/>
          <a:ext cx="0" cy="0"/>
          <a:chOff x="0" y="0"/>
          <a:chExt cx="0" cy="0"/>
        </a:xfrm>
      </p:grpSpPr>
      <p:pic>
        <p:nvPicPr>
          <p:cNvPr id="22" name="Picture 21">
            <a:extLst>
              <a:ext uri="{FF2B5EF4-FFF2-40B4-BE49-F238E27FC236}">
                <a16:creationId xmlns:a16="http://schemas.microsoft.com/office/drawing/2014/main" id="{D184D11D-CA1E-0A4F-B156-82036C1C6D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82356"/>
            <a:ext cx="1839706" cy="1839706"/>
          </a:xfrm>
          <a:prstGeom prst="rect">
            <a:avLst/>
          </a:prstGeom>
        </p:spPr>
      </p:pic>
      <p:sp>
        <p:nvSpPr>
          <p:cNvPr id="4" name="Hình chữ nhật: Góc Tròn 3">
            <a:extLst>
              <a:ext uri="{FF2B5EF4-FFF2-40B4-BE49-F238E27FC236}">
                <a16:creationId xmlns:a16="http://schemas.microsoft.com/office/drawing/2014/main" id="{A39F0668-84E1-3AD5-0C3D-969899793205}"/>
              </a:ext>
            </a:extLst>
          </p:cNvPr>
          <p:cNvSpPr/>
          <p:nvPr/>
        </p:nvSpPr>
        <p:spPr>
          <a:xfrm>
            <a:off x="613892" y="347133"/>
            <a:ext cx="11273308" cy="6163734"/>
          </a:xfrm>
          <a:prstGeom prst="roundRect">
            <a:avLst/>
          </a:prstGeom>
          <a:solidFill>
            <a:schemeClr val="lt1">
              <a:alpha val="82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pic>
        <p:nvPicPr>
          <p:cNvPr id="2" name="Picture 4">
            <a:extLst>
              <a:ext uri="{FF2B5EF4-FFF2-40B4-BE49-F238E27FC236}">
                <a16:creationId xmlns:a16="http://schemas.microsoft.com/office/drawing/2014/main" id="{686985F2-A681-19A4-BA49-CBAEC54D1676}"/>
              </a:ext>
            </a:extLst>
          </p:cNvPr>
          <p:cNvPicPr>
            <a:picLocks noChangeAspect="1"/>
          </p:cNvPicPr>
          <p:nvPr/>
        </p:nvPicPr>
        <p:blipFill>
          <a:blip r:embed="rId4"/>
          <a:stretch>
            <a:fillRect/>
          </a:stretch>
        </p:blipFill>
        <p:spPr>
          <a:xfrm>
            <a:off x="2453598" y="592666"/>
            <a:ext cx="7157324" cy="1847248"/>
          </a:xfrm>
          <a:prstGeom prst="rect">
            <a:avLst/>
          </a:prstGeom>
        </p:spPr>
      </p:pic>
      <p:sp>
        <p:nvSpPr>
          <p:cNvPr id="5" name="TextBox 2">
            <a:extLst>
              <a:ext uri="{FF2B5EF4-FFF2-40B4-BE49-F238E27FC236}">
                <a16:creationId xmlns:a16="http://schemas.microsoft.com/office/drawing/2014/main" id="{4C546728-D1F5-5584-0661-D92DE6842BED}"/>
              </a:ext>
            </a:extLst>
          </p:cNvPr>
          <p:cNvSpPr txBox="1"/>
          <p:nvPr/>
        </p:nvSpPr>
        <p:spPr>
          <a:xfrm>
            <a:off x="1412447" y="2274838"/>
            <a:ext cx="9534953" cy="2482603"/>
          </a:xfrm>
          <a:prstGeom prst="rect">
            <a:avLst/>
          </a:prstGeom>
          <a:noFill/>
        </p:spPr>
        <p:txBody>
          <a:bodyPr wrap="square" rtlCol="0">
            <a:spAutoFit/>
          </a:bodyPr>
          <a:lstStyle/>
          <a:p>
            <a:pPr algn="just">
              <a:lnSpc>
                <a:spcPct val="150000"/>
              </a:lnSpc>
            </a:pP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Củng</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cố</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kĩ</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năng</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nhận</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biết</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dãy</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số</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liệu</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thống</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kê</a:t>
            </a:r>
            <a:r>
              <a:rPr lang="en-US" sz="3600" dirty="0">
                <a:latin typeface="Cambria" panose="02040503050406030204" pitchFamily="18" charset="0"/>
                <a:ea typeface="Cambria" panose="02040503050406030204" pitchFamily="18" charset="0"/>
              </a:rPr>
              <a:t>; </a:t>
            </a:r>
          </a:p>
          <a:p>
            <a:pPr algn="just">
              <a:lnSpc>
                <a:spcPct val="150000"/>
              </a:lnSpc>
            </a:pP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Nhận</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biết</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cách</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sắp</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xếp</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dãy</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số</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liệu</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thống</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kê</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theo</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các</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tiêu</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chí</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cho</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trước</a:t>
            </a:r>
            <a:r>
              <a:rPr lang="en-US" sz="3600" dirty="0">
                <a:latin typeface="Cambria" panose="02040503050406030204" pitchFamily="18" charset="0"/>
                <a:ea typeface="Cambria" panose="02040503050406030204" pitchFamily="18" charset="0"/>
              </a:rPr>
              <a:t>.</a:t>
            </a:r>
            <a:endParaRPr lang="en-US" sz="40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2018620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10040982" y="0"/>
            <a:ext cx="10169397" cy="7033791"/>
            <a:chOff x="-10040982" y="0"/>
            <a:chExt cx="10169397" cy="7033791"/>
          </a:xfrm>
        </p:grpSpPr>
        <p:sp>
          <p:nvSpPr>
            <p:cNvPr id="11" name="Freeform 10"/>
            <p:cNvSpPr/>
            <p:nvPr/>
          </p:nvSpPr>
          <p:spPr>
            <a:xfrm>
              <a:off x="-1935480" y="1859280"/>
              <a:ext cx="563944" cy="2471139"/>
            </a:xfrm>
            <a:custGeom>
              <a:avLst/>
              <a:gdLst>
                <a:gd name="connsiteX0" fmla="*/ 609600 w 955960"/>
                <a:gd name="connsiteY0" fmla="*/ 0 h 2445898"/>
                <a:gd name="connsiteX1" fmla="*/ 929640 w 955960"/>
                <a:gd name="connsiteY1" fmla="*/ 2362200 h 2445898"/>
                <a:gd name="connsiteX2" fmla="*/ 0 w 955960"/>
                <a:gd name="connsiteY2" fmla="*/ 1935480 h 2445898"/>
                <a:gd name="connsiteX0" fmla="*/ 609600 w 942018"/>
                <a:gd name="connsiteY0" fmla="*/ 0 h 2445898"/>
                <a:gd name="connsiteX1" fmla="*/ 929640 w 942018"/>
                <a:gd name="connsiteY1" fmla="*/ 2362200 h 2445898"/>
                <a:gd name="connsiteX2" fmla="*/ 0 w 942018"/>
                <a:gd name="connsiteY2" fmla="*/ 1935480 h 2445898"/>
                <a:gd name="connsiteX0" fmla="*/ 609600 w 989864"/>
                <a:gd name="connsiteY0" fmla="*/ 0 h 2408260"/>
                <a:gd name="connsiteX1" fmla="*/ 929640 w 989864"/>
                <a:gd name="connsiteY1" fmla="*/ 2362200 h 2408260"/>
                <a:gd name="connsiteX2" fmla="*/ 0 w 989864"/>
                <a:gd name="connsiteY2" fmla="*/ 1935480 h 2408260"/>
                <a:gd name="connsiteX0" fmla="*/ 609600 w 666250"/>
                <a:gd name="connsiteY0" fmla="*/ 0 h 1937808"/>
                <a:gd name="connsiteX1" fmla="*/ 563880 w 666250"/>
                <a:gd name="connsiteY1" fmla="*/ 1874520 h 1937808"/>
                <a:gd name="connsiteX2" fmla="*/ 0 w 666250"/>
                <a:gd name="connsiteY2" fmla="*/ 1935480 h 1937808"/>
                <a:gd name="connsiteX0" fmla="*/ 45720 w 563944"/>
                <a:gd name="connsiteY0" fmla="*/ 0 h 2471139"/>
                <a:gd name="connsiteX1" fmla="*/ 563880 w 563944"/>
                <a:gd name="connsiteY1" fmla="*/ 2270760 h 2471139"/>
                <a:gd name="connsiteX2" fmla="*/ 0 w 563944"/>
                <a:gd name="connsiteY2" fmla="*/ 2331720 h 2471139"/>
              </a:gdLst>
              <a:ahLst/>
              <a:cxnLst>
                <a:cxn ang="0">
                  <a:pos x="connsiteX0" y="connsiteY0"/>
                </a:cxn>
                <a:cxn ang="0">
                  <a:pos x="connsiteX1" y="connsiteY1"/>
                </a:cxn>
                <a:cxn ang="0">
                  <a:pos x="connsiteX2" y="connsiteY2"/>
                </a:cxn>
              </a:cxnLst>
              <a:rect l="l" t="t" r="r" b="b"/>
              <a:pathLst>
                <a:path w="563944" h="2471139">
                  <a:moveTo>
                    <a:pt x="45720" y="0"/>
                  </a:moveTo>
                  <a:cubicBezTo>
                    <a:pt x="-93980" y="1004570"/>
                    <a:pt x="571500" y="1882140"/>
                    <a:pt x="563880" y="2270760"/>
                  </a:cubicBezTo>
                  <a:cubicBezTo>
                    <a:pt x="556260" y="2659380"/>
                    <a:pt x="208280" y="2369820"/>
                    <a:pt x="0" y="2331720"/>
                  </a:cubicBezTo>
                </a:path>
              </a:pathLst>
            </a:custGeom>
            <a:noFill/>
            <a:ln w="285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stretch>
              <a:fillRect/>
            </a:stretch>
          </p:blipFill>
          <p:spPr>
            <a:xfrm>
              <a:off x="-4861560" y="3291309"/>
              <a:ext cx="4989975" cy="3742482"/>
            </a:xfrm>
            <a:prstGeom prst="rect">
              <a:avLst/>
            </a:prstGeom>
          </p:spPr>
        </p:pic>
        <p:pic>
          <p:nvPicPr>
            <p:cNvPr id="10" name="Picture 9"/>
            <p:cNvPicPr>
              <a:picLocks noChangeAspect="1"/>
            </p:cNvPicPr>
            <p:nvPr/>
          </p:nvPicPr>
          <p:blipFill>
            <a:blip r:embed="rId4"/>
            <a:stretch>
              <a:fillRect/>
            </a:stretch>
          </p:blipFill>
          <p:spPr>
            <a:xfrm>
              <a:off x="-10040982" y="0"/>
              <a:ext cx="10040982" cy="3505504"/>
            </a:xfrm>
            <a:prstGeom prst="rect">
              <a:avLst/>
            </a:prstGeom>
          </p:spPr>
        </p:pic>
      </p:grpSp>
    </p:spTree>
    <p:extLst>
      <p:ext uri="{BB962C8B-B14F-4D97-AF65-F5344CB8AC3E}">
        <p14:creationId xmlns:p14="http://schemas.microsoft.com/office/powerpoint/2010/main" val="23662603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4.16667E-7 -1.48148E-6 L 0.89883 -0.01018 " pathEditMode="relative" rAng="0" ptsTypes="AA">
                                      <p:cBhvr>
                                        <p:cTn id="6" dur="3000" fill="hold"/>
                                        <p:tgtEl>
                                          <p:spTgt spid="12"/>
                                        </p:tgtEl>
                                        <p:attrNameLst>
                                          <p:attrName>ppt_x</p:attrName>
                                          <p:attrName>ppt_y</p:attrName>
                                        </p:attrNameLst>
                                      </p:cBhvr>
                                      <p:rCtr x="44935" y="-509"/>
                                    </p:animMotion>
                                  </p:childTnLst>
                                </p:cTn>
                              </p:par>
                              <p:par>
                                <p:cTn id="7" presetID="32" presetClass="emph" presetSubtype="0" fill="hold" nodeType="withEffect">
                                  <p:stCondLst>
                                    <p:cond delay="0"/>
                                  </p:stCondLst>
                                  <p:childTnLst>
                                    <p:animRot by="120000">
                                      <p:cBhvr>
                                        <p:cTn id="8" dur="300" fill="hold">
                                          <p:stCondLst>
                                            <p:cond delay="0"/>
                                          </p:stCondLst>
                                        </p:cTn>
                                        <p:tgtEl>
                                          <p:spTgt spid="12"/>
                                        </p:tgtEl>
                                        <p:attrNameLst>
                                          <p:attrName>r</p:attrName>
                                        </p:attrNameLst>
                                      </p:cBhvr>
                                    </p:animRot>
                                    <p:animRot by="-240000">
                                      <p:cBhvr>
                                        <p:cTn id="9" dur="600" fill="hold">
                                          <p:stCondLst>
                                            <p:cond delay="600"/>
                                          </p:stCondLst>
                                        </p:cTn>
                                        <p:tgtEl>
                                          <p:spTgt spid="12"/>
                                        </p:tgtEl>
                                        <p:attrNameLst>
                                          <p:attrName>r</p:attrName>
                                        </p:attrNameLst>
                                      </p:cBhvr>
                                    </p:animRot>
                                    <p:animRot by="240000">
                                      <p:cBhvr>
                                        <p:cTn id="10" dur="600" fill="hold">
                                          <p:stCondLst>
                                            <p:cond delay="1200"/>
                                          </p:stCondLst>
                                        </p:cTn>
                                        <p:tgtEl>
                                          <p:spTgt spid="12"/>
                                        </p:tgtEl>
                                        <p:attrNameLst>
                                          <p:attrName>r</p:attrName>
                                        </p:attrNameLst>
                                      </p:cBhvr>
                                    </p:animRot>
                                    <p:animRot by="-240000">
                                      <p:cBhvr>
                                        <p:cTn id="11" dur="600" fill="hold">
                                          <p:stCondLst>
                                            <p:cond delay="1800"/>
                                          </p:stCondLst>
                                        </p:cTn>
                                        <p:tgtEl>
                                          <p:spTgt spid="12"/>
                                        </p:tgtEl>
                                        <p:attrNameLst>
                                          <p:attrName>r</p:attrName>
                                        </p:attrNameLst>
                                      </p:cBhvr>
                                    </p:animRot>
                                    <p:animRot by="120000">
                                      <p:cBhvr>
                                        <p:cTn id="12" dur="600" fill="hold">
                                          <p:stCondLst>
                                            <p:cond delay="2400"/>
                                          </p:stCondLst>
                                        </p:cTn>
                                        <p:tgtEl>
                                          <p:spTgt spid="1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235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9659982" y="-151843"/>
            <a:ext cx="9803637" cy="7185634"/>
            <a:chOff x="-9675222" y="-151843"/>
            <a:chExt cx="9803637" cy="7185634"/>
          </a:xfrm>
        </p:grpSpPr>
        <p:grpSp>
          <p:nvGrpSpPr>
            <p:cNvPr id="12" name="Group 11"/>
            <p:cNvGrpSpPr/>
            <p:nvPr/>
          </p:nvGrpSpPr>
          <p:grpSpPr>
            <a:xfrm>
              <a:off x="-4861560" y="1859280"/>
              <a:ext cx="4989975" cy="5174511"/>
              <a:chOff x="-4861560" y="1859280"/>
              <a:chExt cx="4989975" cy="5174511"/>
            </a:xfrm>
          </p:grpSpPr>
          <p:sp>
            <p:nvSpPr>
              <p:cNvPr id="11" name="Freeform 10"/>
              <p:cNvSpPr/>
              <p:nvPr/>
            </p:nvSpPr>
            <p:spPr>
              <a:xfrm>
                <a:off x="-1935480" y="1859280"/>
                <a:ext cx="563944" cy="2471139"/>
              </a:xfrm>
              <a:custGeom>
                <a:avLst/>
                <a:gdLst>
                  <a:gd name="connsiteX0" fmla="*/ 609600 w 955960"/>
                  <a:gd name="connsiteY0" fmla="*/ 0 h 2445898"/>
                  <a:gd name="connsiteX1" fmla="*/ 929640 w 955960"/>
                  <a:gd name="connsiteY1" fmla="*/ 2362200 h 2445898"/>
                  <a:gd name="connsiteX2" fmla="*/ 0 w 955960"/>
                  <a:gd name="connsiteY2" fmla="*/ 1935480 h 2445898"/>
                  <a:gd name="connsiteX0" fmla="*/ 609600 w 942018"/>
                  <a:gd name="connsiteY0" fmla="*/ 0 h 2445898"/>
                  <a:gd name="connsiteX1" fmla="*/ 929640 w 942018"/>
                  <a:gd name="connsiteY1" fmla="*/ 2362200 h 2445898"/>
                  <a:gd name="connsiteX2" fmla="*/ 0 w 942018"/>
                  <a:gd name="connsiteY2" fmla="*/ 1935480 h 2445898"/>
                  <a:gd name="connsiteX0" fmla="*/ 609600 w 989864"/>
                  <a:gd name="connsiteY0" fmla="*/ 0 h 2408260"/>
                  <a:gd name="connsiteX1" fmla="*/ 929640 w 989864"/>
                  <a:gd name="connsiteY1" fmla="*/ 2362200 h 2408260"/>
                  <a:gd name="connsiteX2" fmla="*/ 0 w 989864"/>
                  <a:gd name="connsiteY2" fmla="*/ 1935480 h 2408260"/>
                  <a:gd name="connsiteX0" fmla="*/ 609600 w 666250"/>
                  <a:gd name="connsiteY0" fmla="*/ 0 h 1937808"/>
                  <a:gd name="connsiteX1" fmla="*/ 563880 w 666250"/>
                  <a:gd name="connsiteY1" fmla="*/ 1874520 h 1937808"/>
                  <a:gd name="connsiteX2" fmla="*/ 0 w 666250"/>
                  <a:gd name="connsiteY2" fmla="*/ 1935480 h 1937808"/>
                  <a:gd name="connsiteX0" fmla="*/ 45720 w 563944"/>
                  <a:gd name="connsiteY0" fmla="*/ 0 h 2471139"/>
                  <a:gd name="connsiteX1" fmla="*/ 563880 w 563944"/>
                  <a:gd name="connsiteY1" fmla="*/ 2270760 h 2471139"/>
                  <a:gd name="connsiteX2" fmla="*/ 0 w 563944"/>
                  <a:gd name="connsiteY2" fmla="*/ 2331720 h 2471139"/>
                </a:gdLst>
                <a:ahLst/>
                <a:cxnLst>
                  <a:cxn ang="0">
                    <a:pos x="connsiteX0" y="connsiteY0"/>
                  </a:cxn>
                  <a:cxn ang="0">
                    <a:pos x="connsiteX1" y="connsiteY1"/>
                  </a:cxn>
                  <a:cxn ang="0">
                    <a:pos x="connsiteX2" y="connsiteY2"/>
                  </a:cxn>
                </a:cxnLst>
                <a:rect l="l" t="t" r="r" b="b"/>
                <a:pathLst>
                  <a:path w="563944" h="2471139">
                    <a:moveTo>
                      <a:pt x="45720" y="0"/>
                    </a:moveTo>
                    <a:cubicBezTo>
                      <a:pt x="-93980" y="1004570"/>
                      <a:pt x="571500" y="1882140"/>
                      <a:pt x="563880" y="2270760"/>
                    </a:cubicBezTo>
                    <a:cubicBezTo>
                      <a:pt x="556260" y="2659380"/>
                      <a:pt x="208280" y="2369820"/>
                      <a:pt x="0" y="2331720"/>
                    </a:cubicBezTo>
                  </a:path>
                </a:pathLst>
              </a:custGeom>
              <a:noFill/>
              <a:ln w="285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a:stretch>
                <a:fillRect/>
              </a:stretch>
            </p:blipFill>
            <p:spPr>
              <a:xfrm>
                <a:off x="-4861560" y="3291309"/>
                <a:ext cx="4989975" cy="3742482"/>
              </a:xfrm>
              <a:prstGeom prst="rect">
                <a:avLst/>
              </a:prstGeom>
            </p:spPr>
          </p:pic>
        </p:grpSp>
        <p:grpSp>
          <p:nvGrpSpPr>
            <p:cNvPr id="5" name="Group 4"/>
            <p:cNvGrpSpPr/>
            <p:nvPr/>
          </p:nvGrpSpPr>
          <p:grpSpPr>
            <a:xfrm>
              <a:off x="-9675222" y="-151843"/>
              <a:ext cx="9546771" cy="3793671"/>
              <a:chOff x="-9675222" y="-151843"/>
              <a:chExt cx="9546771" cy="3793671"/>
            </a:xfrm>
          </p:grpSpPr>
          <p:sp>
            <p:nvSpPr>
              <p:cNvPr id="3" name="Rounded Rectangle 2"/>
              <p:cNvSpPr/>
              <p:nvPr/>
            </p:nvSpPr>
            <p:spPr>
              <a:xfrm>
                <a:off x="-8662851" y="1036320"/>
                <a:ext cx="8534400" cy="1920240"/>
              </a:xfrm>
              <a:prstGeom prst="roundRect">
                <a:avLst/>
              </a:prstGeom>
              <a:solidFill>
                <a:schemeClr val="accent2">
                  <a:lumMod val="40000"/>
                  <a:lumOff val="60000"/>
                </a:schemeClr>
              </a:solidFill>
              <a:ln w="28575">
                <a:solidFill>
                  <a:schemeClr val="bg1"/>
                </a:solidFill>
                <a:prstDash val="dashDot"/>
              </a:ln>
            </p:spPr>
            <p:style>
              <a:lnRef idx="2">
                <a:schemeClr val="dk1">
                  <a:shade val="50000"/>
                </a:schemeClr>
              </a:lnRef>
              <a:fillRef idx="1">
                <a:schemeClr val="dk1"/>
              </a:fillRef>
              <a:effectRef idx="0">
                <a:schemeClr val="dk1"/>
              </a:effectRef>
              <a:fontRef idx="minor">
                <a:schemeClr val="lt1"/>
              </a:fontRef>
            </p:style>
            <p:txBody>
              <a:bodyPr rtlCol="0" anchor="ctr"/>
              <a:lstStyle/>
              <a:p>
                <a:pPr algn="r"/>
                <a:r>
                  <a:rPr lang="en-US" sz="9600" dirty="0">
                    <a:solidFill>
                      <a:schemeClr val="tx1">
                        <a:lumMod val="65000"/>
                        <a:lumOff val="35000"/>
                      </a:schemeClr>
                    </a:solidFill>
                    <a:latin typeface="#9Slide07 IcielPony" panose="02000000000000000000" pitchFamily="2" charset="0"/>
                  </a:rPr>
                  <a:t>LUYỆN TẬP</a:t>
                </a:r>
              </a:p>
            </p:txBody>
          </p:sp>
          <p:pic>
            <p:nvPicPr>
              <p:cNvPr id="2" name="Picture 1"/>
              <p:cNvPicPr>
                <a:picLocks noChangeAspect="1"/>
              </p:cNvPicPr>
              <p:nvPr/>
            </p:nvPicPr>
            <p:blipFill>
              <a:blip r:embed="rId3" cstate="print">
                <a:extLst>
                  <a:ext uri="{BEBA8EAE-BF5A-486C-A8C5-ECC9F3942E4B}">
                    <a14:imgProps xmlns:a14="http://schemas.microsoft.com/office/drawing/2010/main">
                      <a14:imgLayer r:embed="rId4">
                        <a14:imgEffect>
                          <a14:backgroundRemoval t="4912" b="93754" l="9885" r="89994">
                            <a14:foregroundMark x1="47362" y1="32019" x2="46877" y2="78229"/>
                            <a14:foregroundMark x1="33535" y1="69982" x2="65979" y2="69557"/>
                            <a14:foregroundMark x1="72468" y1="62887" x2="54215" y2="80230"/>
                            <a14:foregroundMark x1="30200" y1="66889" x2="39782" y2="76653"/>
                          </a14:backgroundRemoval>
                        </a14:imgEffect>
                      </a14:imgLayer>
                    </a14:imgProps>
                  </a:ext>
                  <a:ext uri="{28A0092B-C50C-407E-A947-70E740481C1C}">
                    <a14:useLocalDpi xmlns:a14="http://schemas.microsoft.com/office/drawing/2010/main" val="0"/>
                  </a:ext>
                </a:extLst>
              </a:blip>
              <a:stretch>
                <a:fillRect/>
              </a:stretch>
            </p:blipFill>
            <p:spPr>
              <a:xfrm>
                <a:off x="-9675222" y="-151843"/>
                <a:ext cx="3793671" cy="3793671"/>
              </a:xfrm>
              <a:prstGeom prst="rect">
                <a:avLst/>
              </a:prstGeom>
            </p:spPr>
          </p:pic>
        </p:grpSp>
      </p:grpSp>
    </p:spTree>
    <p:extLst>
      <p:ext uri="{BB962C8B-B14F-4D97-AF65-F5344CB8AC3E}">
        <p14:creationId xmlns:p14="http://schemas.microsoft.com/office/powerpoint/2010/main" val="15095958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200" fill="hold">
                                          <p:stCondLst>
                                            <p:cond delay="0"/>
                                          </p:stCondLst>
                                        </p:cTn>
                                        <p:tgtEl>
                                          <p:spTgt spid="7"/>
                                        </p:tgtEl>
                                        <p:attrNameLst>
                                          <p:attrName>r</p:attrName>
                                        </p:attrNameLst>
                                      </p:cBhvr>
                                    </p:animRot>
                                    <p:animRot by="-240000">
                                      <p:cBhvr>
                                        <p:cTn id="7" dur="400" fill="hold">
                                          <p:stCondLst>
                                            <p:cond delay="400"/>
                                          </p:stCondLst>
                                        </p:cTn>
                                        <p:tgtEl>
                                          <p:spTgt spid="7"/>
                                        </p:tgtEl>
                                        <p:attrNameLst>
                                          <p:attrName>r</p:attrName>
                                        </p:attrNameLst>
                                      </p:cBhvr>
                                    </p:animRot>
                                    <p:animRot by="240000">
                                      <p:cBhvr>
                                        <p:cTn id="8" dur="400" fill="hold">
                                          <p:stCondLst>
                                            <p:cond delay="800"/>
                                          </p:stCondLst>
                                        </p:cTn>
                                        <p:tgtEl>
                                          <p:spTgt spid="7"/>
                                        </p:tgtEl>
                                        <p:attrNameLst>
                                          <p:attrName>r</p:attrName>
                                        </p:attrNameLst>
                                      </p:cBhvr>
                                    </p:animRot>
                                    <p:animRot by="-240000">
                                      <p:cBhvr>
                                        <p:cTn id="9" dur="400" fill="hold">
                                          <p:stCondLst>
                                            <p:cond delay="1200"/>
                                          </p:stCondLst>
                                        </p:cTn>
                                        <p:tgtEl>
                                          <p:spTgt spid="7"/>
                                        </p:tgtEl>
                                        <p:attrNameLst>
                                          <p:attrName>r</p:attrName>
                                        </p:attrNameLst>
                                      </p:cBhvr>
                                    </p:animRot>
                                    <p:animRot by="120000">
                                      <p:cBhvr>
                                        <p:cTn id="10" dur="400" fill="hold">
                                          <p:stCondLst>
                                            <p:cond delay="1600"/>
                                          </p:stCondLst>
                                        </p:cTn>
                                        <p:tgtEl>
                                          <p:spTgt spid="7"/>
                                        </p:tgtEl>
                                        <p:attrNameLst>
                                          <p:attrName>r</p:attrName>
                                        </p:attrNameLst>
                                      </p:cBhvr>
                                    </p:animRot>
                                  </p:childTnLst>
                                </p:cTn>
                              </p:par>
                              <p:par>
                                <p:cTn id="11" presetID="63" presetClass="path" presetSubtype="0" accel="50000" decel="50000" fill="hold" nodeType="withEffect">
                                  <p:stCondLst>
                                    <p:cond delay="0"/>
                                  </p:stCondLst>
                                  <p:childTnLst>
                                    <p:animMotion origin="layout" path="M 4.375E-6 -3.7037E-7 L 0.8914 -0.01829 " pathEditMode="relative" rAng="0" ptsTypes="AA">
                                      <p:cBhvr>
                                        <p:cTn id="12" dur="2000" fill="hold"/>
                                        <p:tgtEl>
                                          <p:spTgt spid="7"/>
                                        </p:tgtEl>
                                        <p:attrNameLst>
                                          <p:attrName>ppt_x</p:attrName>
                                          <p:attrName>ppt_y</p:attrName>
                                        </p:attrNameLst>
                                      </p:cBhvr>
                                      <p:rCtr x="44570" y="-92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0" y="-218225"/>
            <a:ext cx="11930231" cy="6723616"/>
            <a:chOff x="0" y="-172345"/>
            <a:chExt cx="11690431" cy="6723616"/>
          </a:xfrm>
        </p:grpSpPr>
        <p:sp>
          <p:nvSpPr>
            <p:cNvPr id="2" name="Rounded Rectangle 1"/>
            <p:cNvSpPr/>
            <p:nvPr/>
          </p:nvSpPr>
          <p:spPr>
            <a:xfrm>
              <a:off x="601885" y="462987"/>
              <a:ext cx="11088546" cy="6088284"/>
            </a:xfrm>
            <a:prstGeom prst="roundRect">
              <a:avLst>
                <a:gd name="adj" fmla="val 6781"/>
              </a:avLst>
            </a:prstGeom>
            <a:solidFill>
              <a:schemeClr val="bg1"/>
            </a:solidFill>
            <a:ln w="28575"/>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nvGrpSpPr>
            <p:cNvPr id="5" name="Group 4"/>
            <p:cNvGrpSpPr/>
            <p:nvPr/>
          </p:nvGrpSpPr>
          <p:grpSpPr>
            <a:xfrm>
              <a:off x="0" y="-172345"/>
              <a:ext cx="2761173" cy="1538340"/>
              <a:chOff x="0" y="-172345"/>
              <a:chExt cx="2761173" cy="1538340"/>
            </a:xfrm>
          </p:grpSpPr>
          <p:sp>
            <p:nvSpPr>
              <p:cNvPr id="4" name="Rounded Rectangle 3"/>
              <p:cNvSpPr/>
              <p:nvPr/>
            </p:nvSpPr>
            <p:spPr>
              <a:xfrm>
                <a:off x="848458" y="383035"/>
                <a:ext cx="1912715" cy="732767"/>
              </a:xfrm>
              <a:prstGeom prst="roundRect">
                <a:avLst/>
              </a:prstGeom>
              <a:solidFill>
                <a:srgbClr val="C00000">
                  <a:alpha val="97000"/>
                </a:srgbClr>
              </a:solidFill>
              <a:ln>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white"/>
                    </a:solidFill>
                    <a:effectLst/>
                    <a:uLnTx/>
                    <a:uFillTx/>
                    <a:latin typeface="#9Slide03 Montserrat Black" panose="00000A00000000000000" pitchFamily="2" charset="0"/>
                    <a:ea typeface="+mn-ea"/>
                    <a:cs typeface="+mn-cs"/>
                  </a:rPr>
                  <a:t>Bài</a:t>
                </a:r>
                <a:r>
                  <a:rPr kumimoji="0" lang="en-US" sz="4000" b="0" i="0" u="none" strike="noStrike" kern="1200" cap="none" spc="0" normalizeH="0" noProof="0" dirty="0">
                    <a:ln>
                      <a:noFill/>
                    </a:ln>
                    <a:solidFill>
                      <a:prstClr val="white"/>
                    </a:solidFill>
                    <a:effectLst/>
                    <a:uLnTx/>
                    <a:uFillTx/>
                    <a:latin typeface="#9Slide03 Montserrat Black" panose="00000A00000000000000" pitchFamily="2" charset="0"/>
                    <a:ea typeface="+mn-ea"/>
                    <a:cs typeface="+mn-cs"/>
                  </a:rPr>
                  <a:t> 1</a:t>
                </a:r>
                <a:endParaRPr kumimoji="0" lang="en-US" sz="3200" b="0" i="0" u="none" strike="noStrike" kern="1200" cap="none" spc="0" normalizeH="0" baseline="0" noProof="0" dirty="0">
                  <a:ln>
                    <a:noFill/>
                  </a:ln>
                  <a:solidFill>
                    <a:prstClr val="white"/>
                  </a:solidFill>
                  <a:effectLst/>
                  <a:uLnTx/>
                  <a:uFillTx/>
                  <a:latin typeface="#9Slide03 Montserrat Black" panose="00000A00000000000000" pitchFamily="2" charset="0"/>
                  <a:ea typeface="+mn-ea"/>
                  <a:cs typeface="+mn-cs"/>
                </a:endParaRPr>
              </a:p>
            </p:txBody>
          </p:sp>
          <p:pic>
            <p:nvPicPr>
              <p:cNvPr id="1026" name="Picture 2" descr="Flat summer elements collection"/>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57909" b="95323" l="53570" r="94841">
                            <a14:foregroundMark x1="69808" y1="87061" x2="81949" y2="82748"/>
                            <a14:foregroundMark x1="63738" y1="62300" x2="79233" y2="66613"/>
                            <a14:foregroundMark x1="62780" y1="63738" x2="79073" y2="67252"/>
                          </a14:backgroundRemoval>
                        </a14:imgEffect>
                      </a14:imgLayer>
                    </a14:imgProps>
                  </a:ext>
                  <a:ext uri="{28A0092B-C50C-407E-A947-70E740481C1C}">
                    <a14:useLocalDpi xmlns:a14="http://schemas.microsoft.com/office/drawing/2010/main" val="0"/>
                  </a:ext>
                </a:extLst>
              </a:blip>
              <a:srcRect l="48411" t="53232"/>
              <a:stretch/>
            </p:blipFill>
            <p:spPr bwMode="auto">
              <a:xfrm>
                <a:off x="0" y="-172345"/>
                <a:ext cx="1696917" cy="1538340"/>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8" name="Rectangle 7"/>
          <p:cNvSpPr/>
          <p:nvPr/>
        </p:nvSpPr>
        <p:spPr>
          <a:xfrm>
            <a:off x="731520" y="1096086"/>
            <a:ext cx="11005073" cy="4524315"/>
          </a:xfrm>
          <a:prstGeom prst="rect">
            <a:avLst/>
          </a:prstGeom>
        </p:spPr>
        <p:txBody>
          <a:bodyPr wrap="square">
            <a:spAutoFit/>
          </a:bodyPr>
          <a:lstStyle/>
          <a:p>
            <a:pPr algn="just"/>
            <a:r>
              <a:rPr lang="en-US" sz="3200" dirty="0">
                <a:solidFill>
                  <a:srgbClr val="333333"/>
                </a:solidFill>
                <a:latin typeface="Roboto" panose="02000000000000000000" pitchFamily="2" charset="0"/>
              </a:rPr>
              <a:t>	</a:t>
            </a:r>
            <a:r>
              <a:rPr lang="vi-VN" sz="3200" dirty="0">
                <a:solidFill>
                  <a:srgbClr val="333333"/>
                </a:solidFill>
                <a:latin typeface="Roboto" panose="02000000000000000000" pitchFamily="2" charset="0"/>
              </a:rPr>
              <a:t>Việt cùng bố trồng 5 chậu dâu tây. Bắt đầu từ Chủ nhật tuần trước, ngày nào Việt cũng hái dâu tây. Vào mỗi buổi tối, Việt đều ghi lại tổng số quả dâu tây hái được trong ngày và nhận được một d</a:t>
            </a:r>
            <a:r>
              <a:rPr lang="en-US" sz="3200" dirty="0" err="1">
                <a:solidFill>
                  <a:srgbClr val="333333"/>
                </a:solidFill>
                <a:latin typeface="Roboto" panose="02000000000000000000" pitchFamily="2" charset="0"/>
              </a:rPr>
              <a:t>ãy</a:t>
            </a:r>
            <a:r>
              <a:rPr lang="vi-VN" sz="3200" dirty="0">
                <a:solidFill>
                  <a:srgbClr val="333333"/>
                </a:solidFill>
                <a:latin typeface="Roboto" panose="02000000000000000000" pitchFamily="2" charset="0"/>
              </a:rPr>
              <a:t> số liệu như sau: </a:t>
            </a:r>
            <a:r>
              <a:rPr lang="vi-VN" sz="3200" b="1" i="1" dirty="0">
                <a:solidFill>
                  <a:srgbClr val="C00000"/>
                </a:solidFill>
                <a:latin typeface="Roboto" panose="02000000000000000000" pitchFamily="2" charset="0"/>
              </a:rPr>
              <a:t>2, 3, 4, 5, 7, 8, 10, 13.</a:t>
            </a:r>
          </a:p>
          <a:p>
            <a:pPr algn="just"/>
            <a:r>
              <a:rPr lang="vi-VN" sz="3200" dirty="0">
                <a:solidFill>
                  <a:srgbClr val="333333"/>
                </a:solidFill>
                <a:latin typeface="Roboto" panose="02000000000000000000" pitchFamily="2" charset="0"/>
              </a:rPr>
              <a:t>Dựa vào dãy số liệu đó và trả lời câu hỏi.</a:t>
            </a:r>
          </a:p>
          <a:p>
            <a:pPr algn="just"/>
            <a:r>
              <a:rPr lang="vi-VN" sz="3200" b="1" i="1" dirty="0">
                <a:solidFill>
                  <a:srgbClr val="333333"/>
                </a:solidFill>
                <a:latin typeface="Roboto" panose="02000000000000000000" pitchFamily="2" charset="0"/>
              </a:rPr>
              <a:t>a) </a:t>
            </a:r>
            <a:r>
              <a:rPr lang="vi-VN" sz="3200" i="1" dirty="0">
                <a:solidFill>
                  <a:srgbClr val="333333"/>
                </a:solidFill>
                <a:latin typeface="Roboto" panose="02000000000000000000" pitchFamily="2" charset="0"/>
              </a:rPr>
              <a:t>Việt đã hái dâu tây trong bao nhiêu ngày?</a:t>
            </a:r>
          </a:p>
          <a:p>
            <a:pPr algn="just"/>
            <a:r>
              <a:rPr lang="vi-VN" sz="3200" b="1" i="1" dirty="0">
                <a:solidFill>
                  <a:srgbClr val="333333"/>
                </a:solidFill>
                <a:latin typeface="Roboto" panose="02000000000000000000" pitchFamily="2" charset="0"/>
              </a:rPr>
              <a:t>b) </a:t>
            </a:r>
            <a:r>
              <a:rPr lang="vi-VN" sz="3200" i="1" dirty="0">
                <a:solidFill>
                  <a:srgbClr val="333333"/>
                </a:solidFill>
                <a:latin typeface="Roboto" panose="02000000000000000000" pitchFamily="2" charset="0"/>
              </a:rPr>
              <a:t>Vào ngày nào, Việt hái được ít dâu tây nhất?</a:t>
            </a:r>
          </a:p>
          <a:p>
            <a:pPr algn="just"/>
            <a:r>
              <a:rPr lang="vi-VN" sz="3200" b="1" i="1" dirty="0">
                <a:solidFill>
                  <a:srgbClr val="333333"/>
                </a:solidFill>
                <a:latin typeface="Roboto" panose="02000000000000000000" pitchFamily="2" charset="0"/>
              </a:rPr>
              <a:t>c) </a:t>
            </a:r>
            <a:r>
              <a:rPr lang="vi-VN" sz="3200" i="1" dirty="0">
                <a:solidFill>
                  <a:srgbClr val="333333"/>
                </a:solidFill>
                <a:latin typeface="Roboto" panose="02000000000000000000" pitchFamily="2" charset="0"/>
              </a:rPr>
              <a:t>Số lượng dâu tây mà Việt hái được trong các ngày đó là tăng hay giảm sau mỗi ngày?</a:t>
            </a:r>
            <a:endParaRPr lang="vi-VN" sz="3200" b="0" i="1" dirty="0">
              <a:solidFill>
                <a:srgbClr val="333333"/>
              </a:solidFill>
              <a:effectLst/>
              <a:latin typeface="Roboto" panose="02000000000000000000" pitchFamily="2" charset="0"/>
            </a:endParaRPr>
          </a:p>
        </p:txBody>
      </p:sp>
      <p:pic>
        <p:nvPicPr>
          <p:cNvPr id="9" name="Picture 2" descr="Free PSD fresh tasty strawberry in basket isolated on transparent background"/>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9744" b="89776" l="0" r="98562"/>
                    </a14:imgEffect>
                  </a14:imgLayer>
                </a14:imgProps>
              </a:ext>
              <a:ext uri="{28A0092B-C50C-407E-A947-70E740481C1C}">
                <a14:useLocalDpi xmlns:a14="http://schemas.microsoft.com/office/drawing/2010/main" val="0"/>
              </a:ext>
            </a:extLst>
          </a:blip>
          <a:srcRect/>
          <a:stretch>
            <a:fillRect/>
          </a:stretch>
        </p:blipFill>
        <p:spPr bwMode="auto">
          <a:xfrm>
            <a:off x="10044483" y="4684391"/>
            <a:ext cx="2499979" cy="249997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996463" y="5115856"/>
            <a:ext cx="2180272" cy="1637047"/>
          </a:xfrm>
          <a:prstGeom prst="rect">
            <a:avLst/>
          </a:prstGeom>
        </p:spPr>
      </p:pic>
    </p:spTree>
    <p:extLst>
      <p:ext uri="{BB962C8B-B14F-4D97-AF65-F5344CB8AC3E}">
        <p14:creationId xmlns:p14="http://schemas.microsoft.com/office/powerpoint/2010/main" val="10073037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14" presetClass="entr" presetSubtype="1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par>
                                <p:cTn id="13" presetID="14" presetClass="entr" presetSubtype="1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randombar(horizontal)">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additive="base">
                                        <p:cTn id="20" dur="500" fill="hold"/>
                                        <p:tgtEl>
                                          <p:spTgt spid="14"/>
                                        </p:tgtEl>
                                        <p:attrNameLst>
                                          <p:attrName>ppt_x</p:attrName>
                                        </p:attrNameLst>
                                      </p:cBhvr>
                                      <p:tavLst>
                                        <p:tav tm="0">
                                          <p:val>
                                            <p:strVal val="#ppt_x"/>
                                          </p:val>
                                        </p:tav>
                                        <p:tav tm="100000">
                                          <p:val>
                                            <p:strVal val="#ppt_x"/>
                                          </p:val>
                                        </p:tav>
                                      </p:tavLst>
                                    </p:anim>
                                    <p:anim calcmode="lin" valueType="num">
                                      <p:cBhvr additive="base">
                                        <p:cTn id="21"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0" y="-218225"/>
            <a:ext cx="11930231" cy="6723616"/>
            <a:chOff x="0" y="-172345"/>
            <a:chExt cx="11690431" cy="6723616"/>
          </a:xfrm>
        </p:grpSpPr>
        <p:sp>
          <p:nvSpPr>
            <p:cNvPr id="2" name="Rounded Rectangle 1"/>
            <p:cNvSpPr/>
            <p:nvPr/>
          </p:nvSpPr>
          <p:spPr>
            <a:xfrm>
              <a:off x="601885" y="462987"/>
              <a:ext cx="11088546" cy="6088284"/>
            </a:xfrm>
            <a:prstGeom prst="roundRect">
              <a:avLst>
                <a:gd name="adj" fmla="val 6781"/>
              </a:avLst>
            </a:prstGeom>
            <a:solidFill>
              <a:schemeClr val="bg1"/>
            </a:solidFill>
            <a:ln w="28575"/>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nvGrpSpPr>
            <p:cNvPr id="5" name="Group 4"/>
            <p:cNvGrpSpPr/>
            <p:nvPr/>
          </p:nvGrpSpPr>
          <p:grpSpPr>
            <a:xfrm>
              <a:off x="0" y="-172345"/>
              <a:ext cx="2761173" cy="1538340"/>
              <a:chOff x="0" y="-172345"/>
              <a:chExt cx="2761173" cy="1538340"/>
            </a:xfrm>
          </p:grpSpPr>
          <p:sp>
            <p:nvSpPr>
              <p:cNvPr id="4" name="Rounded Rectangle 3"/>
              <p:cNvSpPr/>
              <p:nvPr/>
            </p:nvSpPr>
            <p:spPr>
              <a:xfrm>
                <a:off x="848458" y="383035"/>
                <a:ext cx="1912715" cy="732767"/>
              </a:xfrm>
              <a:prstGeom prst="roundRect">
                <a:avLst/>
              </a:prstGeom>
              <a:solidFill>
                <a:srgbClr val="C00000">
                  <a:alpha val="97000"/>
                </a:srgbClr>
              </a:solidFill>
              <a:ln>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white"/>
                    </a:solidFill>
                    <a:effectLst/>
                    <a:uLnTx/>
                    <a:uFillTx/>
                    <a:latin typeface="#9Slide03 Montserrat Black" panose="00000A00000000000000" pitchFamily="2" charset="0"/>
                    <a:ea typeface="+mn-ea"/>
                    <a:cs typeface="+mn-cs"/>
                  </a:rPr>
                  <a:t>Bài</a:t>
                </a:r>
                <a:r>
                  <a:rPr kumimoji="0" lang="en-US" sz="4000" b="0" i="0" u="none" strike="noStrike" kern="1200" cap="none" spc="0" normalizeH="0" noProof="0" dirty="0">
                    <a:ln>
                      <a:noFill/>
                    </a:ln>
                    <a:solidFill>
                      <a:prstClr val="white"/>
                    </a:solidFill>
                    <a:effectLst/>
                    <a:uLnTx/>
                    <a:uFillTx/>
                    <a:latin typeface="#9Slide03 Montserrat Black" panose="00000A00000000000000" pitchFamily="2" charset="0"/>
                    <a:ea typeface="+mn-ea"/>
                    <a:cs typeface="+mn-cs"/>
                  </a:rPr>
                  <a:t> 1</a:t>
                </a:r>
                <a:endParaRPr kumimoji="0" lang="en-US" sz="3200" b="0" i="0" u="none" strike="noStrike" kern="1200" cap="none" spc="0" normalizeH="0" baseline="0" noProof="0" dirty="0">
                  <a:ln>
                    <a:noFill/>
                  </a:ln>
                  <a:solidFill>
                    <a:prstClr val="white"/>
                  </a:solidFill>
                  <a:effectLst/>
                  <a:uLnTx/>
                  <a:uFillTx/>
                  <a:latin typeface="#9Slide03 Montserrat Black" panose="00000A00000000000000" pitchFamily="2" charset="0"/>
                  <a:ea typeface="+mn-ea"/>
                  <a:cs typeface="+mn-cs"/>
                </a:endParaRPr>
              </a:p>
            </p:txBody>
          </p:sp>
          <p:pic>
            <p:nvPicPr>
              <p:cNvPr id="1026" name="Picture 2" descr="Flat summer elements collection"/>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57909" b="95323" l="53570" r="94841">
                            <a14:foregroundMark x1="69808" y1="87061" x2="81949" y2="82748"/>
                            <a14:foregroundMark x1="63738" y1="62300" x2="79233" y2="66613"/>
                            <a14:foregroundMark x1="62780" y1="63738" x2="79073" y2="67252"/>
                          </a14:backgroundRemoval>
                        </a14:imgEffect>
                      </a14:imgLayer>
                    </a14:imgProps>
                  </a:ext>
                  <a:ext uri="{28A0092B-C50C-407E-A947-70E740481C1C}">
                    <a14:useLocalDpi xmlns:a14="http://schemas.microsoft.com/office/drawing/2010/main" val="0"/>
                  </a:ext>
                </a:extLst>
              </a:blip>
              <a:srcRect l="48411" t="53232"/>
              <a:stretch/>
            </p:blipFill>
            <p:spPr bwMode="auto">
              <a:xfrm>
                <a:off x="0" y="-172345"/>
                <a:ext cx="1696917" cy="1538340"/>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8" name="Rectangle 7"/>
          <p:cNvSpPr/>
          <p:nvPr/>
        </p:nvSpPr>
        <p:spPr>
          <a:xfrm>
            <a:off x="731520" y="1096086"/>
            <a:ext cx="11005073" cy="3046988"/>
          </a:xfrm>
          <a:prstGeom prst="rect">
            <a:avLst/>
          </a:prstGeom>
        </p:spPr>
        <p:txBody>
          <a:bodyPr wrap="square">
            <a:spAutoFit/>
          </a:bodyPr>
          <a:lstStyle/>
          <a:p>
            <a:pPr algn="just"/>
            <a:r>
              <a:rPr lang="en-US" sz="3200" dirty="0">
                <a:solidFill>
                  <a:srgbClr val="333333"/>
                </a:solidFill>
                <a:latin typeface="Roboto" panose="02000000000000000000" pitchFamily="2" charset="0"/>
              </a:rPr>
              <a:t>	</a:t>
            </a:r>
            <a:r>
              <a:rPr lang="vi-VN" sz="3200" dirty="0">
                <a:solidFill>
                  <a:srgbClr val="333333"/>
                </a:solidFill>
                <a:latin typeface="Roboto" panose="02000000000000000000" pitchFamily="2" charset="0"/>
              </a:rPr>
              <a:t>Việt cùng bố trồng 5 chậu dâu tây. Bắt đầu từ Chủ nhật tuần trước, ngày nào Việt cũng hái dâu tây. Vào mỗi buổi tối, Việt đều ghi lại tổng số quả dâu tây hái được trong ngày và nhận được một d</a:t>
            </a:r>
            <a:r>
              <a:rPr lang="en-US" sz="3200" dirty="0">
                <a:solidFill>
                  <a:srgbClr val="333333"/>
                </a:solidFill>
                <a:latin typeface="Roboto" panose="02000000000000000000" pitchFamily="2" charset="0"/>
              </a:rPr>
              <a:t>ã</a:t>
            </a:r>
            <a:r>
              <a:rPr lang="vi-VN" sz="3200" dirty="0">
                <a:solidFill>
                  <a:srgbClr val="333333"/>
                </a:solidFill>
                <a:latin typeface="Roboto" panose="02000000000000000000" pitchFamily="2" charset="0"/>
              </a:rPr>
              <a:t>y số liệu như sau: </a:t>
            </a:r>
            <a:r>
              <a:rPr lang="vi-VN" sz="3200" b="1" i="1" dirty="0">
                <a:solidFill>
                  <a:srgbClr val="C00000"/>
                </a:solidFill>
                <a:latin typeface="Roboto" panose="02000000000000000000" pitchFamily="2" charset="0"/>
              </a:rPr>
              <a:t>2, 3, 4, 5, 7, 8, 10, 13.</a:t>
            </a:r>
          </a:p>
          <a:p>
            <a:pPr algn="just"/>
            <a:r>
              <a:rPr lang="vi-VN" sz="3200" dirty="0">
                <a:solidFill>
                  <a:srgbClr val="333333"/>
                </a:solidFill>
                <a:latin typeface="Roboto" panose="02000000000000000000" pitchFamily="2" charset="0"/>
              </a:rPr>
              <a:t>Dựa vào dãy số liệu đó và trả lời câu hỏi.</a:t>
            </a:r>
          </a:p>
          <a:p>
            <a:pPr algn="just"/>
            <a:r>
              <a:rPr lang="vi-VN" sz="3200" b="1" i="1" dirty="0">
                <a:solidFill>
                  <a:srgbClr val="333333"/>
                </a:solidFill>
                <a:latin typeface="Roboto" panose="02000000000000000000" pitchFamily="2" charset="0"/>
              </a:rPr>
              <a:t>a) Việt đã hái dâu tây trong bao nhiêu ngày?</a:t>
            </a:r>
          </a:p>
        </p:txBody>
      </p:sp>
      <p:pic>
        <p:nvPicPr>
          <p:cNvPr id="9" name="Picture 2" descr="Free PSD fresh tasty strawberry in basket isolated on transparent background"/>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9744" b="89776" l="0" r="98562"/>
                    </a14:imgEffect>
                  </a14:imgLayer>
                </a14:imgProps>
              </a:ext>
              <a:ext uri="{28A0092B-C50C-407E-A947-70E740481C1C}">
                <a14:useLocalDpi xmlns:a14="http://schemas.microsoft.com/office/drawing/2010/main" val="0"/>
              </a:ext>
            </a:extLst>
          </a:blip>
          <a:srcRect/>
          <a:stretch>
            <a:fillRect/>
          </a:stretch>
        </p:blipFill>
        <p:spPr bwMode="auto">
          <a:xfrm>
            <a:off x="10044483" y="4684391"/>
            <a:ext cx="2499979" cy="249997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382570" y="5482051"/>
            <a:ext cx="9030614" cy="584775"/>
          </a:xfrm>
          <a:prstGeom prst="rect">
            <a:avLst/>
          </a:prstGeom>
        </p:spPr>
        <p:txBody>
          <a:bodyPr wrap="none">
            <a:spAutoFit/>
          </a:bodyPr>
          <a:lstStyle/>
          <a:p>
            <a:r>
              <a:rPr lang="en-US" sz="3200" dirty="0">
                <a:solidFill>
                  <a:srgbClr val="333333"/>
                </a:solidFill>
                <a:latin typeface="Roboto" panose="02000000000000000000" pitchFamily="2" charset="0"/>
                <a:sym typeface="Wingdings" panose="05000000000000000000" pitchFamily="2" charset="2"/>
              </a:rPr>
              <a:t> </a:t>
            </a:r>
            <a:r>
              <a:rPr lang="vi-VN" sz="3200" b="1" i="1" dirty="0">
                <a:solidFill>
                  <a:srgbClr val="E1506D"/>
                </a:solidFill>
              </a:rPr>
              <a:t>Vào ngày thứ 1</a:t>
            </a:r>
            <a:r>
              <a:rPr lang="vi-VN" sz="3200" dirty="0"/>
              <a:t>, Việt hái được ít dâu tây nhất</a:t>
            </a:r>
            <a:endParaRPr lang="en-US" sz="3200" b="1" i="1" dirty="0">
              <a:solidFill>
                <a:srgbClr val="E1506D"/>
              </a:solidFill>
            </a:endParaRPr>
          </a:p>
        </p:txBody>
      </p:sp>
      <p:sp>
        <p:nvSpPr>
          <p:cNvPr id="7" name="Rectangle 6"/>
          <p:cNvSpPr/>
          <p:nvPr/>
        </p:nvSpPr>
        <p:spPr>
          <a:xfrm>
            <a:off x="731520" y="4822053"/>
            <a:ext cx="8584401" cy="584775"/>
          </a:xfrm>
          <a:prstGeom prst="rect">
            <a:avLst/>
          </a:prstGeom>
        </p:spPr>
        <p:txBody>
          <a:bodyPr wrap="none">
            <a:spAutoFit/>
          </a:bodyPr>
          <a:lstStyle/>
          <a:p>
            <a:pPr algn="just"/>
            <a:r>
              <a:rPr lang="vi-VN" sz="3200" b="1" i="1" dirty="0">
                <a:solidFill>
                  <a:srgbClr val="333333"/>
                </a:solidFill>
                <a:latin typeface="Roboto" panose="02000000000000000000" pitchFamily="2" charset="0"/>
              </a:rPr>
              <a:t>b) Vào ngày nào, Việt hái được ít dâu tây nhất?</a:t>
            </a:r>
          </a:p>
        </p:txBody>
      </p:sp>
      <p:sp>
        <p:nvSpPr>
          <p:cNvPr id="12" name="Rectangle 11"/>
          <p:cNvSpPr/>
          <p:nvPr/>
        </p:nvSpPr>
        <p:spPr>
          <a:xfrm>
            <a:off x="1419207" y="4156741"/>
            <a:ext cx="6421951" cy="584775"/>
          </a:xfrm>
          <a:prstGeom prst="rect">
            <a:avLst/>
          </a:prstGeom>
        </p:spPr>
        <p:txBody>
          <a:bodyPr wrap="none">
            <a:spAutoFit/>
          </a:bodyPr>
          <a:lstStyle/>
          <a:p>
            <a:r>
              <a:rPr lang="en-US" sz="3200" dirty="0">
                <a:solidFill>
                  <a:srgbClr val="333333"/>
                </a:solidFill>
                <a:latin typeface="Roboto" panose="02000000000000000000" pitchFamily="2" charset="0"/>
                <a:sym typeface="Wingdings" panose="05000000000000000000" pitchFamily="2" charset="2"/>
              </a:rPr>
              <a:t> </a:t>
            </a:r>
            <a:r>
              <a:rPr lang="en-US" sz="3200" dirty="0" err="1">
                <a:solidFill>
                  <a:srgbClr val="333333"/>
                </a:solidFill>
                <a:latin typeface="Roboto" panose="02000000000000000000" pitchFamily="2" charset="0"/>
              </a:rPr>
              <a:t>Việt</a:t>
            </a:r>
            <a:r>
              <a:rPr lang="en-US" sz="3200" dirty="0">
                <a:solidFill>
                  <a:srgbClr val="333333"/>
                </a:solidFill>
                <a:latin typeface="Roboto" panose="02000000000000000000" pitchFamily="2" charset="0"/>
              </a:rPr>
              <a:t> </a:t>
            </a:r>
            <a:r>
              <a:rPr lang="en-US" sz="3200" dirty="0" err="1">
                <a:solidFill>
                  <a:srgbClr val="333333"/>
                </a:solidFill>
                <a:latin typeface="Roboto" panose="02000000000000000000" pitchFamily="2" charset="0"/>
              </a:rPr>
              <a:t>đã</a:t>
            </a:r>
            <a:r>
              <a:rPr lang="en-US" sz="3200" dirty="0">
                <a:solidFill>
                  <a:srgbClr val="333333"/>
                </a:solidFill>
                <a:latin typeface="Roboto" panose="02000000000000000000" pitchFamily="2" charset="0"/>
              </a:rPr>
              <a:t> </a:t>
            </a:r>
            <a:r>
              <a:rPr lang="en-US" sz="3200" dirty="0" err="1">
                <a:solidFill>
                  <a:srgbClr val="333333"/>
                </a:solidFill>
                <a:latin typeface="Roboto" panose="02000000000000000000" pitchFamily="2" charset="0"/>
              </a:rPr>
              <a:t>hái</a:t>
            </a:r>
            <a:r>
              <a:rPr lang="en-US" sz="3200" dirty="0">
                <a:solidFill>
                  <a:srgbClr val="333333"/>
                </a:solidFill>
                <a:latin typeface="Roboto" panose="02000000000000000000" pitchFamily="2" charset="0"/>
              </a:rPr>
              <a:t> </a:t>
            </a:r>
            <a:r>
              <a:rPr lang="en-US" sz="3200" dirty="0" err="1">
                <a:solidFill>
                  <a:srgbClr val="333333"/>
                </a:solidFill>
                <a:latin typeface="Roboto" panose="02000000000000000000" pitchFamily="2" charset="0"/>
              </a:rPr>
              <a:t>dâu</a:t>
            </a:r>
            <a:r>
              <a:rPr lang="en-US" sz="3200" dirty="0">
                <a:solidFill>
                  <a:srgbClr val="333333"/>
                </a:solidFill>
                <a:latin typeface="Roboto" panose="02000000000000000000" pitchFamily="2" charset="0"/>
              </a:rPr>
              <a:t> </a:t>
            </a:r>
            <a:r>
              <a:rPr lang="en-US" sz="3200" dirty="0" err="1">
                <a:solidFill>
                  <a:srgbClr val="333333"/>
                </a:solidFill>
                <a:latin typeface="Roboto" panose="02000000000000000000" pitchFamily="2" charset="0"/>
              </a:rPr>
              <a:t>tây</a:t>
            </a:r>
            <a:r>
              <a:rPr lang="en-US" sz="3200" dirty="0">
                <a:solidFill>
                  <a:srgbClr val="333333"/>
                </a:solidFill>
                <a:latin typeface="Roboto" panose="02000000000000000000" pitchFamily="2" charset="0"/>
              </a:rPr>
              <a:t> </a:t>
            </a:r>
            <a:r>
              <a:rPr lang="en-US" sz="3200" dirty="0" err="1">
                <a:solidFill>
                  <a:srgbClr val="333333"/>
                </a:solidFill>
                <a:latin typeface="Roboto" panose="02000000000000000000" pitchFamily="2" charset="0"/>
              </a:rPr>
              <a:t>trong</a:t>
            </a:r>
            <a:r>
              <a:rPr lang="en-US" sz="3200" dirty="0">
                <a:solidFill>
                  <a:srgbClr val="333333"/>
                </a:solidFill>
                <a:latin typeface="Roboto" panose="02000000000000000000" pitchFamily="2" charset="0"/>
              </a:rPr>
              <a:t> </a:t>
            </a:r>
            <a:r>
              <a:rPr lang="en-US" sz="3200" b="1" i="1" dirty="0">
                <a:solidFill>
                  <a:srgbClr val="E1506D"/>
                </a:solidFill>
                <a:latin typeface="Roboto" panose="02000000000000000000" pitchFamily="2" charset="0"/>
              </a:rPr>
              <a:t>8 </a:t>
            </a:r>
            <a:r>
              <a:rPr lang="en-US" sz="3200" b="1" i="1" dirty="0" err="1">
                <a:solidFill>
                  <a:srgbClr val="E1506D"/>
                </a:solidFill>
                <a:latin typeface="Roboto" panose="02000000000000000000" pitchFamily="2" charset="0"/>
              </a:rPr>
              <a:t>ngày</a:t>
            </a:r>
            <a:endParaRPr lang="en-US" sz="3200" b="1" i="1" dirty="0">
              <a:solidFill>
                <a:srgbClr val="E1506D"/>
              </a:solidFill>
            </a:endParaRPr>
          </a:p>
        </p:txBody>
      </p:sp>
    </p:spTree>
    <p:extLst>
      <p:ext uri="{BB962C8B-B14F-4D97-AF65-F5344CB8AC3E}">
        <p14:creationId xmlns:p14="http://schemas.microsoft.com/office/powerpoint/2010/main" val="38349149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barn(inVertical)">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0" y="-218225"/>
            <a:ext cx="11930231" cy="6723616"/>
            <a:chOff x="0" y="-172345"/>
            <a:chExt cx="11690431" cy="6723616"/>
          </a:xfrm>
        </p:grpSpPr>
        <p:sp>
          <p:nvSpPr>
            <p:cNvPr id="2" name="Rounded Rectangle 1"/>
            <p:cNvSpPr/>
            <p:nvPr/>
          </p:nvSpPr>
          <p:spPr>
            <a:xfrm>
              <a:off x="601885" y="462987"/>
              <a:ext cx="11088546" cy="6088284"/>
            </a:xfrm>
            <a:prstGeom prst="roundRect">
              <a:avLst>
                <a:gd name="adj" fmla="val 6781"/>
              </a:avLst>
            </a:prstGeom>
            <a:solidFill>
              <a:schemeClr val="bg1"/>
            </a:solidFill>
            <a:ln w="28575"/>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nvGrpSpPr>
            <p:cNvPr id="5" name="Group 4"/>
            <p:cNvGrpSpPr/>
            <p:nvPr/>
          </p:nvGrpSpPr>
          <p:grpSpPr>
            <a:xfrm>
              <a:off x="0" y="-172345"/>
              <a:ext cx="2761173" cy="1538340"/>
              <a:chOff x="0" y="-172345"/>
              <a:chExt cx="2761173" cy="1538340"/>
            </a:xfrm>
          </p:grpSpPr>
          <p:sp>
            <p:nvSpPr>
              <p:cNvPr id="4" name="Rounded Rectangle 3"/>
              <p:cNvSpPr/>
              <p:nvPr/>
            </p:nvSpPr>
            <p:spPr>
              <a:xfrm>
                <a:off x="848458" y="383035"/>
                <a:ext cx="1912715" cy="732767"/>
              </a:xfrm>
              <a:prstGeom prst="roundRect">
                <a:avLst/>
              </a:prstGeom>
              <a:solidFill>
                <a:srgbClr val="C00000">
                  <a:alpha val="97000"/>
                </a:srgbClr>
              </a:solidFill>
              <a:ln>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white"/>
                    </a:solidFill>
                    <a:effectLst/>
                    <a:uLnTx/>
                    <a:uFillTx/>
                    <a:latin typeface="#9Slide03 Montserrat Black" panose="00000A00000000000000" pitchFamily="2" charset="0"/>
                    <a:ea typeface="+mn-ea"/>
                    <a:cs typeface="+mn-cs"/>
                  </a:rPr>
                  <a:t>Bài</a:t>
                </a:r>
                <a:r>
                  <a:rPr kumimoji="0" lang="en-US" sz="4000" b="0" i="0" u="none" strike="noStrike" kern="1200" cap="none" spc="0" normalizeH="0" noProof="0" dirty="0">
                    <a:ln>
                      <a:noFill/>
                    </a:ln>
                    <a:solidFill>
                      <a:prstClr val="white"/>
                    </a:solidFill>
                    <a:effectLst/>
                    <a:uLnTx/>
                    <a:uFillTx/>
                    <a:latin typeface="#9Slide03 Montserrat Black" panose="00000A00000000000000" pitchFamily="2" charset="0"/>
                    <a:ea typeface="+mn-ea"/>
                    <a:cs typeface="+mn-cs"/>
                  </a:rPr>
                  <a:t> 1</a:t>
                </a:r>
                <a:endParaRPr kumimoji="0" lang="en-US" sz="3200" b="0" i="0" u="none" strike="noStrike" kern="1200" cap="none" spc="0" normalizeH="0" baseline="0" noProof="0" dirty="0">
                  <a:ln>
                    <a:noFill/>
                  </a:ln>
                  <a:solidFill>
                    <a:prstClr val="white"/>
                  </a:solidFill>
                  <a:effectLst/>
                  <a:uLnTx/>
                  <a:uFillTx/>
                  <a:latin typeface="#9Slide03 Montserrat Black" panose="00000A00000000000000" pitchFamily="2" charset="0"/>
                  <a:ea typeface="+mn-ea"/>
                  <a:cs typeface="+mn-cs"/>
                </a:endParaRPr>
              </a:p>
            </p:txBody>
          </p:sp>
          <p:pic>
            <p:nvPicPr>
              <p:cNvPr id="1026" name="Picture 2" descr="Flat summer elements collection"/>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57909" b="95323" l="53570" r="94841">
                            <a14:foregroundMark x1="69808" y1="87061" x2="81949" y2="82748"/>
                            <a14:foregroundMark x1="63738" y1="62300" x2="79233" y2="66613"/>
                            <a14:foregroundMark x1="62780" y1="63738" x2="79073" y2="67252"/>
                          </a14:backgroundRemoval>
                        </a14:imgEffect>
                      </a14:imgLayer>
                    </a14:imgProps>
                  </a:ext>
                  <a:ext uri="{28A0092B-C50C-407E-A947-70E740481C1C}">
                    <a14:useLocalDpi xmlns:a14="http://schemas.microsoft.com/office/drawing/2010/main" val="0"/>
                  </a:ext>
                </a:extLst>
              </a:blip>
              <a:srcRect l="48411" t="53232"/>
              <a:stretch/>
            </p:blipFill>
            <p:spPr bwMode="auto">
              <a:xfrm>
                <a:off x="0" y="-172345"/>
                <a:ext cx="1696917" cy="1538340"/>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8" name="Rectangle 7"/>
          <p:cNvSpPr/>
          <p:nvPr/>
        </p:nvSpPr>
        <p:spPr>
          <a:xfrm>
            <a:off x="731520" y="1096086"/>
            <a:ext cx="11005073" cy="3662541"/>
          </a:xfrm>
          <a:prstGeom prst="rect">
            <a:avLst/>
          </a:prstGeom>
        </p:spPr>
        <p:txBody>
          <a:bodyPr wrap="square">
            <a:spAutoFit/>
          </a:bodyPr>
          <a:lstStyle/>
          <a:p>
            <a:pPr algn="just"/>
            <a:r>
              <a:rPr lang="en-US" sz="3200" dirty="0">
                <a:solidFill>
                  <a:srgbClr val="333333"/>
                </a:solidFill>
                <a:latin typeface="Roboto" panose="02000000000000000000" pitchFamily="2" charset="0"/>
              </a:rPr>
              <a:t>	</a:t>
            </a:r>
            <a:r>
              <a:rPr lang="vi-VN" sz="3200" dirty="0">
                <a:solidFill>
                  <a:srgbClr val="333333"/>
                </a:solidFill>
                <a:latin typeface="Roboto" panose="02000000000000000000" pitchFamily="2" charset="0"/>
              </a:rPr>
              <a:t>Việt cùng bố trồng 5 chậu dâu tây. Bắt đầu từ Chủ nhật tuần trước, ngày nào Việt cũng hái dâu tây. Vào mỗi buổi tối, Việt đều ghi lại tổng số quả dâu tây hái được trong ngày và nhận được một d</a:t>
            </a:r>
            <a:r>
              <a:rPr lang="en-US" sz="3200" dirty="0">
                <a:solidFill>
                  <a:srgbClr val="333333"/>
                </a:solidFill>
                <a:latin typeface="Roboto" panose="02000000000000000000" pitchFamily="2" charset="0"/>
              </a:rPr>
              <a:t>ã</a:t>
            </a:r>
            <a:r>
              <a:rPr lang="vi-VN" sz="3200" dirty="0">
                <a:solidFill>
                  <a:srgbClr val="333333"/>
                </a:solidFill>
                <a:latin typeface="Roboto" panose="02000000000000000000" pitchFamily="2" charset="0"/>
              </a:rPr>
              <a:t>y số liệu như sau: </a:t>
            </a:r>
            <a:r>
              <a:rPr lang="vi-VN" sz="3200" b="1" i="1" dirty="0">
                <a:solidFill>
                  <a:srgbClr val="C00000"/>
                </a:solidFill>
                <a:latin typeface="Roboto" panose="02000000000000000000" pitchFamily="2" charset="0"/>
              </a:rPr>
              <a:t>2, 3, 4, 5, 7, 8, 10, 13.</a:t>
            </a:r>
          </a:p>
          <a:p>
            <a:pPr algn="just"/>
            <a:r>
              <a:rPr lang="vi-VN" sz="3200" dirty="0">
                <a:solidFill>
                  <a:srgbClr val="333333"/>
                </a:solidFill>
                <a:latin typeface="Roboto" panose="02000000000000000000" pitchFamily="2" charset="0"/>
              </a:rPr>
              <a:t>Dựa vào dãy số liệu đó và trả lời câu hỏi.</a:t>
            </a:r>
          </a:p>
          <a:p>
            <a:pPr algn="just"/>
            <a:r>
              <a:rPr lang="vi-VN" sz="3600" b="1" i="1" dirty="0">
                <a:solidFill>
                  <a:srgbClr val="333333"/>
                </a:solidFill>
                <a:latin typeface="Roboto" panose="02000000000000000000" pitchFamily="2" charset="0"/>
              </a:rPr>
              <a:t>c) Số lượng dâu tây mà Việt hái được trong các ngày đó là tăng hay giảm sau mỗi ngày?</a:t>
            </a:r>
            <a:endParaRPr lang="vi-VN" sz="3600" b="1" i="1" dirty="0">
              <a:solidFill>
                <a:srgbClr val="333333"/>
              </a:solidFill>
              <a:effectLst/>
              <a:latin typeface="Roboto" panose="02000000000000000000" pitchFamily="2" charset="0"/>
            </a:endParaRPr>
          </a:p>
        </p:txBody>
      </p:sp>
      <p:pic>
        <p:nvPicPr>
          <p:cNvPr id="9" name="Picture 2" descr="Free PSD fresh tasty strawberry in basket isolated on transparent background"/>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9744" b="89776" l="0" r="98562"/>
                    </a14:imgEffect>
                  </a14:imgLayer>
                </a14:imgProps>
              </a:ext>
              <a:ext uri="{28A0092B-C50C-407E-A947-70E740481C1C}">
                <a14:useLocalDpi xmlns:a14="http://schemas.microsoft.com/office/drawing/2010/main" val="0"/>
              </a:ext>
            </a:extLst>
          </a:blip>
          <a:srcRect/>
          <a:stretch>
            <a:fillRect/>
          </a:stretch>
        </p:blipFill>
        <p:spPr bwMode="auto">
          <a:xfrm>
            <a:off x="10044483" y="4684391"/>
            <a:ext cx="2499979" cy="249997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017334" y="4820811"/>
            <a:ext cx="8624047" cy="1077218"/>
          </a:xfrm>
          <a:prstGeom prst="rect">
            <a:avLst/>
          </a:prstGeom>
        </p:spPr>
        <p:txBody>
          <a:bodyPr wrap="square">
            <a:spAutoFit/>
          </a:bodyPr>
          <a:lstStyle/>
          <a:p>
            <a:pPr algn="just"/>
            <a:r>
              <a:rPr lang="en-US" sz="3200" dirty="0">
                <a:solidFill>
                  <a:srgbClr val="333333"/>
                </a:solidFill>
                <a:latin typeface="Roboto" panose="02000000000000000000" pitchFamily="2" charset="0"/>
                <a:sym typeface="Wingdings" panose="05000000000000000000" pitchFamily="2" charset="2"/>
              </a:rPr>
              <a:t> </a:t>
            </a:r>
            <a:r>
              <a:rPr lang="vi-VN" sz="3200" dirty="0">
                <a:solidFill>
                  <a:srgbClr val="333333"/>
                </a:solidFill>
                <a:latin typeface="Roboto" panose="02000000000000000000" pitchFamily="2" charset="0"/>
              </a:rPr>
              <a:t>Số lượng dâu tây mà Việt hái được trong các ngày đó là </a:t>
            </a:r>
            <a:r>
              <a:rPr lang="vi-VN" sz="3200" b="1" i="1" dirty="0">
                <a:solidFill>
                  <a:srgbClr val="E1506D"/>
                </a:solidFill>
                <a:latin typeface="Roboto" panose="02000000000000000000" pitchFamily="2" charset="0"/>
              </a:rPr>
              <a:t>tăng</a:t>
            </a:r>
            <a:r>
              <a:rPr lang="vi-VN" sz="3200" dirty="0">
                <a:solidFill>
                  <a:srgbClr val="333333"/>
                </a:solidFill>
                <a:latin typeface="Roboto" panose="02000000000000000000" pitchFamily="2" charset="0"/>
              </a:rPr>
              <a:t> sau mỗi ngày</a:t>
            </a:r>
            <a:endParaRPr lang="en-US" sz="3200" dirty="0"/>
          </a:p>
        </p:txBody>
      </p:sp>
    </p:spTree>
    <p:extLst>
      <p:ext uri="{BB962C8B-B14F-4D97-AF65-F5344CB8AC3E}">
        <p14:creationId xmlns:p14="http://schemas.microsoft.com/office/powerpoint/2010/main" val="23294587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72440" y="468923"/>
            <a:ext cx="11414760" cy="6084277"/>
          </a:xfrm>
          <a:prstGeom prst="rect">
            <a:avLst/>
          </a:prstGeom>
          <a:solidFill>
            <a:schemeClr val="bg1">
              <a:alpha val="99000"/>
            </a:schemeClr>
          </a:solidFill>
          <a:ln w="38100">
            <a:solidFill>
              <a:schemeClr val="bg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215705" y="284871"/>
            <a:ext cx="3275427" cy="890954"/>
            <a:chOff x="215705" y="284871"/>
            <a:chExt cx="3275427" cy="890954"/>
          </a:xfrm>
        </p:grpSpPr>
        <p:sp>
          <p:nvSpPr>
            <p:cNvPr id="9" name="Flowchart: Terminator 8"/>
            <p:cNvSpPr/>
            <p:nvPr/>
          </p:nvSpPr>
          <p:spPr>
            <a:xfrm>
              <a:off x="719797" y="284871"/>
              <a:ext cx="2771335" cy="890954"/>
            </a:xfrm>
            <a:prstGeom prst="flowChartTerminator">
              <a:avLst/>
            </a:prstGeom>
            <a:solidFill>
              <a:srgbClr val="E1506D"/>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err="1">
                  <a:latin typeface="#9Slide07 IcielPony" panose="02000000000000000000" pitchFamily="2" charset="0"/>
                </a:rPr>
                <a:t>Bài</a:t>
              </a:r>
              <a:r>
                <a:rPr lang="en-US" sz="4800" dirty="0">
                  <a:latin typeface="#9Slide07 IcielPony" panose="02000000000000000000" pitchFamily="2" charset="0"/>
                </a:rPr>
                <a:t> 2</a:t>
              </a:r>
            </a:p>
          </p:txBody>
        </p:sp>
        <p:sp>
          <p:nvSpPr>
            <p:cNvPr id="8" name="Flowchart: Terminator 7"/>
            <p:cNvSpPr/>
            <p:nvPr/>
          </p:nvSpPr>
          <p:spPr>
            <a:xfrm>
              <a:off x="215705" y="284871"/>
              <a:ext cx="1008184" cy="890954"/>
            </a:xfrm>
            <a:prstGeom prst="flowChartTerminator">
              <a:avLst/>
            </a:prstGeom>
            <a:solidFill>
              <a:schemeClr val="tx1">
                <a:lumMod val="85000"/>
                <a:lumOff val="1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latin typeface="#9Slide07 IcielPony" panose="02000000000000000000" pitchFamily="2" charset="0"/>
              </a:endParaRPr>
            </a:p>
          </p:txBody>
        </p:sp>
      </p:grpSp>
      <p:sp>
        <p:nvSpPr>
          <p:cNvPr id="4" name="Rectangle 3"/>
          <p:cNvSpPr/>
          <p:nvPr/>
        </p:nvSpPr>
        <p:spPr>
          <a:xfrm>
            <a:off x="719797" y="1359877"/>
            <a:ext cx="11006037" cy="1569660"/>
          </a:xfrm>
          <a:prstGeom prst="rect">
            <a:avLst/>
          </a:prstGeom>
        </p:spPr>
        <p:txBody>
          <a:bodyPr wrap="square">
            <a:spAutoFit/>
          </a:bodyPr>
          <a:lstStyle/>
          <a:p>
            <a:pPr algn="just"/>
            <a:r>
              <a:rPr lang="vi-VN" sz="3200" dirty="0">
                <a:solidFill>
                  <a:srgbClr val="333333"/>
                </a:solidFill>
                <a:latin typeface="Roboto" panose="02000000000000000000" pitchFamily="2" charset="0"/>
              </a:rPr>
              <a:t>Cho dãy số liệu về thời gian tập thể dục mỗi ngày của các thành viên trong gia đình Mai như sau: 20 phút, 40 phút, 10 phút, 50 phút, 30 phút.</a:t>
            </a:r>
            <a:r>
              <a:rPr lang="en-US" sz="3200" dirty="0">
                <a:solidFill>
                  <a:srgbClr val="333333"/>
                </a:solidFill>
                <a:latin typeface="Roboto" panose="02000000000000000000" pitchFamily="2" charset="0"/>
              </a:rPr>
              <a:t> </a:t>
            </a:r>
            <a:r>
              <a:rPr lang="en-US" sz="3200" dirty="0" err="1">
                <a:solidFill>
                  <a:srgbClr val="333333"/>
                </a:solidFill>
                <a:latin typeface="Roboto" panose="02000000000000000000" pitchFamily="2" charset="0"/>
              </a:rPr>
              <a:t>Hỏi</a:t>
            </a:r>
            <a:r>
              <a:rPr lang="en-US" sz="3200" dirty="0">
                <a:solidFill>
                  <a:srgbClr val="333333"/>
                </a:solidFill>
                <a:latin typeface="Roboto" panose="02000000000000000000" pitchFamily="2" charset="0"/>
              </a:rPr>
              <a:t>:</a:t>
            </a:r>
            <a:endParaRPr lang="en-US" sz="3200" dirty="0"/>
          </a:p>
        </p:txBody>
      </p:sp>
      <p:sp>
        <p:nvSpPr>
          <p:cNvPr id="5" name="Rectangle 4"/>
          <p:cNvSpPr/>
          <p:nvPr/>
        </p:nvSpPr>
        <p:spPr>
          <a:xfrm>
            <a:off x="719797" y="2834504"/>
            <a:ext cx="10818608" cy="1569660"/>
          </a:xfrm>
          <a:prstGeom prst="rect">
            <a:avLst/>
          </a:prstGeom>
        </p:spPr>
        <p:txBody>
          <a:bodyPr wrap="square">
            <a:spAutoFit/>
          </a:bodyPr>
          <a:lstStyle/>
          <a:p>
            <a:pPr algn="just"/>
            <a:r>
              <a:rPr lang="en-US" sz="3200" i="1" dirty="0">
                <a:solidFill>
                  <a:srgbClr val="333333"/>
                </a:solidFill>
                <a:latin typeface="Roboto" panose="02000000000000000000" pitchFamily="2" charset="0"/>
              </a:rPr>
              <a:t>a) </a:t>
            </a:r>
            <a:r>
              <a:rPr lang="en-US" sz="3200" i="1" dirty="0" err="1">
                <a:solidFill>
                  <a:srgbClr val="333333"/>
                </a:solidFill>
                <a:latin typeface="Roboto" panose="02000000000000000000" pitchFamily="2" charset="0"/>
              </a:rPr>
              <a:t>Gia</a:t>
            </a:r>
            <a:r>
              <a:rPr lang="en-US" sz="3200" i="1" dirty="0">
                <a:solidFill>
                  <a:srgbClr val="333333"/>
                </a:solidFill>
                <a:latin typeface="Roboto" panose="02000000000000000000" pitchFamily="2" charset="0"/>
              </a:rPr>
              <a:t> </a:t>
            </a:r>
            <a:r>
              <a:rPr lang="en-US" sz="3200" i="1" dirty="0" err="1">
                <a:solidFill>
                  <a:srgbClr val="333333"/>
                </a:solidFill>
                <a:latin typeface="Roboto" panose="02000000000000000000" pitchFamily="2" charset="0"/>
              </a:rPr>
              <a:t>đình</a:t>
            </a:r>
            <a:r>
              <a:rPr lang="en-US" sz="3200" i="1" dirty="0">
                <a:solidFill>
                  <a:srgbClr val="333333"/>
                </a:solidFill>
                <a:latin typeface="Roboto" panose="02000000000000000000" pitchFamily="2" charset="0"/>
              </a:rPr>
              <a:t> Mai </a:t>
            </a:r>
            <a:r>
              <a:rPr lang="en-US" sz="3200" i="1" dirty="0" err="1">
                <a:solidFill>
                  <a:srgbClr val="333333"/>
                </a:solidFill>
                <a:latin typeface="Roboto" panose="02000000000000000000" pitchFamily="2" charset="0"/>
              </a:rPr>
              <a:t>có</a:t>
            </a:r>
            <a:r>
              <a:rPr lang="en-US" sz="3200" i="1" dirty="0">
                <a:solidFill>
                  <a:srgbClr val="333333"/>
                </a:solidFill>
                <a:latin typeface="Roboto" panose="02000000000000000000" pitchFamily="2" charset="0"/>
              </a:rPr>
              <a:t> </a:t>
            </a:r>
            <a:r>
              <a:rPr lang="en-US" sz="3200" i="1" dirty="0" err="1">
                <a:solidFill>
                  <a:srgbClr val="333333"/>
                </a:solidFill>
                <a:latin typeface="Roboto" panose="02000000000000000000" pitchFamily="2" charset="0"/>
              </a:rPr>
              <a:t>bao</a:t>
            </a:r>
            <a:r>
              <a:rPr lang="en-US" sz="3200" i="1" dirty="0">
                <a:solidFill>
                  <a:srgbClr val="333333"/>
                </a:solidFill>
                <a:latin typeface="Roboto" panose="02000000000000000000" pitchFamily="2" charset="0"/>
              </a:rPr>
              <a:t> </a:t>
            </a:r>
            <a:r>
              <a:rPr lang="en-US" sz="3200" i="1" dirty="0" err="1">
                <a:solidFill>
                  <a:srgbClr val="333333"/>
                </a:solidFill>
                <a:latin typeface="Roboto" panose="02000000000000000000" pitchFamily="2" charset="0"/>
              </a:rPr>
              <a:t>nhiêu</a:t>
            </a:r>
            <a:r>
              <a:rPr lang="en-US" sz="3200" i="1" dirty="0">
                <a:solidFill>
                  <a:srgbClr val="333333"/>
                </a:solidFill>
                <a:latin typeface="Roboto" panose="02000000000000000000" pitchFamily="2" charset="0"/>
              </a:rPr>
              <a:t> </a:t>
            </a:r>
            <a:r>
              <a:rPr lang="en-US" sz="3200" i="1" dirty="0" err="1">
                <a:solidFill>
                  <a:srgbClr val="333333"/>
                </a:solidFill>
                <a:latin typeface="Roboto" panose="02000000000000000000" pitchFamily="2" charset="0"/>
              </a:rPr>
              <a:t>thành</a:t>
            </a:r>
            <a:r>
              <a:rPr lang="en-US" sz="3200" i="1" dirty="0">
                <a:solidFill>
                  <a:srgbClr val="333333"/>
                </a:solidFill>
                <a:latin typeface="Roboto" panose="02000000000000000000" pitchFamily="2" charset="0"/>
              </a:rPr>
              <a:t> </a:t>
            </a:r>
            <a:r>
              <a:rPr lang="en-US" sz="3200" i="1" dirty="0" err="1">
                <a:solidFill>
                  <a:srgbClr val="333333"/>
                </a:solidFill>
                <a:latin typeface="Roboto" panose="02000000000000000000" pitchFamily="2" charset="0"/>
              </a:rPr>
              <a:t>viên</a:t>
            </a:r>
            <a:r>
              <a:rPr lang="en-US" sz="3200" i="1" dirty="0">
                <a:solidFill>
                  <a:srgbClr val="333333"/>
                </a:solidFill>
                <a:latin typeface="Roboto" panose="02000000000000000000" pitchFamily="2" charset="0"/>
              </a:rPr>
              <a:t>?</a:t>
            </a:r>
          </a:p>
          <a:p>
            <a:pPr algn="just"/>
            <a:r>
              <a:rPr lang="en-US" sz="3200" i="1" dirty="0">
                <a:solidFill>
                  <a:srgbClr val="333333"/>
                </a:solidFill>
                <a:latin typeface="Roboto" panose="02000000000000000000" pitchFamily="2" charset="0"/>
              </a:rPr>
              <a:t>b) </a:t>
            </a:r>
            <a:r>
              <a:rPr lang="en-US" sz="3200" i="1" dirty="0" err="1">
                <a:solidFill>
                  <a:srgbClr val="333333"/>
                </a:solidFill>
                <a:latin typeface="Roboto" panose="02000000000000000000" pitchFamily="2" charset="0"/>
              </a:rPr>
              <a:t>Trung</a:t>
            </a:r>
            <a:r>
              <a:rPr lang="en-US" sz="3200" i="1" dirty="0">
                <a:solidFill>
                  <a:srgbClr val="333333"/>
                </a:solidFill>
                <a:latin typeface="Roboto" panose="02000000000000000000" pitchFamily="2" charset="0"/>
              </a:rPr>
              <a:t> </a:t>
            </a:r>
            <a:r>
              <a:rPr lang="en-US" sz="3200" i="1" dirty="0" err="1">
                <a:solidFill>
                  <a:srgbClr val="333333"/>
                </a:solidFill>
                <a:latin typeface="Roboto" panose="02000000000000000000" pitchFamily="2" charset="0"/>
              </a:rPr>
              <a:t>bình</a:t>
            </a:r>
            <a:r>
              <a:rPr lang="en-US" sz="3200" i="1" dirty="0">
                <a:solidFill>
                  <a:srgbClr val="333333"/>
                </a:solidFill>
                <a:latin typeface="Roboto" panose="02000000000000000000" pitchFamily="2" charset="0"/>
              </a:rPr>
              <a:t> </a:t>
            </a:r>
            <a:r>
              <a:rPr lang="en-US" sz="3200" i="1" dirty="0" err="1">
                <a:solidFill>
                  <a:srgbClr val="333333"/>
                </a:solidFill>
                <a:latin typeface="Roboto" panose="02000000000000000000" pitchFamily="2" charset="0"/>
              </a:rPr>
              <a:t>mỗi</a:t>
            </a:r>
            <a:r>
              <a:rPr lang="en-US" sz="3200" i="1" dirty="0">
                <a:solidFill>
                  <a:srgbClr val="333333"/>
                </a:solidFill>
                <a:latin typeface="Roboto" panose="02000000000000000000" pitchFamily="2" charset="0"/>
              </a:rPr>
              <a:t> </a:t>
            </a:r>
            <a:r>
              <a:rPr lang="en-US" sz="3200" i="1" dirty="0" err="1">
                <a:solidFill>
                  <a:srgbClr val="333333"/>
                </a:solidFill>
                <a:latin typeface="Roboto" panose="02000000000000000000" pitchFamily="2" charset="0"/>
              </a:rPr>
              <a:t>thành</a:t>
            </a:r>
            <a:r>
              <a:rPr lang="en-US" sz="3200" i="1" dirty="0">
                <a:solidFill>
                  <a:srgbClr val="333333"/>
                </a:solidFill>
                <a:latin typeface="Roboto" panose="02000000000000000000" pitchFamily="2" charset="0"/>
              </a:rPr>
              <a:t> </a:t>
            </a:r>
            <a:r>
              <a:rPr lang="en-US" sz="3200" i="1" dirty="0" err="1">
                <a:solidFill>
                  <a:srgbClr val="333333"/>
                </a:solidFill>
                <a:latin typeface="Roboto" panose="02000000000000000000" pitchFamily="2" charset="0"/>
              </a:rPr>
              <a:t>viên</a:t>
            </a:r>
            <a:r>
              <a:rPr lang="en-US" sz="3200" i="1" dirty="0">
                <a:solidFill>
                  <a:srgbClr val="333333"/>
                </a:solidFill>
                <a:latin typeface="Roboto" panose="02000000000000000000" pitchFamily="2" charset="0"/>
              </a:rPr>
              <a:t> </a:t>
            </a:r>
            <a:r>
              <a:rPr lang="en-US" sz="3200" i="1" dirty="0" err="1">
                <a:solidFill>
                  <a:srgbClr val="333333"/>
                </a:solidFill>
                <a:latin typeface="Roboto" panose="02000000000000000000" pitchFamily="2" charset="0"/>
              </a:rPr>
              <a:t>trong</a:t>
            </a:r>
            <a:r>
              <a:rPr lang="en-US" sz="3200" i="1" dirty="0">
                <a:solidFill>
                  <a:srgbClr val="333333"/>
                </a:solidFill>
                <a:latin typeface="Roboto" panose="02000000000000000000" pitchFamily="2" charset="0"/>
              </a:rPr>
              <a:t> </a:t>
            </a:r>
            <a:r>
              <a:rPr lang="en-US" sz="3200" i="1" dirty="0" err="1">
                <a:solidFill>
                  <a:srgbClr val="333333"/>
                </a:solidFill>
                <a:latin typeface="Roboto" panose="02000000000000000000" pitchFamily="2" charset="0"/>
              </a:rPr>
              <a:t>gia</a:t>
            </a:r>
            <a:r>
              <a:rPr lang="en-US" sz="3200" i="1" dirty="0">
                <a:solidFill>
                  <a:srgbClr val="333333"/>
                </a:solidFill>
                <a:latin typeface="Roboto" panose="02000000000000000000" pitchFamily="2" charset="0"/>
              </a:rPr>
              <a:t> </a:t>
            </a:r>
            <a:r>
              <a:rPr lang="en-US" sz="3200" i="1" dirty="0" err="1">
                <a:solidFill>
                  <a:srgbClr val="333333"/>
                </a:solidFill>
                <a:latin typeface="Roboto" panose="02000000000000000000" pitchFamily="2" charset="0"/>
              </a:rPr>
              <a:t>đình</a:t>
            </a:r>
            <a:r>
              <a:rPr lang="en-US" sz="3200" i="1" dirty="0">
                <a:solidFill>
                  <a:srgbClr val="333333"/>
                </a:solidFill>
                <a:latin typeface="Roboto" panose="02000000000000000000" pitchFamily="2" charset="0"/>
              </a:rPr>
              <a:t> Mai </a:t>
            </a:r>
            <a:r>
              <a:rPr lang="en-US" sz="3200" i="1" dirty="0" err="1">
                <a:solidFill>
                  <a:srgbClr val="333333"/>
                </a:solidFill>
                <a:latin typeface="Roboto" panose="02000000000000000000" pitchFamily="2" charset="0"/>
              </a:rPr>
              <a:t>dành</a:t>
            </a:r>
            <a:r>
              <a:rPr lang="en-US" sz="3200" i="1" dirty="0">
                <a:solidFill>
                  <a:srgbClr val="333333"/>
                </a:solidFill>
                <a:latin typeface="Roboto" panose="02000000000000000000" pitchFamily="2" charset="0"/>
              </a:rPr>
              <a:t> </a:t>
            </a:r>
            <a:r>
              <a:rPr lang="en-US" sz="3200" i="1" dirty="0" err="1">
                <a:solidFill>
                  <a:srgbClr val="333333"/>
                </a:solidFill>
                <a:latin typeface="Roboto" panose="02000000000000000000" pitchFamily="2" charset="0"/>
              </a:rPr>
              <a:t>bao</a:t>
            </a:r>
            <a:r>
              <a:rPr lang="en-US" sz="3200" i="1" dirty="0">
                <a:solidFill>
                  <a:srgbClr val="333333"/>
                </a:solidFill>
                <a:latin typeface="Roboto" panose="02000000000000000000" pitchFamily="2" charset="0"/>
              </a:rPr>
              <a:t> </a:t>
            </a:r>
            <a:r>
              <a:rPr lang="en-US" sz="3200" i="1" dirty="0" err="1">
                <a:solidFill>
                  <a:srgbClr val="333333"/>
                </a:solidFill>
                <a:latin typeface="Roboto" panose="02000000000000000000" pitchFamily="2" charset="0"/>
              </a:rPr>
              <a:t>nhiều</a:t>
            </a:r>
            <a:r>
              <a:rPr lang="en-US" sz="3200" i="1" dirty="0">
                <a:solidFill>
                  <a:srgbClr val="333333"/>
                </a:solidFill>
                <a:latin typeface="Roboto" panose="02000000000000000000" pitchFamily="2" charset="0"/>
              </a:rPr>
              <a:t> </a:t>
            </a:r>
            <a:r>
              <a:rPr lang="en-US" sz="3200" i="1" dirty="0" err="1">
                <a:solidFill>
                  <a:srgbClr val="333333"/>
                </a:solidFill>
                <a:latin typeface="Roboto" panose="02000000000000000000" pitchFamily="2" charset="0"/>
              </a:rPr>
              <a:t>phút</a:t>
            </a:r>
            <a:r>
              <a:rPr lang="en-US" sz="3200" i="1" dirty="0">
                <a:solidFill>
                  <a:srgbClr val="333333"/>
                </a:solidFill>
                <a:latin typeface="Roboto" panose="02000000000000000000" pitchFamily="2" charset="0"/>
              </a:rPr>
              <a:t> </a:t>
            </a:r>
            <a:r>
              <a:rPr lang="en-US" sz="3200" i="1" dirty="0" err="1">
                <a:solidFill>
                  <a:srgbClr val="333333"/>
                </a:solidFill>
                <a:latin typeface="Roboto" panose="02000000000000000000" pitchFamily="2" charset="0"/>
              </a:rPr>
              <a:t>một</a:t>
            </a:r>
            <a:r>
              <a:rPr lang="en-US" sz="3200" i="1" dirty="0">
                <a:solidFill>
                  <a:srgbClr val="333333"/>
                </a:solidFill>
                <a:latin typeface="Roboto" panose="02000000000000000000" pitchFamily="2" charset="0"/>
              </a:rPr>
              <a:t> </a:t>
            </a:r>
            <a:r>
              <a:rPr lang="en-US" sz="3200" i="1" dirty="0" err="1">
                <a:solidFill>
                  <a:srgbClr val="333333"/>
                </a:solidFill>
                <a:latin typeface="Roboto" panose="02000000000000000000" pitchFamily="2" charset="0"/>
              </a:rPr>
              <a:t>ngày</a:t>
            </a:r>
            <a:r>
              <a:rPr lang="en-US" sz="3200" i="1" dirty="0">
                <a:solidFill>
                  <a:srgbClr val="333333"/>
                </a:solidFill>
                <a:latin typeface="Roboto" panose="02000000000000000000" pitchFamily="2" charset="0"/>
              </a:rPr>
              <a:t> </a:t>
            </a:r>
            <a:r>
              <a:rPr lang="en-US" sz="3200" i="1" dirty="0" err="1">
                <a:solidFill>
                  <a:srgbClr val="333333"/>
                </a:solidFill>
                <a:latin typeface="Roboto" panose="02000000000000000000" pitchFamily="2" charset="0"/>
              </a:rPr>
              <a:t>để</a:t>
            </a:r>
            <a:r>
              <a:rPr lang="en-US" sz="3200" i="1" dirty="0">
                <a:solidFill>
                  <a:srgbClr val="333333"/>
                </a:solidFill>
                <a:latin typeface="Roboto" panose="02000000000000000000" pitchFamily="2" charset="0"/>
              </a:rPr>
              <a:t> </a:t>
            </a:r>
            <a:r>
              <a:rPr lang="en-US" sz="3200" i="1" dirty="0" err="1">
                <a:solidFill>
                  <a:srgbClr val="333333"/>
                </a:solidFill>
                <a:latin typeface="Roboto" panose="02000000000000000000" pitchFamily="2" charset="0"/>
              </a:rPr>
              <a:t>tập</a:t>
            </a:r>
            <a:r>
              <a:rPr lang="en-US" sz="3200" i="1" dirty="0">
                <a:solidFill>
                  <a:srgbClr val="333333"/>
                </a:solidFill>
                <a:latin typeface="Roboto" panose="02000000000000000000" pitchFamily="2" charset="0"/>
              </a:rPr>
              <a:t> </a:t>
            </a:r>
            <a:r>
              <a:rPr lang="en-US" sz="3200" i="1" dirty="0" err="1">
                <a:solidFill>
                  <a:srgbClr val="333333"/>
                </a:solidFill>
                <a:latin typeface="Roboto" panose="02000000000000000000" pitchFamily="2" charset="0"/>
              </a:rPr>
              <a:t>thể</a:t>
            </a:r>
            <a:r>
              <a:rPr lang="en-US" sz="3200" i="1" dirty="0">
                <a:solidFill>
                  <a:srgbClr val="333333"/>
                </a:solidFill>
                <a:latin typeface="Roboto" panose="02000000000000000000" pitchFamily="2" charset="0"/>
              </a:rPr>
              <a:t> </a:t>
            </a:r>
            <a:r>
              <a:rPr lang="en-US" sz="3200" i="1" dirty="0" err="1">
                <a:solidFill>
                  <a:srgbClr val="333333"/>
                </a:solidFill>
                <a:latin typeface="Roboto" panose="02000000000000000000" pitchFamily="2" charset="0"/>
              </a:rPr>
              <a:t>dục</a:t>
            </a:r>
            <a:r>
              <a:rPr lang="en-US" sz="3200" i="1" dirty="0">
                <a:solidFill>
                  <a:srgbClr val="333333"/>
                </a:solidFill>
                <a:latin typeface="Roboto" panose="02000000000000000000" pitchFamily="2" charset="0"/>
              </a:rPr>
              <a:t>?</a:t>
            </a:r>
            <a:endParaRPr lang="en-US" sz="3200" b="0" i="1" dirty="0">
              <a:solidFill>
                <a:srgbClr val="333333"/>
              </a:solidFill>
              <a:effectLst/>
              <a:latin typeface="Roboto" panose="02000000000000000000" pitchFamily="2" charset="0"/>
            </a:endParaRPr>
          </a:p>
        </p:txBody>
      </p:sp>
      <p:sp>
        <p:nvSpPr>
          <p:cNvPr id="6" name="Rectangle 5"/>
          <p:cNvSpPr/>
          <p:nvPr/>
        </p:nvSpPr>
        <p:spPr>
          <a:xfrm>
            <a:off x="719797" y="4404164"/>
            <a:ext cx="10818608" cy="2062103"/>
          </a:xfrm>
          <a:prstGeom prst="rect">
            <a:avLst/>
          </a:prstGeom>
        </p:spPr>
        <p:txBody>
          <a:bodyPr wrap="square">
            <a:spAutoFit/>
          </a:bodyPr>
          <a:lstStyle/>
          <a:p>
            <a:r>
              <a:rPr lang="en-US" sz="3200" dirty="0">
                <a:solidFill>
                  <a:srgbClr val="BA2F0D"/>
                </a:solidFill>
                <a:latin typeface="Roboto" panose="02000000000000000000" pitchFamily="2" charset="0"/>
              </a:rPr>
              <a:t>a) </a:t>
            </a:r>
            <a:r>
              <a:rPr lang="en-US" sz="3200" dirty="0" err="1">
                <a:solidFill>
                  <a:srgbClr val="BA2F0D"/>
                </a:solidFill>
                <a:latin typeface="Roboto" panose="02000000000000000000" pitchFamily="2" charset="0"/>
              </a:rPr>
              <a:t>Gia</a:t>
            </a:r>
            <a:r>
              <a:rPr lang="en-US" sz="3200" dirty="0">
                <a:solidFill>
                  <a:srgbClr val="BA2F0D"/>
                </a:solidFill>
                <a:latin typeface="Roboto" panose="02000000000000000000" pitchFamily="2" charset="0"/>
              </a:rPr>
              <a:t> </a:t>
            </a:r>
            <a:r>
              <a:rPr lang="en-US" sz="3200" dirty="0" err="1">
                <a:solidFill>
                  <a:srgbClr val="BA2F0D"/>
                </a:solidFill>
                <a:latin typeface="Roboto" panose="02000000000000000000" pitchFamily="2" charset="0"/>
              </a:rPr>
              <a:t>đình</a:t>
            </a:r>
            <a:r>
              <a:rPr lang="en-US" sz="3200" dirty="0">
                <a:solidFill>
                  <a:srgbClr val="BA2F0D"/>
                </a:solidFill>
                <a:latin typeface="Roboto" panose="02000000000000000000" pitchFamily="2" charset="0"/>
              </a:rPr>
              <a:t> Mai </a:t>
            </a:r>
            <a:r>
              <a:rPr lang="en-US" sz="3200" dirty="0" err="1">
                <a:solidFill>
                  <a:srgbClr val="BA2F0D"/>
                </a:solidFill>
                <a:latin typeface="Roboto" panose="02000000000000000000" pitchFamily="2" charset="0"/>
              </a:rPr>
              <a:t>có</a:t>
            </a:r>
            <a:r>
              <a:rPr lang="en-US" sz="3200" dirty="0">
                <a:solidFill>
                  <a:srgbClr val="BA2F0D"/>
                </a:solidFill>
                <a:latin typeface="Roboto" panose="02000000000000000000" pitchFamily="2" charset="0"/>
              </a:rPr>
              <a:t> </a:t>
            </a:r>
            <a:r>
              <a:rPr lang="en-US" sz="3200" dirty="0" err="1">
                <a:solidFill>
                  <a:srgbClr val="BA2F0D"/>
                </a:solidFill>
                <a:latin typeface="Roboto" panose="02000000000000000000" pitchFamily="2" charset="0"/>
              </a:rPr>
              <a:t>tất</a:t>
            </a:r>
            <a:r>
              <a:rPr lang="en-US" sz="3200" dirty="0">
                <a:solidFill>
                  <a:srgbClr val="BA2F0D"/>
                </a:solidFill>
                <a:latin typeface="Roboto" panose="02000000000000000000" pitchFamily="2" charset="0"/>
              </a:rPr>
              <a:t> </a:t>
            </a:r>
            <a:r>
              <a:rPr lang="en-US" sz="3200" dirty="0" err="1">
                <a:solidFill>
                  <a:srgbClr val="BA2F0D"/>
                </a:solidFill>
                <a:latin typeface="Roboto" panose="02000000000000000000" pitchFamily="2" charset="0"/>
              </a:rPr>
              <a:t>cả</a:t>
            </a:r>
            <a:r>
              <a:rPr lang="en-US" sz="3200" dirty="0">
                <a:solidFill>
                  <a:srgbClr val="BA2F0D"/>
                </a:solidFill>
                <a:latin typeface="Roboto" panose="02000000000000000000" pitchFamily="2" charset="0"/>
              </a:rPr>
              <a:t> </a:t>
            </a:r>
            <a:r>
              <a:rPr lang="en-US" sz="3200" dirty="0" err="1">
                <a:solidFill>
                  <a:srgbClr val="BA2F0D"/>
                </a:solidFill>
                <a:latin typeface="Roboto" panose="02000000000000000000" pitchFamily="2" charset="0"/>
              </a:rPr>
              <a:t>là</a:t>
            </a:r>
            <a:r>
              <a:rPr lang="en-US" sz="3200" dirty="0">
                <a:solidFill>
                  <a:srgbClr val="BA2F0D"/>
                </a:solidFill>
                <a:latin typeface="Roboto" panose="02000000000000000000" pitchFamily="2" charset="0"/>
              </a:rPr>
              <a:t> 5 </a:t>
            </a:r>
            <a:r>
              <a:rPr lang="en-US" sz="3200" dirty="0" err="1">
                <a:solidFill>
                  <a:srgbClr val="BA2F0D"/>
                </a:solidFill>
                <a:latin typeface="Roboto" panose="02000000000000000000" pitchFamily="2" charset="0"/>
              </a:rPr>
              <a:t>thành</a:t>
            </a:r>
            <a:r>
              <a:rPr lang="en-US" sz="3200" dirty="0">
                <a:solidFill>
                  <a:srgbClr val="BA2F0D"/>
                </a:solidFill>
                <a:latin typeface="Roboto" panose="02000000000000000000" pitchFamily="2" charset="0"/>
              </a:rPr>
              <a:t> </a:t>
            </a:r>
            <a:r>
              <a:rPr lang="en-US" sz="3200" dirty="0" err="1">
                <a:solidFill>
                  <a:srgbClr val="BA2F0D"/>
                </a:solidFill>
                <a:latin typeface="Roboto" panose="02000000000000000000" pitchFamily="2" charset="0"/>
              </a:rPr>
              <a:t>viên</a:t>
            </a:r>
            <a:r>
              <a:rPr lang="en-US" sz="3200" dirty="0">
                <a:solidFill>
                  <a:srgbClr val="BA2F0D"/>
                </a:solidFill>
                <a:latin typeface="Roboto" panose="02000000000000000000" pitchFamily="2" charset="0"/>
              </a:rPr>
              <a:t>.</a:t>
            </a:r>
          </a:p>
          <a:p>
            <a:r>
              <a:rPr lang="en-US" sz="3200" dirty="0">
                <a:solidFill>
                  <a:srgbClr val="BA2F0D"/>
                </a:solidFill>
                <a:latin typeface="Roboto" panose="02000000000000000000" pitchFamily="2" charset="0"/>
              </a:rPr>
              <a:t>b) </a:t>
            </a:r>
            <a:r>
              <a:rPr lang="en-US" sz="3200" dirty="0" err="1">
                <a:solidFill>
                  <a:srgbClr val="BA2F0D"/>
                </a:solidFill>
                <a:latin typeface="Roboto" panose="02000000000000000000" pitchFamily="2" charset="0"/>
              </a:rPr>
              <a:t>Trung</a:t>
            </a:r>
            <a:r>
              <a:rPr lang="en-US" sz="3200" dirty="0">
                <a:solidFill>
                  <a:srgbClr val="BA2F0D"/>
                </a:solidFill>
                <a:latin typeface="Roboto" panose="02000000000000000000" pitchFamily="2" charset="0"/>
              </a:rPr>
              <a:t> </a:t>
            </a:r>
            <a:r>
              <a:rPr lang="en-US" sz="3200" dirty="0" err="1">
                <a:solidFill>
                  <a:srgbClr val="BA2F0D"/>
                </a:solidFill>
                <a:latin typeface="Roboto" panose="02000000000000000000" pitchFamily="2" charset="0"/>
              </a:rPr>
              <a:t>bình</a:t>
            </a:r>
            <a:r>
              <a:rPr lang="en-US" sz="3200" dirty="0">
                <a:solidFill>
                  <a:srgbClr val="BA2F0D"/>
                </a:solidFill>
                <a:latin typeface="Roboto" panose="02000000000000000000" pitchFamily="2" charset="0"/>
              </a:rPr>
              <a:t> </a:t>
            </a:r>
            <a:r>
              <a:rPr lang="en-US" sz="3200" dirty="0" err="1">
                <a:solidFill>
                  <a:srgbClr val="BA2F0D"/>
                </a:solidFill>
                <a:latin typeface="Roboto" panose="02000000000000000000" pitchFamily="2" charset="0"/>
              </a:rPr>
              <a:t>mỗi</a:t>
            </a:r>
            <a:r>
              <a:rPr lang="en-US" sz="3200" dirty="0">
                <a:solidFill>
                  <a:srgbClr val="BA2F0D"/>
                </a:solidFill>
                <a:latin typeface="Roboto" panose="02000000000000000000" pitchFamily="2" charset="0"/>
              </a:rPr>
              <a:t> </a:t>
            </a:r>
            <a:r>
              <a:rPr lang="en-US" sz="3200" dirty="0" err="1">
                <a:solidFill>
                  <a:srgbClr val="BA2F0D"/>
                </a:solidFill>
                <a:latin typeface="Roboto" panose="02000000000000000000" pitchFamily="2" charset="0"/>
              </a:rPr>
              <a:t>thành</a:t>
            </a:r>
            <a:r>
              <a:rPr lang="en-US" sz="3200" dirty="0">
                <a:solidFill>
                  <a:srgbClr val="BA2F0D"/>
                </a:solidFill>
                <a:latin typeface="Roboto" panose="02000000000000000000" pitchFamily="2" charset="0"/>
              </a:rPr>
              <a:t> </a:t>
            </a:r>
            <a:r>
              <a:rPr lang="en-US" sz="3200" dirty="0" err="1">
                <a:solidFill>
                  <a:srgbClr val="BA2F0D"/>
                </a:solidFill>
                <a:latin typeface="Roboto" panose="02000000000000000000" pitchFamily="2" charset="0"/>
              </a:rPr>
              <a:t>viên</a:t>
            </a:r>
            <a:r>
              <a:rPr lang="en-US" sz="3200" dirty="0">
                <a:solidFill>
                  <a:srgbClr val="BA2F0D"/>
                </a:solidFill>
                <a:latin typeface="Roboto" panose="02000000000000000000" pitchFamily="2" charset="0"/>
              </a:rPr>
              <a:t> </a:t>
            </a:r>
            <a:r>
              <a:rPr lang="en-US" sz="3200" dirty="0" err="1">
                <a:solidFill>
                  <a:srgbClr val="BA2F0D"/>
                </a:solidFill>
                <a:latin typeface="Roboto" panose="02000000000000000000" pitchFamily="2" charset="0"/>
              </a:rPr>
              <a:t>trong</a:t>
            </a:r>
            <a:r>
              <a:rPr lang="en-US" sz="3200" dirty="0">
                <a:solidFill>
                  <a:srgbClr val="BA2F0D"/>
                </a:solidFill>
                <a:latin typeface="Roboto" panose="02000000000000000000" pitchFamily="2" charset="0"/>
              </a:rPr>
              <a:t> </a:t>
            </a:r>
            <a:r>
              <a:rPr lang="en-US" sz="3200" dirty="0" err="1">
                <a:solidFill>
                  <a:srgbClr val="BA2F0D"/>
                </a:solidFill>
                <a:latin typeface="Roboto" panose="02000000000000000000" pitchFamily="2" charset="0"/>
              </a:rPr>
              <a:t>gia</a:t>
            </a:r>
            <a:r>
              <a:rPr lang="en-US" sz="3200" dirty="0">
                <a:solidFill>
                  <a:srgbClr val="BA2F0D"/>
                </a:solidFill>
                <a:latin typeface="Roboto" panose="02000000000000000000" pitchFamily="2" charset="0"/>
              </a:rPr>
              <a:t> </a:t>
            </a:r>
            <a:r>
              <a:rPr lang="en-US" sz="3200" dirty="0" err="1">
                <a:solidFill>
                  <a:srgbClr val="BA2F0D"/>
                </a:solidFill>
                <a:latin typeface="Roboto" panose="02000000000000000000" pitchFamily="2" charset="0"/>
              </a:rPr>
              <a:t>đình</a:t>
            </a:r>
            <a:r>
              <a:rPr lang="en-US" sz="3200" dirty="0">
                <a:solidFill>
                  <a:srgbClr val="BA2F0D"/>
                </a:solidFill>
                <a:latin typeface="Roboto" panose="02000000000000000000" pitchFamily="2" charset="0"/>
              </a:rPr>
              <a:t> Mai </a:t>
            </a:r>
            <a:r>
              <a:rPr lang="en-US" sz="3200" dirty="0" err="1">
                <a:solidFill>
                  <a:srgbClr val="BA2F0D"/>
                </a:solidFill>
                <a:latin typeface="Roboto" panose="02000000000000000000" pitchFamily="2" charset="0"/>
              </a:rPr>
              <a:t>dành</a:t>
            </a:r>
            <a:r>
              <a:rPr lang="en-US" sz="3200" dirty="0">
                <a:solidFill>
                  <a:srgbClr val="BA2F0D"/>
                </a:solidFill>
                <a:latin typeface="Roboto" panose="02000000000000000000" pitchFamily="2" charset="0"/>
              </a:rPr>
              <a:t> </a:t>
            </a:r>
            <a:r>
              <a:rPr lang="en-US" sz="3200" dirty="0" err="1">
                <a:solidFill>
                  <a:srgbClr val="BA2F0D"/>
                </a:solidFill>
                <a:latin typeface="Roboto" panose="02000000000000000000" pitchFamily="2" charset="0"/>
              </a:rPr>
              <a:t>số</a:t>
            </a:r>
            <a:r>
              <a:rPr lang="en-US" sz="3200" dirty="0">
                <a:solidFill>
                  <a:srgbClr val="BA2F0D"/>
                </a:solidFill>
                <a:latin typeface="Roboto" panose="02000000000000000000" pitchFamily="2" charset="0"/>
              </a:rPr>
              <a:t> </a:t>
            </a:r>
            <a:r>
              <a:rPr lang="en-US" sz="3200" dirty="0" err="1">
                <a:solidFill>
                  <a:srgbClr val="BA2F0D"/>
                </a:solidFill>
                <a:latin typeface="Roboto" panose="02000000000000000000" pitchFamily="2" charset="0"/>
              </a:rPr>
              <a:t>phút</a:t>
            </a:r>
            <a:r>
              <a:rPr lang="en-US" sz="3200" dirty="0">
                <a:solidFill>
                  <a:srgbClr val="BA2F0D"/>
                </a:solidFill>
                <a:latin typeface="Roboto" panose="02000000000000000000" pitchFamily="2" charset="0"/>
              </a:rPr>
              <a:t> </a:t>
            </a:r>
            <a:r>
              <a:rPr lang="en-US" sz="3200" dirty="0" err="1">
                <a:solidFill>
                  <a:srgbClr val="BA2F0D"/>
                </a:solidFill>
                <a:latin typeface="Roboto" panose="02000000000000000000" pitchFamily="2" charset="0"/>
              </a:rPr>
              <a:t>một</a:t>
            </a:r>
            <a:r>
              <a:rPr lang="en-US" sz="3200" dirty="0">
                <a:solidFill>
                  <a:srgbClr val="BA2F0D"/>
                </a:solidFill>
                <a:latin typeface="Roboto" panose="02000000000000000000" pitchFamily="2" charset="0"/>
              </a:rPr>
              <a:t> </a:t>
            </a:r>
            <a:r>
              <a:rPr lang="en-US" sz="3200" dirty="0" err="1">
                <a:solidFill>
                  <a:srgbClr val="BA2F0D"/>
                </a:solidFill>
                <a:latin typeface="Roboto" panose="02000000000000000000" pitchFamily="2" charset="0"/>
              </a:rPr>
              <a:t>ngày</a:t>
            </a:r>
            <a:r>
              <a:rPr lang="en-US" sz="3200" dirty="0">
                <a:solidFill>
                  <a:srgbClr val="BA2F0D"/>
                </a:solidFill>
                <a:latin typeface="Roboto" panose="02000000000000000000" pitchFamily="2" charset="0"/>
              </a:rPr>
              <a:t> </a:t>
            </a:r>
            <a:r>
              <a:rPr lang="en-US" sz="3200" dirty="0" err="1">
                <a:solidFill>
                  <a:srgbClr val="BA2F0D"/>
                </a:solidFill>
                <a:latin typeface="Roboto" panose="02000000000000000000" pitchFamily="2" charset="0"/>
              </a:rPr>
              <a:t>để</a:t>
            </a:r>
            <a:r>
              <a:rPr lang="en-US" sz="3200" dirty="0">
                <a:solidFill>
                  <a:srgbClr val="BA2F0D"/>
                </a:solidFill>
                <a:latin typeface="Roboto" panose="02000000000000000000" pitchFamily="2" charset="0"/>
              </a:rPr>
              <a:t> </a:t>
            </a:r>
            <a:r>
              <a:rPr lang="en-US" sz="3200" dirty="0" err="1">
                <a:solidFill>
                  <a:srgbClr val="BA2F0D"/>
                </a:solidFill>
                <a:latin typeface="Roboto" panose="02000000000000000000" pitchFamily="2" charset="0"/>
              </a:rPr>
              <a:t>tập</a:t>
            </a:r>
            <a:r>
              <a:rPr lang="en-US" sz="3200" dirty="0">
                <a:solidFill>
                  <a:srgbClr val="BA2F0D"/>
                </a:solidFill>
                <a:latin typeface="Roboto" panose="02000000000000000000" pitchFamily="2" charset="0"/>
              </a:rPr>
              <a:t> </a:t>
            </a:r>
            <a:r>
              <a:rPr lang="en-US" sz="3200" dirty="0" err="1">
                <a:solidFill>
                  <a:srgbClr val="BA2F0D"/>
                </a:solidFill>
                <a:latin typeface="Roboto" panose="02000000000000000000" pitchFamily="2" charset="0"/>
              </a:rPr>
              <a:t>thể</a:t>
            </a:r>
            <a:r>
              <a:rPr lang="en-US" sz="3200" dirty="0">
                <a:solidFill>
                  <a:srgbClr val="BA2F0D"/>
                </a:solidFill>
                <a:latin typeface="Roboto" panose="02000000000000000000" pitchFamily="2" charset="0"/>
              </a:rPr>
              <a:t> </a:t>
            </a:r>
            <a:r>
              <a:rPr lang="en-US" sz="3200" dirty="0" err="1">
                <a:solidFill>
                  <a:srgbClr val="BA2F0D"/>
                </a:solidFill>
                <a:latin typeface="Roboto" panose="02000000000000000000" pitchFamily="2" charset="0"/>
              </a:rPr>
              <a:t>dục</a:t>
            </a:r>
            <a:r>
              <a:rPr lang="en-US" sz="3200" dirty="0">
                <a:solidFill>
                  <a:srgbClr val="BA2F0D"/>
                </a:solidFill>
                <a:latin typeface="Roboto" panose="02000000000000000000" pitchFamily="2" charset="0"/>
              </a:rPr>
              <a:t> </a:t>
            </a:r>
            <a:r>
              <a:rPr lang="en-US" sz="3200" dirty="0" err="1">
                <a:solidFill>
                  <a:srgbClr val="BA2F0D"/>
                </a:solidFill>
                <a:latin typeface="Roboto" panose="02000000000000000000" pitchFamily="2" charset="0"/>
              </a:rPr>
              <a:t>là</a:t>
            </a:r>
            <a:r>
              <a:rPr lang="en-US" sz="3200" dirty="0">
                <a:solidFill>
                  <a:srgbClr val="BA2F0D"/>
                </a:solidFill>
                <a:latin typeface="Roboto" panose="02000000000000000000" pitchFamily="2" charset="0"/>
              </a:rPr>
              <a:t>:</a:t>
            </a:r>
          </a:p>
          <a:p>
            <a:r>
              <a:rPr lang="en-US" sz="3200" dirty="0">
                <a:solidFill>
                  <a:srgbClr val="BA2F0D"/>
                </a:solidFill>
                <a:latin typeface="Roboto" panose="02000000000000000000" pitchFamily="2" charset="0"/>
              </a:rPr>
              <a:t>                              (20 + 40 + 10 + 50 + 30) : 5 = 30 (</a:t>
            </a:r>
            <a:r>
              <a:rPr lang="en-US" sz="3200" dirty="0" err="1">
                <a:solidFill>
                  <a:srgbClr val="BA2F0D"/>
                </a:solidFill>
                <a:latin typeface="Roboto" panose="02000000000000000000" pitchFamily="2" charset="0"/>
              </a:rPr>
              <a:t>phút</a:t>
            </a:r>
            <a:r>
              <a:rPr lang="en-US" sz="3200" dirty="0">
                <a:solidFill>
                  <a:srgbClr val="BA2F0D"/>
                </a:solidFill>
                <a:latin typeface="Roboto" panose="02000000000000000000" pitchFamily="2" charset="0"/>
              </a:rPr>
              <a:t>)</a:t>
            </a:r>
            <a:endParaRPr lang="en-US" sz="3200" b="0" i="0" dirty="0">
              <a:solidFill>
                <a:srgbClr val="BA2F0D"/>
              </a:solidFill>
              <a:effectLst/>
              <a:latin typeface="Roboto" panose="02000000000000000000" pitchFamily="2" charset="0"/>
            </a:endParaRPr>
          </a:p>
        </p:txBody>
      </p:sp>
    </p:spTree>
    <p:extLst>
      <p:ext uri="{BB962C8B-B14F-4D97-AF65-F5344CB8AC3E}">
        <p14:creationId xmlns:p14="http://schemas.microsoft.com/office/powerpoint/2010/main" val="30516767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barn(inVertical)">
                                      <p:cBhvr>
                                        <p:cTn id="21" dur="500"/>
                                        <p:tgtEl>
                                          <p:spTgt spid="6">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6">
                                            <p:txEl>
                                              <p:pRg st="1" end="1"/>
                                            </p:txEl>
                                          </p:spTgt>
                                        </p:tgtEl>
                                        <p:attrNameLst>
                                          <p:attrName>style.visibility</p:attrName>
                                        </p:attrNameLst>
                                      </p:cBhvr>
                                      <p:to>
                                        <p:strVal val="visible"/>
                                      </p:to>
                                    </p:set>
                                    <p:animEffect transition="in" filter="barn(inVertical)">
                                      <p:cBhvr>
                                        <p:cTn id="26" dur="500"/>
                                        <p:tgtEl>
                                          <p:spTgt spid="6">
                                            <p:txEl>
                                              <p:pRg st="1" end="1"/>
                                            </p:txEl>
                                          </p:spTgt>
                                        </p:tgtEl>
                                      </p:cBhvr>
                                    </p:animEffect>
                                  </p:childTnLst>
                                </p:cTn>
                              </p:par>
                              <p:par>
                                <p:cTn id="27" presetID="16" presetClass="entr" presetSubtype="21" fill="hold" nodeType="withEffect">
                                  <p:stCondLst>
                                    <p:cond delay="0"/>
                                  </p:stCondLst>
                                  <p:childTnLst>
                                    <p:set>
                                      <p:cBhvr>
                                        <p:cTn id="28" dur="1" fill="hold">
                                          <p:stCondLst>
                                            <p:cond delay="0"/>
                                          </p:stCondLst>
                                        </p:cTn>
                                        <p:tgtEl>
                                          <p:spTgt spid="6">
                                            <p:txEl>
                                              <p:pRg st="2" end="2"/>
                                            </p:txEl>
                                          </p:spTgt>
                                        </p:tgtEl>
                                        <p:attrNameLst>
                                          <p:attrName>style.visibility</p:attrName>
                                        </p:attrNameLst>
                                      </p:cBhvr>
                                      <p:to>
                                        <p:strVal val="visible"/>
                                      </p:to>
                                    </p:set>
                                    <p:animEffect transition="in" filter="barn(inVertical)">
                                      <p:cBhvr>
                                        <p:cTn id="29"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446</Words>
  <Application>Microsoft Office PowerPoint</Application>
  <PresentationFormat>Widescreen</PresentationFormat>
  <Paragraphs>47</Paragraphs>
  <Slides>12</Slides>
  <Notes>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12</vt:i4>
      </vt:variant>
    </vt:vector>
  </HeadingPairs>
  <TitlesOfParts>
    <vt:vector size="22" baseType="lpstr">
      <vt:lpstr>等线</vt:lpstr>
      <vt:lpstr>#9Slide03 Montserrat Black</vt:lpstr>
      <vt:lpstr>#9Slide07 IcielPony</vt:lpstr>
      <vt:lpstr>Arial</vt:lpstr>
      <vt:lpstr>Calibri</vt:lpstr>
      <vt:lpstr>Calibri Light</vt:lpstr>
      <vt:lpstr>Cambria</vt:lpstr>
      <vt:lpstr>Roboto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1</cp:revision>
  <dcterms:created xsi:type="dcterms:W3CDTF">2024-02-23T09:09:51Z</dcterms:created>
  <dcterms:modified xsi:type="dcterms:W3CDTF">2024-02-23T09:10:02Z</dcterms:modified>
</cp:coreProperties>
</file>