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Lst>
  <p:sldSz cx="18288000" cy="10287000"/>
  <p:notesSz cx="6858000" cy="9144000"/>
  <p:embeddedFontLst>
    <p:embeddedFont>
      <p:font typeface="Cambria" panose="02040503050406030204" pitchFamily="18" charset="0"/>
      <p:regular r:id="rId18"/>
      <p:bold r:id="rId19"/>
      <p:italic r:id="rId20"/>
      <p:boldItalic r:id="rId21"/>
    </p:embeddedFont>
    <p:embeddedFont>
      <p:font typeface="Cambria Bold" panose="02040803050406030204" pitchFamily="18" charset="0"/>
      <p:regular r:id="rId22"/>
      <p:bold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3A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03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4EA4C0-DF59-46BC-A9BE-40E6026253D0}" type="datetimeFigureOut">
              <a:rPr lang="en-US" smtClean="0"/>
              <a:t>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64BA59-8ED6-4375-B370-970F1B600881}" type="slidenum">
              <a:rPr lang="en-US" smtClean="0"/>
              <a:t>‹#›</a:t>
            </a:fld>
            <a:endParaRPr lang="en-US"/>
          </a:p>
        </p:txBody>
      </p:sp>
    </p:spTree>
    <p:extLst>
      <p:ext uri="{BB962C8B-B14F-4D97-AF65-F5344CB8AC3E}">
        <p14:creationId xmlns:p14="http://schemas.microsoft.com/office/powerpoint/2010/main" val="3500563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64BA59-8ED6-4375-B370-970F1B600881}" type="slidenum">
              <a:rPr lang="en-US" smtClean="0"/>
              <a:t>4</a:t>
            </a:fld>
            <a:endParaRPr lang="en-US"/>
          </a:p>
        </p:txBody>
      </p:sp>
    </p:spTree>
    <p:extLst>
      <p:ext uri="{BB962C8B-B14F-4D97-AF65-F5344CB8AC3E}">
        <p14:creationId xmlns:p14="http://schemas.microsoft.com/office/powerpoint/2010/main" val="397950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19" Type="http://schemas.openxmlformats.org/officeDocument/2006/relationships/image" Target="../media/image11.pn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24.sv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50.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5.png"/><Relationship Id="rId4"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33.png"/><Relationship Id="rId7" Type="http://schemas.openxmlformats.org/officeDocument/2006/relationships/image" Target="../media/image4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45.png"/><Relationship Id="rId4"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55.svg"/><Relationship Id="rId3" Type="http://schemas.openxmlformats.org/officeDocument/2006/relationships/image" Target="../media/image33.png"/><Relationship Id="rId7" Type="http://schemas.openxmlformats.org/officeDocument/2006/relationships/image" Target="../media/image48.png"/><Relationship Id="rId12"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1.svg"/><Relationship Id="rId11" Type="http://schemas.openxmlformats.org/officeDocument/2006/relationships/image" Target="../media/image50.png"/><Relationship Id="rId5" Type="http://schemas.openxmlformats.org/officeDocument/2006/relationships/image" Target="../media/image47.png"/><Relationship Id="rId10" Type="http://schemas.microsoft.com/office/2007/relationships/hdphoto" Target="../media/hdphoto1.wdp"/><Relationship Id="rId4" Type="http://schemas.openxmlformats.org/officeDocument/2006/relationships/image" Target="../media/image50.sv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24.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 Id="rId9" Type="http://schemas.openxmlformats.org/officeDocument/2006/relationships/image" Target="../media/image33.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24.svg"/></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27.png"/><Relationship Id="rId4" Type="http://schemas.openxmlformats.org/officeDocument/2006/relationships/image" Target="../media/image39.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30.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50.svg"/><Relationship Id="rId9" Type="http://schemas.openxmlformats.org/officeDocument/2006/relationships/image" Target="../media/image55.sv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5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366734" y="4847029"/>
            <a:ext cx="19021467" cy="6300861"/>
          </a:xfrm>
          <a:custGeom>
            <a:avLst/>
            <a:gdLst/>
            <a:ahLst/>
            <a:cxnLst/>
            <a:rect l="l" t="t" r="r" b="b"/>
            <a:pathLst>
              <a:path w="19021467" h="6300861">
                <a:moveTo>
                  <a:pt x="0" y="0"/>
                </a:moveTo>
                <a:lnTo>
                  <a:pt x="19021468" y="0"/>
                </a:lnTo>
                <a:lnTo>
                  <a:pt x="19021468" y="6300861"/>
                </a:lnTo>
                <a:lnTo>
                  <a:pt x="0" y="63008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3380406" y="-1345611"/>
            <a:ext cx="8818212" cy="6044484"/>
          </a:xfrm>
          <a:custGeom>
            <a:avLst/>
            <a:gdLst/>
            <a:ahLst/>
            <a:cxnLst/>
            <a:rect l="l" t="t" r="r" b="b"/>
            <a:pathLst>
              <a:path w="8818212" h="6044484">
                <a:moveTo>
                  <a:pt x="0" y="0"/>
                </a:moveTo>
                <a:lnTo>
                  <a:pt x="8818212" y="0"/>
                </a:lnTo>
                <a:lnTo>
                  <a:pt x="8818212" y="6044483"/>
                </a:lnTo>
                <a:lnTo>
                  <a:pt x="0" y="60444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935411" y="3856635"/>
            <a:ext cx="3868047" cy="5081178"/>
          </a:xfrm>
          <a:custGeom>
            <a:avLst/>
            <a:gdLst/>
            <a:ahLst/>
            <a:cxnLst/>
            <a:rect l="l" t="t" r="r" b="b"/>
            <a:pathLst>
              <a:path w="3868047" h="5081178">
                <a:moveTo>
                  <a:pt x="0" y="0"/>
                </a:moveTo>
                <a:lnTo>
                  <a:pt x="3868047" y="0"/>
                </a:lnTo>
                <a:lnTo>
                  <a:pt x="3868047" y="5081178"/>
                </a:lnTo>
                <a:lnTo>
                  <a:pt x="0" y="50811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1151584">
            <a:off x="-511308" y="5748015"/>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1061855">
            <a:off x="14274439" y="48589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1061855">
            <a:off x="9703524" y="9387110"/>
            <a:ext cx="1022616" cy="1125132"/>
          </a:xfrm>
          <a:custGeom>
            <a:avLst/>
            <a:gdLst/>
            <a:ahLst/>
            <a:cxnLst/>
            <a:rect l="l" t="t" r="r" b="b"/>
            <a:pathLst>
              <a:path w="1022616" h="1125132">
                <a:moveTo>
                  <a:pt x="0" y="0"/>
                </a:moveTo>
                <a:lnTo>
                  <a:pt x="1022617" y="0"/>
                </a:lnTo>
                <a:lnTo>
                  <a:pt x="1022617"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rot="163511">
            <a:off x="17605948" y="899431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11"/>
          <p:cNvSpPr/>
          <p:nvPr/>
        </p:nvSpPr>
        <p:spPr>
          <a:xfrm rot="-859823">
            <a:off x="3956640" y="-205483"/>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657695">
            <a:off x="14017990" y="9580559"/>
            <a:ext cx="1022616" cy="1125132"/>
          </a:xfrm>
          <a:custGeom>
            <a:avLst/>
            <a:gdLst/>
            <a:ahLst/>
            <a:cxnLst/>
            <a:rect l="l" t="t" r="r" b="b"/>
            <a:pathLst>
              <a:path w="1022616" h="1125132">
                <a:moveTo>
                  <a:pt x="0" y="0"/>
                </a:moveTo>
                <a:lnTo>
                  <a:pt x="1022616" y="0"/>
                </a:lnTo>
                <a:lnTo>
                  <a:pt x="1022616" y="1125132"/>
                </a:lnTo>
                <a:lnTo>
                  <a:pt x="0" y="11251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3" name="Freeform 13"/>
          <p:cNvSpPr/>
          <p:nvPr/>
        </p:nvSpPr>
        <p:spPr>
          <a:xfrm rot="-744987">
            <a:off x="124993" y="1974858"/>
            <a:ext cx="3393390" cy="4144598"/>
          </a:xfrm>
          <a:custGeom>
            <a:avLst/>
            <a:gdLst/>
            <a:ahLst/>
            <a:cxnLst/>
            <a:rect l="l" t="t" r="r" b="b"/>
            <a:pathLst>
              <a:path w="3393390" h="4144598">
                <a:moveTo>
                  <a:pt x="0" y="0"/>
                </a:moveTo>
                <a:lnTo>
                  <a:pt x="3393390" y="0"/>
                </a:lnTo>
                <a:lnTo>
                  <a:pt x="3393390" y="4144599"/>
                </a:lnTo>
                <a:lnTo>
                  <a:pt x="0" y="414459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Freeform 14"/>
          <p:cNvSpPr/>
          <p:nvPr/>
        </p:nvSpPr>
        <p:spPr>
          <a:xfrm>
            <a:off x="478235" y="4847029"/>
            <a:ext cx="4955946" cy="5102648"/>
          </a:xfrm>
          <a:custGeom>
            <a:avLst/>
            <a:gdLst/>
            <a:ahLst/>
            <a:cxnLst/>
            <a:rect l="l" t="t" r="r" b="b"/>
            <a:pathLst>
              <a:path w="4955946" h="5102648">
                <a:moveTo>
                  <a:pt x="0" y="0"/>
                </a:moveTo>
                <a:lnTo>
                  <a:pt x="4955947" y="0"/>
                </a:lnTo>
                <a:lnTo>
                  <a:pt x="4955947" y="5102647"/>
                </a:lnTo>
                <a:lnTo>
                  <a:pt x="0" y="5102647"/>
                </a:lnTo>
                <a:lnTo>
                  <a:pt x="0" y="0"/>
                </a:lnTo>
                <a:close/>
              </a:path>
            </a:pathLst>
          </a:custGeom>
          <a:blipFill>
            <a:blip r:embed="rId15"/>
            <a:stretch>
              <a:fillRect/>
            </a:stretch>
          </a:blipFill>
        </p:spPr>
      </p:sp>
      <p:sp>
        <p:nvSpPr>
          <p:cNvPr id="15" name="Freeform 15"/>
          <p:cNvSpPr/>
          <p:nvPr/>
        </p:nvSpPr>
        <p:spPr>
          <a:xfrm flipH="1">
            <a:off x="11197704" y="3871524"/>
            <a:ext cx="3734861" cy="2525700"/>
          </a:xfrm>
          <a:custGeom>
            <a:avLst/>
            <a:gdLst/>
            <a:ahLst/>
            <a:cxnLst/>
            <a:rect l="l" t="t" r="r" b="b"/>
            <a:pathLst>
              <a:path w="3734861" h="2525700">
                <a:moveTo>
                  <a:pt x="3734861" y="0"/>
                </a:moveTo>
                <a:lnTo>
                  <a:pt x="0" y="0"/>
                </a:lnTo>
                <a:lnTo>
                  <a:pt x="0" y="2525700"/>
                </a:lnTo>
                <a:lnTo>
                  <a:pt x="3734861" y="2525700"/>
                </a:lnTo>
                <a:lnTo>
                  <a:pt x="3734861" y="0"/>
                </a:lnTo>
                <a:close/>
              </a:path>
            </a:pathLst>
          </a:custGeom>
          <a:blipFill>
            <a:blip r:embed="rId16">
              <a:extLst>
                <a:ext uri="{96DAC541-7B7A-43D3-8B79-37D633B846F1}">
                  <asvg:svgBlip xmlns:asvg="http://schemas.microsoft.com/office/drawing/2016/SVG/main" xmlns="" r:embed="rId17"/>
                </a:ext>
              </a:extLst>
            </a:blip>
            <a:stretch>
              <a:fillRect/>
            </a:stretch>
          </a:blipFill>
        </p:spPr>
      </p:sp>
      <p:pic>
        <p:nvPicPr>
          <p:cNvPr id="17" name="Picture 16"/>
          <p:cNvPicPr>
            <a:picLocks noChangeAspect="1"/>
          </p:cNvPicPr>
          <p:nvPr/>
        </p:nvPicPr>
        <p:blipFill>
          <a:blip r:embed="rId18"/>
          <a:stretch>
            <a:fillRect/>
          </a:stretch>
        </p:blipFill>
        <p:spPr>
          <a:xfrm>
            <a:off x="1524000" y="1915674"/>
            <a:ext cx="15716276" cy="4049011"/>
          </a:xfrm>
          <a:prstGeom prst="rect">
            <a:avLst/>
          </a:prstGeom>
        </p:spPr>
      </p:pic>
      <p:pic>
        <p:nvPicPr>
          <p:cNvPr id="18" name="Picture 1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331718" y="82746"/>
            <a:ext cx="2800778" cy="2800778"/>
          </a:xfrm>
          <a:prstGeom prst="rect">
            <a:avLst/>
          </a:prstGeom>
        </p:spPr>
      </p:pic>
      <p:pic>
        <p:nvPicPr>
          <p:cNvPr id="20" name="Picture 19"/>
          <p:cNvPicPr>
            <a:picLocks noChangeAspect="1"/>
          </p:cNvPicPr>
          <p:nvPr/>
        </p:nvPicPr>
        <p:blipFill>
          <a:blip r:embed="rId20"/>
          <a:stretch>
            <a:fillRect/>
          </a:stretch>
        </p:blipFill>
        <p:spPr>
          <a:xfrm>
            <a:off x="-711882" y="-395052"/>
            <a:ext cx="5067140" cy="3508391"/>
          </a:xfrm>
          <a:prstGeom prst="rect">
            <a:avLst/>
          </a:prstGeom>
        </p:spPr>
      </p:pic>
      <p:pic>
        <p:nvPicPr>
          <p:cNvPr id="21" name="Picture 20"/>
          <p:cNvPicPr>
            <a:picLocks noChangeAspect="1"/>
          </p:cNvPicPr>
          <p:nvPr/>
        </p:nvPicPr>
        <p:blipFill>
          <a:blip r:embed="rId21"/>
          <a:stretch>
            <a:fillRect/>
          </a:stretch>
        </p:blipFill>
        <p:spPr>
          <a:xfrm>
            <a:off x="9241704" y="7134211"/>
            <a:ext cx="5474682" cy="18716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anim calcmode="lin" valueType="num">
                                      <p:cBhvr>
                                        <p:cTn id="58" dur="1000" fill="hold"/>
                                        <p:tgtEl>
                                          <p:spTgt spid="13"/>
                                        </p:tgtEl>
                                        <p:attrNameLst>
                                          <p:attrName>ppt_x</p:attrName>
                                        </p:attrNameLst>
                                      </p:cBhvr>
                                      <p:tavLst>
                                        <p:tav tm="0">
                                          <p:val>
                                            <p:strVal val="#ppt_x"/>
                                          </p:val>
                                        </p:tav>
                                        <p:tav tm="100000">
                                          <p:val>
                                            <p:strVal val="#ppt_x"/>
                                          </p:val>
                                        </p:tav>
                                      </p:tavLst>
                                    </p:anim>
                                    <p:anim calcmode="lin" valueType="num">
                                      <p:cBhvr>
                                        <p:cTn id="59" dur="100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anim calcmode="lin" valueType="num">
                                      <p:cBhvr>
                                        <p:cTn id="63" dur="1000" fill="hold"/>
                                        <p:tgtEl>
                                          <p:spTgt spid="14"/>
                                        </p:tgtEl>
                                        <p:attrNameLst>
                                          <p:attrName>ppt_x</p:attrName>
                                        </p:attrNameLst>
                                      </p:cBhvr>
                                      <p:tavLst>
                                        <p:tav tm="0">
                                          <p:val>
                                            <p:strVal val="#ppt_x"/>
                                          </p:val>
                                        </p:tav>
                                        <p:tav tm="100000">
                                          <p:val>
                                            <p:strVal val="#ppt_x"/>
                                          </p:val>
                                        </p:tav>
                                      </p:tavLst>
                                    </p:anim>
                                    <p:anim calcmode="lin" valueType="num">
                                      <p:cBhvr>
                                        <p:cTn id="64" dur="1000" fill="hold"/>
                                        <p:tgtEl>
                                          <p:spTgt spid="1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childTnLst>
                          </p:cTn>
                        </p:par>
                        <p:par>
                          <p:cTn id="75" fill="hold">
                            <p:stCondLst>
                              <p:cond delay="1000"/>
                            </p:stCondLst>
                            <p:childTnLst>
                              <p:par>
                                <p:cTn id="76" presetID="42" presetClass="entr" presetSubtype="0" fill="hold" nodeType="after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fade">
                                      <p:cBhvr>
                                        <p:cTn id="78" dur="1000"/>
                                        <p:tgtEl>
                                          <p:spTgt spid="20"/>
                                        </p:tgtEl>
                                      </p:cBhvr>
                                    </p:animEffect>
                                    <p:anim calcmode="lin" valueType="num">
                                      <p:cBhvr>
                                        <p:cTn id="79" dur="1000" fill="hold"/>
                                        <p:tgtEl>
                                          <p:spTgt spid="20"/>
                                        </p:tgtEl>
                                        <p:attrNameLst>
                                          <p:attrName>ppt_x</p:attrName>
                                        </p:attrNameLst>
                                      </p:cBhvr>
                                      <p:tavLst>
                                        <p:tav tm="0">
                                          <p:val>
                                            <p:strVal val="#ppt_x"/>
                                          </p:val>
                                        </p:tav>
                                        <p:tav tm="100000">
                                          <p:val>
                                            <p:strVal val="#ppt_x"/>
                                          </p:val>
                                        </p:tav>
                                      </p:tavLst>
                                    </p:anim>
                                    <p:anim calcmode="lin" valueType="num">
                                      <p:cBhvr>
                                        <p:cTn id="80" dur="1000" fill="hold"/>
                                        <p:tgtEl>
                                          <p:spTgt spid="20"/>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42" presetClass="entr" presetSubtype="0" fill="hold" nodeType="after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anim calcmode="lin" valueType="num">
                                      <p:cBhvr>
                                        <p:cTn id="85" dur="1000" fill="hold"/>
                                        <p:tgtEl>
                                          <p:spTgt spid="17"/>
                                        </p:tgtEl>
                                        <p:attrNameLst>
                                          <p:attrName>ppt_x</p:attrName>
                                        </p:attrNameLst>
                                      </p:cBhvr>
                                      <p:tavLst>
                                        <p:tav tm="0">
                                          <p:val>
                                            <p:strVal val="#ppt_x"/>
                                          </p:val>
                                        </p:tav>
                                        <p:tav tm="100000">
                                          <p:val>
                                            <p:strVal val="#ppt_x"/>
                                          </p:val>
                                        </p:tav>
                                      </p:tavLst>
                                    </p:anim>
                                    <p:anim calcmode="lin" valueType="num">
                                      <p:cBhvr>
                                        <p:cTn id="86" dur="1000" fill="hold"/>
                                        <p:tgtEl>
                                          <p:spTgt spid="17"/>
                                        </p:tgtEl>
                                        <p:attrNameLst>
                                          <p:attrName>ppt_y</p:attrName>
                                        </p:attrNameLst>
                                      </p:cBhvr>
                                      <p:tavLst>
                                        <p:tav tm="0">
                                          <p:val>
                                            <p:strVal val="#ppt_y+.1"/>
                                          </p:val>
                                        </p:tav>
                                        <p:tav tm="100000">
                                          <p:val>
                                            <p:strVal val="#ppt_y"/>
                                          </p:val>
                                        </p:tav>
                                      </p:tavLst>
                                    </p:anim>
                                  </p:childTnLst>
                                </p:cTn>
                              </p:par>
                            </p:childTnLst>
                          </p:cTn>
                        </p:par>
                        <p:par>
                          <p:cTn id="87" fill="hold">
                            <p:stCondLst>
                              <p:cond delay="3000"/>
                            </p:stCondLst>
                            <p:childTnLst>
                              <p:par>
                                <p:cTn id="88" presetID="14" presetClass="entr" presetSubtype="10" fill="hold"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randombar(horizontal)">
                                      <p:cBhvr>
                                        <p:cTn id="9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31099" y="4095429"/>
            <a:ext cx="5218690" cy="6191571"/>
          </a:xfrm>
          <a:custGeom>
            <a:avLst/>
            <a:gdLst/>
            <a:ahLst/>
            <a:cxnLst/>
            <a:rect l="l" t="t" r="r" b="b"/>
            <a:pathLst>
              <a:path w="5218690" h="6191571">
                <a:moveTo>
                  <a:pt x="0" y="0"/>
                </a:moveTo>
                <a:lnTo>
                  <a:pt x="5218690" y="0"/>
                </a:lnTo>
                <a:lnTo>
                  <a:pt x="5218690" y="6191571"/>
                </a:lnTo>
                <a:lnTo>
                  <a:pt x="0" y="6191571"/>
                </a:lnTo>
                <a:lnTo>
                  <a:pt x="0" y="0"/>
                </a:lnTo>
                <a:close/>
              </a:path>
            </a:pathLst>
          </a:custGeom>
          <a:blipFill>
            <a:blip r:embed="rId7"/>
            <a:stretch>
              <a:fillRect/>
            </a:stretch>
          </a:blipFill>
        </p:spPr>
      </p:sp>
      <p:sp>
        <p:nvSpPr>
          <p:cNvPr id="6" name="Freeform 6"/>
          <p:cNvSpPr/>
          <p:nvPr/>
        </p:nvSpPr>
        <p:spPr>
          <a:xfrm>
            <a:off x="13681755" y="4095429"/>
            <a:ext cx="3876913" cy="6178348"/>
          </a:xfrm>
          <a:custGeom>
            <a:avLst/>
            <a:gdLst/>
            <a:ahLst/>
            <a:cxnLst/>
            <a:rect l="l" t="t" r="r" b="b"/>
            <a:pathLst>
              <a:path w="3876913" h="6178348">
                <a:moveTo>
                  <a:pt x="0" y="0"/>
                </a:moveTo>
                <a:lnTo>
                  <a:pt x="3876914" y="0"/>
                </a:lnTo>
                <a:lnTo>
                  <a:pt x="3876914" y="6178348"/>
                </a:lnTo>
                <a:lnTo>
                  <a:pt x="0" y="6178348"/>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2362200" y="352161"/>
            <a:ext cx="13796444"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5179915" y="-395001"/>
            <a:ext cx="11598367" cy="13267913"/>
          </a:xfrm>
          <a:custGeom>
            <a:avLst/>
            <a:gdLst/>
            <a:ahLst/>
            <a:cxnLst/>
            <a:rect l="l" t="t" r="r" b="b"/>
            <a:pathLst>
              <a:path w="11598367" h="13267913">
                <a:moveTo>
                  <a:pt x="0" y="0"/>
                </a:moveTo>
                <a:lnTo>
                  <a:pt x="11598367" y="0"/>
                </a:lnTo>
                <a:lnTo>
                  <a:pt x="11598367" y="13267913"/>
                </a:lnTo>
                <a:lnTo>
                  <a:pt x="0" y="1326791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75436" y="2860307"/>
            <a:ext cx="4169706" cy="4222487"/>
          </a:xfrm>
          <a:custGeom>
            <a:avLst/>
            <a:gdLst/>
            <a:ahLst/>
            <a:cxnLst/>
            <a:rect l="l" t="t" r="r" b="b"/>
            <a:pathLst>
              <a:path w="4169706" h="4222487">
                <a:moveTo>
                  <a:pt x="0" y="0"/>
                </a:moveTo>
                <a:lnTo>
                  <a:pt x="4169706" y="0"/>
                </a:lnTo>
                <a:lnTo>
                  <a:pt x="4169706" y="4222487"/>
                </a:lnTo>
                <a:lnTo>
                  <a:pt x="0" y="422248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583081" y="-823218"/>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988147" y="9024010"/>
            <a:ext cx="2641549" cy="2525981"/>
          </a:xfrm>
          <a:custGeom>
            <a:avLst/>
            <a:gdLst/>
            <a:ahLst/>
            <a:cxnLst/>
            <a:rect l="l" t="t" r="r" b="b"/>
            <a:pathLst>
              <a:path w="2641549" h="2525981">
                <a:moveTo>
                  <a:pt x="0" y="0"/>
                </a:moveTo>
                <a:lnTo>
                  <a:pt x="2641549" y="0"/>
                </a:lnTo>
                <a:lnTo>
                  <a:pt x="2641549" y="2525980"/>
                </a:lnTo>
                <a:lnTo>
                  <a:pt x="0" y="25259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3633048" y="-292938"/>
            <a:ext cx="2506589" cy="3319985"/>
          </a:xfrm>
          <a:custGeom>
            <a:avLst/>
            <a:gdLst/>
            <a:ahLst/>
            <a:cxnLst/>
            <a:rect l="l" t="t" r="r" b="b"/>
            <a:pathLst>
              <a:path w="2506589" h="3319985">
                <a:moveTo>
                  <a:pt x="0" y="0"/>
                </a:moveTo>
                <a:lnTo>
                  <a:pt x="2506588" y="0"/>
                </a:lnTo>
                <a:lnTo>
                  <a:pt x="2506588" y="3319985"/>
                </a:lnTo>
                <a:lnTo>
                  <a:pt x="0" y="3319985"/>
                </a:lnTo>
                <a:lnTo>
                  <a:pt x="0" y="0"/>
                </a:lnTo>
                <a:close/>
              </a:path>
            </a:pathLst>
          </a:custGeom>
          <a:blipFill>
            <a:blip r:embed="rId9"/>
            <a:stretch>
              <a:fillRect/>
            </a:stretch>
          </a:blipFill>
        </p:spPr>
      </p:sp>
      <p:sp>
        <p:nvSpPr>
          <p:cNvPr id="8" name="TextBox 8"/>
          <p:cNvSpPr txBox="1"/>
          <p:nvPr/>
        </p:nvSpPr>
        <p:spPr>
          <a:xfrm>
            <a:off x="6475344" y="2996649"/>
            <a:ext cx="10115934" cy="4238625"/>
          </a:xfrm>
          <a:prstGeom prst="rect">
            <a:avLst/>
          </a:prstGeom>
        </p:spPr>
        <p:txBody>
          <a:bodyPr lIns="0" tIns="0" rIns="0" bIns="0" rtlCol="0" anchor="t">
            <a:spAutoFit/>
          </a:bodyPr>
          <a:lstStyle/>
          <a:p>
            <a:pPr>
              <a:lnSpc>
                <a:spcPts val="8400"/>
              </a:lnSpc>
            </a:pPr>
            <a:r>
              <a:rPr lang="en-US" sz="6000" dirty="0" err="1">
                <a:solidFill>
                  <a:srgbClr val="693A3A"/>
                </a:solidFill>
                <a:latin typeface="Cambria Bold"/>
              </a:rPr>
              <a:t>Lưu</a:t>
            </a:r>
            <a:r>
              <a:rPr lang="en-US" sz="6000" dirty="0">
                <a:solidFill>
                  <a:srgbClr val="693A3A"/>
                </a:solidFill>
                <a:latin typeface="Cambria Bold"/>
              </a:rPr>
              <a:t> ý: </a:t>
            </a:r>
            <a:r>
              <a:rPr lang="en-US" sz="6000" dirty="0" err="1">
                <a:solidFill>
                  <a:srgbClr val="693A3A"/>
                </a:solidFill>
                <a:latin typeface="Cambria Bold"/>
              </a:rPr>
              <a:t>Khi</a:t>
            </a:r>
            <a:r>
              <a:rPr lang="en-US" sz="6000" dirty="0">
                <a:solidFill>
                  <a:srgbClr val="693A3A"/>
                </a:solidFill>
                <a:latin typeface="Cambria Bold"/>
              </a:rPr>
              <a:t> </a:t>
            </a:r>
            <a:r>
              <a:rPr lang="en-US" sz="6000" dirty="0" err="1">
                <a:solidFill>
                  <a:srgbClr val="693A3A"/>
                </a:solidFill>
                <a:latin typeface="Cambria Bold"/>
              </a:rPr>
              <a:t>có</a:t>
            </a:r>
            <a:r>
              <a:rPr lang="en-US" sz="6000" dirty="0">
                <a:solidFill>
                  <a:srgbClr val="693A3A"/>
                </a:solidFill>
                <a:latin typeface="Cambria Bold"/>
              </a:rPr>
              <a:t> </a:t>
            </a:r>
            <a:r>
              <a:rPr lang="en-US" sz="6000" dirty="0" err="1">
                <a:solidFill>
                  <a:srgbClr val="693A3A"/>
                </a:solidFill>
                <a:latin typeface="Cambria Bold"/>
              </a:rPr>
              <a:t>nhiều</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em</a:t>
            </a:r>
            <a:r>
              <a:rPr lang="en-US" sz="6000" dirty="0">
                <a:solidFill>
                  <a:srgbClr val="693A3A"/>
                </a:solidFill>
                <a:latin typeface="Cambria Bold"/>
              </a:rPr>
              <a:t> </a:t>
            </a:r>
            <a:r>
              <a:rPr lang="en-US" sz="6000" dirty="0" err="1">
                <a:solidFill>
                  <a:srgbClr val="693A3A"/>
                </a:solidFill>
                <a:latin typeface="Cambria Bold"/>
              </a:rPr>
              <a:t>cần</a:t>
            </a:r>
            <a:r>
              <a:rPr lang="en-US" sz="6000" dirty="0">
                <a:solidFill>
                  <a:srgbClr val="693A3A"/>
                </a:solidFill>
                <a:latin typeface="Cambria Bold"/>
              </a:rPr>
              <a:t> </a:t>
            </a:r>
            <a:r>
              <a:rPr lang="en-US" sz="6000" dirty="0" err="1">
                <a:solidFill>
                  <a:srgbClr val="693A3A"/>
                </a:solidFill>
                <a:latin typeface="Cambria Bold"/>
              </a:rPr>
              <a:t>lựa</a:t>
            </a:r>
            <a:r>
              <a:rPr lang="en-US" sz="6000" dirty="0">
                <a:solidFill>
                  <a:srgbClr val="693A3A"/>
                </a:solidFill>
                <a:latin typeface="Cambria Bold"/>
              </a:rPr>
              <a:t> </a:t>
            </a:r>
            <a:r>
              <a:rPr lang="en-US" sz="6000" dirty="0" err="1">
                <a:solidFill>
                  <a:srgbClr val="693A3A"/>
                </a:solidFill>
                <a:latin typeface="Cambria Bold"/>
              </a:rPr>
              <a:t>chọn</a:t>
            </a:r>
            <a:r>
              <a:rPr lang="en-US" sz="6000" dirty="0">
                <a:solidFill>
                  <a:srgbClr val="693A3A"/>
                </a:solidFill>
                <a:latin typeface="Cambria Bold"/>
              </a:rPr>
              <a:t> </a:t>
            </a:r>
            <a:r>
              <a:rPr lang="en-US" sz="6000" dirty="0" err="1">
                <a:solidFill>
                  <a:srgbClr val="693A3A"/>
                </a:solidFill>
                <a:latin typeface="Cambria Bold"/>
              </a:rPr>
              <a:t>những</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 do </a:t>
            </a:r>
            <a:r>
              <a:rPr lang="en-US" sz="6000" dirty="0" err="1">
                <a:solidFill>
                  <a:srgbClr val="693A3A"/>
                </a:solidFill>
                <a:latin typeface="Cambria Bold"/>
              </a:rPr>
              <a:t>nổi</a:t>
            </a:r>
            <a:r>
              <a:rPr lang="en-US" sz="6000" dirty="0">
                <a:solidFill>
                  <a:srgbClr val="693A3A"/>
                </a:solidFill>
                <a:latin typeface="Cambria Bold"/>
              </a:rPr>
              <a:t> </a:t>
            </a:r>
            <a:r>
              <a:rPr lang="en-US" sz="6000" dirty="0" err="1">
                <a:solidFill>
                  <a:srgbClr val="693A3A"/>
                </a:solidFill>
                <a:latin typeface="Cambria Bold"/>
              </a:rPr>
              <a:t>bật</a:t>
            </a:r>
            <a:r>
              <a:rPr lang="en-US" sz="6000" dirty="0">
                <a:solidFill>
                  <a:srgbClr val="693A3A"/>
                </a:solidFill>
                <a:latin typeface="Cambria Bold"/>
              </a:rPr>
              <a:t> </a:t>
            </a:r>
            <a:r>
              <a:rPr lang="en-US" sz="6000" dirty="0" err="1">
                <a:solidFill>
                  <a:srgbClr val="693A3A"/>
                </a:solidFill>
                <a:latin typeface="Cambria Bold"/>
              </a:rPr>
              <a:t>và</a:t>
            </a:r>
            <a:r>
              <a:rPr lang="en-US" sz="6000" dirty="0">
                <a:solidFill>
                  <a:srgbClr val="693A3A"/>
                </a:solidFill>
                <a:latin typeface="Cambria Bold"/>
              </a:rPr>
              <a:t> </a:t>
            </a:r>
            <a:r>
              <a:rPr lang="en-US" sz="6000" dirty="0" err="1">
                <a:solidFill>
                  <a:srgbClr val="693A3A"/>
                </a:solidFill>
                <a:latin typeface="Cambria Bold"/>
              </a:rPr>
              <a:t>sắp</a:t>
            </a:r>
            <a:r>
              <a:rPr lang="en-US" sz="6000" dirty="0">
                <a:solidFill>
                  <a:srgbClr val="693A3A"/>
                </a:solidFill>
                <a:latin typeface="Cambria Bold"/>
              </a:rPr>
              <a:t> </a:t>
            </a:r>
            <a:r>
              <a:rPr lang="en-US" sz="6000" dirty="0" err="1">
                <a:solidFill>
                  <a:srgbClr val="693A3A"/>
                </a:solidFill>
                <a:latin typeface="Cambria Bold"/>
              </a:rPr>
              <a:t>xếp</a:t>
            </a:r>
            <a:r>
              <a:rPr lang="en-US" sz="6000" dirty="0">
                <a:solidFill>
                  <a:srgbClr val="693A3A"/>
                </a:solidFill>
                <a:latin typeface="Cambria Bold"/>
              </a:rPr>
              <a:t> </a:t>
            </a:r>
            <a:r>
              <a:rPr lang="en-US" sz="6000" dirty="0" err="1">
                <a:solidFill>
                  <a:srgbClr val="693A3A"/>
                </a:solidFill>
                <a:latin typeface="Cambria Bold"/>
              </a:rPr>
              <a:t>theo</a:t>
            </a:r>
            <a:r>
              <a:rPr lang="en-US" sz="6000" dirty="0">
                <a:solidFill>
                  <a:srgbClr val="693A3A"/>
                </a:solidFill>
                <a:latin typeface="Cambria Bold"/>
              </a:rPr>
              <a:t> </a:t>
            </a:r>
            <a:r>
              <a:rPr lang="en-US" sz="6000" dirty="0" err="1">
                <a:solidFill>
                  <a:srgbClr val="693A3A"/>
                </a:solidFill>
                <a:latin typeface="Cambria Bold"/>
              </a:rPr>
              <a:t>một</a:t>
            </a:r>
            <a:r>
              <a:rPr lang="en-US" sz="6000" dirty="0">
                <a:solidFill>
                  <a:srgbClr val="693A3A"/>
                </a:solidFill>
                <a:latin typeface="Cambria Bold"/>
              </a:rPr>
              <a:t> </a:t>
            </a:r>
            <a:r>
              <a:rPr lang="en-US" sz="6000" dirty="0" err="1">
                <a:solidFill>
                  <a:srgbClr val="693A3A"/>
                </a:solidFill>
                <a:latin typeface="Cambria Bold"/>
              </a:rPr>
              <a:t>trình</a:t>
            </a:r>
            <a:r>
              <a:rPr lang="en-US" sz="6000" dirty="0">
                <a:solidFill>
                  <a:srgbClr val="693A3A"/>
                </a:solidFill>
                <a:latin typeface="Cambria Bold"/>
              </a:rPr>
              <a:t> </a:t>
            </a:r>
            <a:r>
              <a:rPr lang="en-US" sz="6000" dirty="0" err="1">
                <a:solidFill>
                  <a:srgbClr val="693A3A"/>
                </a:solidFill>
                <a:latin typeface="Cambria Bold"/>
              </a:rPr>
              <a:t>tự</a:t>
            </a:r>
            <a:r>
              <a:rPr lang="en-US" sz="6000" dirty="0">
                <a:solidFill>
                  <a:srgbClr val="693A3A"/>
                </a:solidFill>
                <a:latin typeface="Cambria Bold"/>
              </a:rPr>
              <a:t> </a:t>
            </a:r>
            <a:r>
              <a:rPr lang="en-US" sz="6000" dirty="0" err="1">
                <a:solidFill>
                  <a:srgbClr val="693A3A"/>
                </a:solidFill>
                <a:latin typeface="Cambria Bold"/>
              </a:rPr>
              <a:t>hợp</a:t>
            </a:r>
            <a:r>
              <a:rPr lang="en-US" sz="6000" dirty="0">
                <a:solidFill>
                  <a:srgbClr val="693A3A"/>
                </a:solidFill>
                <a:latin typeface="Cambria Bold"/>
              </a:rPr>
              <a:t> </a:t>
            </a:r>
            <a:r>
              <a:rPr lang="en-US" sz="6000" dirty="0" err="1">
                <a:solidFill>
                  <a:srgbClr val="693A3A"/>
                </a:solidFill>
                <a:latin typeface="Cambria Bold"/>
              </a:rPr>
              <a:t>lí</a:t>
            </a:r>
            <a:r>
              <a:rPr lang="en-US" sz="6000" dirty="0">
                <a:solidFill>
                  <a:srgbClr val="693A3A"/>
                </a:solidFill>
                <a:latin typeface="Cambria Bold"/>
              </a:rPr>
              <a:t>.</a:t>
            </a:r>
          </a:p>
        </p:txBody>
      </p:sp>
      <p:pic>
        <p:nvPicPr>
          <p:cNvPr id="10" name="Picture 9"/>
          <p:cNvPicPr>
            <a:picLocks noChangeAspect="1"/>
          </p:cNvPicPr>
          <p:nvPr/>
        </p:nvPicPr>
        <p:blipFill>
          <a:blip r:embed="rId10"/>
          <a:stretch>
            <a:fillRect/>
          </a:stretch>
        </p:blipFill>
        <p:spPr>
          <a:xfrm>
            <a:off x="-17442" y="6726865"/>
            <a:ext cx="601117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3307161" y="0"/>
            <a:ext cx="15055395" cy="11239500"/>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028699" y="-215812"/>
            <a:ext cx="15055395" cy="11836312"/>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13365">
            <a:off x="231050" y="97289"/>
            <a:ext cx="2208537" cy="2516851"/>
          </a:xfrm>
          <a:custGeom>
            <a:avLst/>
            <a:gdLst/>
            <a:ahLst/>
            <a:cxnLst/>
            <a:rect l="l" t="t" r="r" b="b"/>
            <a:pathLst>
              <a:path w="2208537" h="2516851">
                <a:moveTo>
                  <a:pt x="0" y="0"/>
                </a:moveTo>
                <a:lnTo>
                  <a:pt x="2208537" y="0"/>
                </a:lnTo>
                <a:lnTo>
                  <a:pt x="2208537" y="2516851"/>
                </a:lnTo>
                <a:lnTo>
                  <a:pt x="0" y="25168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86080">
            <a:off x="-288062" y="8308641"/>
            <a:ext cx="2633524" cy="2452470"/>
          </a:xfrm>
          <a:custGeom>
            <a:avLst/>
            <a:gdLst/>
            <a:ahLst/>
            <a:cxnLst/>
            <a:rect l="l" t="t" r="r" b="b"/>
            <a:pathLst>
              <a:path w="2633524" h="2452470">
                <a:moveTo>
                  <a:pt x="0" y="0"/>
                </a:moveTo>
                <a:lnTo>
                  <a:pt x="2633524" y="0"/>
                </a:lnTo>
                <a:lnTo>
                  <a:pt x="2633524" y="2452469"/>
                </a:lnTo>
                <a:lnTo>
                  <a:pt x="0" y="24524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2505128" y="775121"/>
            <a:ext cx="14754172" cy="9147175"/>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      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gn="just">
              <a:lnSpc>
                <a:spcPts val="5599"/>
              </a:lnSpc>
            </a:pPr>
            <a:r>
              <a:rPr lang="en-US" sz="3999">
                <a:solidFill>
                  <a:srgbClr val="693A3A"/>
                </a:solidFill>
                <a:latin typeface="Cambria"/>
              </a:rPr>
              <a:t>      </a:t>
            </a:r>
            <a:r>
              <a:rPr lang="en-US" sz="3999">
                <a:solidFill>
                  <a:srgbClr val="693A3A"/>
                </a:solidFill>
                <a:latin typeface="Cambria Bold"/>
              </a:rPr>
              <a:t>Ngay từ lần đầu tiên đọc câu chuyện, em đã rất ấn tượng. Bởi câu chuyện đã đề cập bài học sâu sắc về tình người, giúp đỡ người khác lúc khó khăn. Không chỉ vậy, câu chuyện còn có một chi tiết cảm động đối với em. Đó là chi tiết mặc dù trời nhá nhem tối, khu rừng âm u nhưng cậu bé vẫn vượt qua nỗi sợ hãi để băng qua rừng thật nhanh vì người bị nạn. “Trời bắt đầu nhá nhem tối. Khu rừng âm u. Tiếng mấy con chim kêu “túc... túc...”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flipH="1">
            <a:off x="1476840" y="-97513"/>
            <a:ext cx="15055395" cy="10879813"/>
          </a:xfrm>
          <a:custGeom>
            <a:avLst/>
            <a:gdLst/>
            <a:ahLst/>
            <a:cxnLst/>
            <a:rect l="l" t="t" r="r" b="b"/>
            <a:pathLst>
              <a:path w="15055395" h="17222568">
                <a:moveTo>
                  <a:pt x="15055394" y="0"/>
                </a:moveTo>
                <a:lnTo>
                  <a:pt x="0" y="0"/>
                </a:lnTo>
                <a:lnTo>
                  <a:pt x="0" y="17222568"/>
                </a:lnTo>
                <a:lnTo>
                  <a:pt x="15055394" y="17222568"/>
                </a:lnTo>
                <a:lnTo>
                  <a:pt x="1505539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flipH="1">
            <a:off x="171686" y="167854"/>
            <a:ext cx="15055395" cy="10216659"/>
          </a:xfrm>
          <a:custGeom>
            <a:avLst/>
            <a:gdLst/>
            <a:ahLst/>
            <a:cxnLst/>
            <a:rect l="l" t="t" r="r" b="b"/>
            <a:pathLst>
              <a:path w="15055395" h="17222568">
                <a:moveTo>
                  <a:pt x="15055395" y="0"/>
                </a:moveTo>
                <a:lnTo>
                  <a:pt x="0" y="0"/>
                </a:lnTo>
                <a:lnTo>
                  <a:pt x="0" y="17222568"/>
                </a:lnTo>
                <a:lnTo>
                  <a:pt x="15055395" y="17222568"/>
                </a:lnTo>
                <a:lnTo>
                  <a:pt x="15055395"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113365">
            <a:off x="15976264" y="594921"/>
            <a:ext cx="2269712" cy="2586567"/>
          </a:xfrm>
          <a:custGeom>
            <a:avLst/>
            <a:gdLst/>
            <a:ahLst/>
            <a:cxnLst/>
            <a:rect l="l" t="t" r="r" b="b"/>
            <a:pathLst>
              <a:path w="2269712" h="2586567">
                <a:moveTo>
                  <a:pt x="0" y="0"/>
                </a:moveTo>
                <a:lnTo>
                  <a:pt x="2269713" y="0"/>
                </a:lnTo>
                <a:lnTo>
                  <a:pt x="2269713" y="2586567"/>
                </a:lnTo>
                <a:lnTo>
                  <a:pt x="0" y="2586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86080">
            <a:off x="14913605" y="7114830"/>
            <a:ext cx="3181506" cy="2962777"/>
          </a:xfrm>
          <a:custGeom>
            <a:avLst/>
            <a:gdLst/>
            <a:ahLst/>
            <a:cxnLst/>
            <a:rect l="l" t="t" r="r" b="b"/>
            <a:pathLst>
              <a:path w="3181506" h="2962777">
                <a:moveTo>
                  <a:pt x="0" y="0"/>
                </a:moveTo>
                <a:lnTo>
                  <a:pt x="3181506" y="0"/>
                </a:lnTo>
                <a:lnTo>
                  <a:pt x="3181506" y="2962778"/>
                </a:lnTo>
                <a:lnTo>
                  <a:pt x="0" y="296277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TextBox 7"/>
          <p:cNvSpPr txBox="1"/>
          <p:nvPr/>
        </p:nvSpPr>
        <p:spPr>
          <a:xfrm>
            <a:off x="1220192" y="1802479"/>
            <a:ext cx="14300434" cy="6327776"/>
          </a:xfrm>
          <a:prstGeom prst="rect">
            <a:avLst/>
          </a:prstGeom>
        </p:spPr>
        <p:txBody>
          <a:bodyPr lIns="0" tIns="0" rIns="0" bIns="0" rtlCol="0" anchor="t">
            <a:spAutoFit/>
          </a:bodyPr>
          <a:lstStyle/>
          <a:p>
            <a:pPr algn="just">
              <a:lnSpc>
                <a:spcPts val="5599"/>
              </a:lnSpc>
            </a:pPr>
            <a:r>
              <a:rPr lang="en-US" sz="3999">
                <a:solidFill>
                  <a:srgbClr val="693A3A"/>
                </a:solidFill>
                <a:latin typeface="Cambria Bold"/>
              </a:rPr>
              <a:t>không ngớt. Tôi chạy nhanh hơn. Gió thổi vù vù bên tai, bàn chân đau nhói vì giẫm lên đá răng mèo. “Phải cố lên! Người bị nạn nguy mất...”.” Chính nhờ sự dũngcảm, gan dạ và lòng tốt của cậu bé mà người bị nạn đã nhanh chóng được các chú bộ đội biên phòng cứu giúp.</a:t>
            </a:r>
          </a:p>
          <a:p>
            <a:pPr algn="just">
              <a:lnSpc>
                <a:spcPts val="5599"/>
              </a:lnSpc>
            </a:pPr>
            <a:r>
              <a:rPr lang="en-US" sz="3999">
                <a:solidFill>
                  <a:srgbClr val="693A3A"/>
                </a:solidFill>
                <a:latin typeface="Cambria"/>
              </a:rPr>
              <a:t>      </a:t>
            </a:r>
            <a:r>
              <a:rPr lang="en-US" sz="3999">
                <a:solidFill>
                  <a:srgbClr val="693A3A"/>
                </a:solidFill>
                <a:latin typeface="Cambria Bold"/>
              </a:rPr>
              <a:t>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l="-12915" b="-100738"/>
            </a:stretch>
          </a:blipFill>
        </p:spPr>
      </p:sp>
      <p:sp>
        <p:nvSpPr>
          <p:cNvPr id="3" name="Freeform 3"/>
          <p:cNvSpPr/>
          <p:nvPr/>
        </p:nvSpPr>
        <p:spPr>
          <a:xfrm>
            <a:off x="1494612" y="0"/>
            <a:ext cx="15298777" cy="10549138"/>
          </a:xfrm>
          <a:custGeom>
            <a:avLst/>
            <a:gdLst/>
            <a:ahLst/>
            <a:cxnLst/>
            <a:rect l="l" t="t" r="r" b="b"/>
            <a:pathLst>
              <a:path w="15298777" h="17500984">
                <a:moveTo>
                  <a:pt x="0" y="0"/>
                </a:moveTo>
                <a:lnTo>
                  <a:pt x="15298776" y="0"/>
                </a:lnTo>
                <a:lnTo>
                  <a:pt x="15298776" y="17500984"/>
                </a:lnTo>
                <a:lnTo>
                  <a:pt x="0" y="17500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83572">
            <a:off x="-984400" y="4385557"/>
            <a:ext cx="4078522" cy="6179579"/>
          </a:xfrm>
          <a:custGeom>
            <a:avLst/>
            <a:gdLst/>
            <a:ahLst/>
            <a:cxnLst/>
            <a:rect l="l" t="t" r="r" b="b"/>
            <a:pathLst>
              <a:path w="4078522" h="6179579">
                <a:moveTo>
                  <a:pt x="0" y="0"/>
                </a:moveTo>
                <a:lnTo>
                  <a:pt x="4078522" y="0"/>
                </a:lnTo>
                <a:lnTo>
                  <a:pt x="4078522" y="6179580"/>
                </a:lnTo>
                <a:lnTo>
                  <a:pt x="0" y="6179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511820">
            <a:off x="14912296" y="247075"/>
            <a:ext cx="3762185" cy="5776867"/>
          </a:xfrm>
          <a:custGeom>
            <a:avLst/>
            <a:gdLst/>
            <a:ahLst/>
            <a:cxnLst/>
            <a:rect l="l" t="t" r="r" b="b"/>
            <a:pathLst>
              <a:path w="3762185" h="5776867">
                <a:moveTo>
                  <a:pt x="0" y="0"/>
                </a:moveTo>
                <a:lnTo>
                  <a:pt x="3762185" y="0"/>
                </a:lnTo>
                <a:lnTo>
                  <a:pt x="3762185" y="5776867"/>
                </a:lnTo>
                <a:lnTo>
                  <a:pt x="0" y="57768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1885661" y="5629999"/>
            <a:ext cx="15655034" cy="1845347"/>
          </a:xfrm>
          <a:custGeom>
            <a:avLst/>
            <a:gdLst/>
            <a:ahLst/>
            <a:cxnLst/>
            <a:rect l="l" t="t" r="r" b="b"/>
            <a:pathLst>
              <a:path w="15655034" h="1845347">
                <a:moveTo>
                  <a:pt x="0" y="0"/>
                </a:moveTo>
                <a:lnTo>
                  <a:pt x="15655035" y="0"/>
                </a:lnTo>
                <a:lnTo>
                  <a:pt x="15655035" y="1845347"/>
                </a:lnTo>
                <a:lnTo>
                  <a:pt x="0" y="1845347"/>
                </a:lnTo>
                <a:lnTo>
                  <a:pt x="0" y="0"/>
                </a:lnTo>
                <a:close/>
              </a:path>
            </a:pathLst>
          </a:custGeom>
          <a:blipFill>
            <a:blip r:embed="rId9">
              <a:extLst>
                <a:ext uri="{BEBA8EAE-BF5A-486C-A8C5-ECC9F3942E4B}">
                  <a14:imgProps xmlns:a14="http://schemas.microsoft.com/office/drawing/2010/main">
                    <a14:imgLayer r:embed="rId10">
                      <a14:imgEffect>
                        <a14:brightnessContrast contrast="20000"/>
                      </a14:imgEffect>
                    </a14:imgLayer>
                  </a14:imgProps>
                </a:ext>
              </a:extLst>
            </a:blip>
            <a:stretch>
              <a:fillRect/>
            </a:stretch>
          </a:blipFill>
        </p:spPr>
      </p:sp>
      <p:pic>
        <p:nvPicPr>
          <p:cNvPr id="11" name="Picture 10"/>
          <p:cNvPicPr>
            <a:picLocks noChangeAspect="1"/>
          </p:cNvPicPr>
          <p:nvPr/>
        </p:nvPicPr>
        <p:blipFill>
          <a:blip r:embed="rId11"/>
          <a:stretch>
            <a:fillRect/>
          </a:stretch>
        </p:blipFill>
        <p:spPr>
          <a:xfrm>
            <a:off x="2178716" y="1714500"/>
            <a:ext cx="13930567" cy="4090771"/>
          </a:xfrm>
          <a:prstGeom prst="rect">
            <a:avLst/>
          </a:prstGeom>
        </p:spPr>
      </p:pic>
      <p:sp>
        <p:nvSpPr>
          <p:cNvPr id="12" name="Freeform 6"/>
          <p:cNvSpPr/>
          <p:nvPr/>
        </p:nvSpPr>
        <p:spPr>
          <a:xfrm flipH="1">
            <a:off x="89361" y="3273227"/>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pic>
        <p:nvPicPr>
          <p:cNvPr id="8" name="Picture 7"/>
          <p:cNvPicPr>
            <a:picLocks noChangeAspect="1"/>
          </p:cNvPicPr>
          <p:nvPr/>
        </p:nvPicPr>
        <p:blipFill>
          <a:blip r:embed="rId3"/>
          <a:stretch>
            <a:fillRect/>
          </a:stretch>
        </p:blipFill>
        <p:spPr>
          <a:xfrm>
            <a:off x="3352800" y="331318"/>
            <a:ext cx="12010161" cy="3743268"/>
          </a:xfrm>
          <a:prstGeom prst="rect">
            <a:avLst/>
          </a:prstGeom>
        </p:spPr>
      </p:pic>
      <p:sp>
        <p:nvSpPr>
          <p:cNvPr id="7" name="Rectangle 6"/>
          <p:cNvSpPr/>
          <p:nvPr/>
        </p:nvSpPr>
        <p:spPr>
          <a:xfrm>
            <a:off x="2438400" y="4074586"/>
            <a:ext cx="14151876" cy="1938992"/>
          </a:xfrm>
          <a:prstGeom prst="rect">
            <a:avLst/>
          </a:prstGeom>
          <a:solidFill>
            <a:schemeClr val="bg1"/>
          </a:solidFill>
        </p:spPr>
        <p:txBody>
          <a:bodyPr wrap="square">
            <a:spAutoFit/>
          </a:bodyPr>
          <a:lstStyle/>
          <a:p>
            <a:pPr algn="just"/>
            <a:r>
              <a:rPr lang="nl-NL" sz="6000" b="1">
                <a:latin typeface="Times New Roman" panose="02020603050405020304" pitchFamily="18" charset="0"/>
                <a:ea typeface="Times New Roman" panose="02020603050405020304" pitchFamily="18" charset="0"/>
              </a:rPr>
              <a:t>Tìm đọc 1 bài văn, bài thơ và nêu lý do vì sao mình thích.</a:t>
            </a:r>
            <a:endParaRPr lang="en-US" sz="6000" b="1"/>
          </a:p>
        </p:txBody>
      </p:sp>
    </p:spTree>
    <p:extLst>
      <p:ext uri="{BB962C8B-B14F-4D97-AF65-F5344CB8AC3E}">
        <p14:creationId xmlns:p14="http://schemas.microsoft.com/office/powerpoint/2010/main" val="244953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9371F6C-DC03-A69F-DAE4-59108446E146}"/>
              </a:ext>
            </a:extLst>
          </p:cNvPr>
          <p:cNvSpPr/>
          <p:nvPr/>
        </p:nvSpPr>
        <p:spPr>
          <a:xfrm>
            <a:off x="0" y="-1143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pic>
        <p:nvPicPr>
          <p:cNvPr id="5" name="Picture 4">
            <a:extLst>
              <a:ext uri="{FF2B5EF4-FFF2-40B4-BE49-F238E27FC236}">
                <a16:creationId xmlns:a16="http://schemas.microsoft.com/office/drawing/2014/main" id="{F1F78C62-323E-744D-CE61-AD278D6A3047}"/>
              </a:ext>
            </a:extLst>
          </p:cNvPr>
          <p:cNvPicPr>
            <a:picLocks noChangeAspect="1"/>
          </p:cNvPicPr>
          <p:nvPr/>
        </p:nvPicPr>
        <p:blipFill>
          <a:blip r:embed="rId3"/>
          <a:stretch>
            <a:fillRect/>
          </a:stretch>
        </p:blipFill>
        <p:spPr>
          <a:xfrm>
            <a:off x="4648200" y="-114300"/>
            <a:ext cx="7206214" cy="1508443"/>
          </a:xfrm>
          <a:prstGeom prst="rect">
            <a:avLst/>
          </a:prstGeom>
        </p:spPr>
      </p:pic>
      <p:pic>
        <p:nvPicPr>
          <p:cNvPr id="7" name="Picture 6">
            <a:extLst>
              <a:ext uri="{FF2B5EF4-FFF2-40B4-BE49-F238E27FC236}">
                <a16:creationId xmlns:a16="http://schemas.microsoft.com/office/drawing/2014/main" id="{8A9DCF39-4165-8CCD-DE42-AC3217EDA548}"/>
              </a:ext>
            </a:extLst>
          </p:cNvPr>
          <p:cNvPicPr>
            <a:picLocks noChangeAspect="1"/>
          </p:cNvPicPr>
          <p:nvPr/>
        </p:nvPicPr>
        <p:blipFill>
          <a:blip r:embed="rId4"/>
          <a:stretch>
            <a:fillRect/>
          </a:stretch>
        </p:blipFill>
        <p:spPr>
          <a:xfrm>
            <a:off x="304800" y="1181100"/>
            <a:ext cx="17754600" cy="8991600"/>
          </a:xfrm>
          <a:prstGeom prst="rect">
            <a:avLst/>
          </a:prstGeom>
        </p:spPr>
      </p:pic>
      <p:sp>
        <p:nvSpPr>
          <p:cNvPr id="8" name="TextBox 7">
            <a:extLst>
              <a:ext uri="{FF2B5EF4-FFF2-40B4-BE49-F238E27FC236}">
                <a16:creationId xmlns:a16="http://schemas.microsoft.com/office/drawing/2014/main" id="{A1B82F09-0A2D-2CFB-FE39-F26A00E53005}"/>
              </a:ext>
            </a:extLst>
          </p:cNvPr>
          <p:cNvSpPr txBox="1"/>
          <p:nvPr/>
        </p:nvSpPr>
        <p:spPr>
          <a:xfrm>
            <a:off x="1371600" y="2095500"/>
            <a:ext cx="15621000" cy="6949595"/>
          </a:xfrm>
          <a:prstGeom prst="rect">
            <a:avLst/>
          </a:prstGeom>
          <a:noFill/>
        </p:spPr>
        <p:txBody>
          <a:bodyPr wrap="square" rtlCol="0">
            <a:spAutoFit/>
          </a:bodyPr>
          <a:lstStyle/>
          <a:p>
            <a:pPr indent="57150" algn="just">
              <a:spcBef>
                <a:spcPts val="600"/>
              </a:spcBef>
            </a:pPr>
            <a:r>
              <a:rPr lang="vi-VN" sz="3600" dirty="0">
                <a:effectLst/>
                <a:latin typeface="Times New Roman" panose="02020603050405020304" pitchFamily="18" charset="0"/>
                <a:ea typeface="Times New Roman" panose="02020603050405020304" pitchFamily="18" charset="0"/>
              </a:rPr>
              <a:t> - Đọc đúng và đọc diễn cảm câu chuyện </a:t>
            </a:r>
            <a:r>
              <a:rPr lang="vi-VN" sz="3600" b="1" dirty="0">
                <a:effectLst/>
                <a:latin typeface="Times New Roman" panose="02020603050405020304" pitchFamily="18" charset="0"/>
                <a:ea typeface="Times New Roman" panose="02020603050405020304" pitchFamily="18" charset="0"/>
              </a:rPr>
              <a:t>“Chàng trai làng Phù Ủng”,</a:t>
            </a:r>
            <a:r>
              <a:rPr lang="vi-VN" sz="3600" dirty="0">
                <a:effectLst/>
                <a:latin typeface="Times New Roman" panose="02020603050405020304" pitchFamily="18" charset="0"/>
                <a:ea typeface="Times New Roman" panose="02020603050405020304" pitchFamily="18" charset="0"/>
              </a:rPr>
              <a:t> biết nhấn giọng vào những từ ngữ thể hiện tâm trạng cảm xúc, biết phân biệt lời dẫn chuyện với lời nhân vật.</a:t>
            </a:r>
            <a:endParaRPr lang="en-US" sz="3600" dirty="0">
              <a:effectLst/>
              <a:latin typeface="Times New Roman" panose="02020603050405020304" pitchFamily="18" charset="0"/>
              <a:ea typeface="Times New Roman" panose="02020603050405020304" pitchFamily="18" charset="0"/>
            </a:endParaRPr>
          </a:p>
          <a:p>
            <a:pPr indent="57150" algn="just">
              <a:spcBef>
                <a:spcPts val="600"/>
              </a:spcBef>
            </a:pPr>
            <a:r>
              <a:rPr lang="vi-VN" sz="3600" dirty="0">
                <a:effectLst/>
                <a:latin typeface="Times New Roman" panose="02020603050405020304" pitchFamily="18" charset="0"/>
                <a:ea typeface="Times New Roman" panose="02020603050405020304" pitchFamily="18" charset="0"/>
              </a:rPr>
              <a:t>- Nhận biết được các nhân vật, các tình tiết, nội dung chính của câu chuyện. </a:t>
            </a:r>
            <a:endParaRPr lang="en-US" sz="3600" dirty="0">
              <a:effectLst/>
              <a:latin typeface="Times New Roman" panose="02020603050405020304" pitchFamily="18" charset="0"/>
              <a:ea typeface="Times New Roman" panose="02020603050405020304" pitchFamily="18" charset="0"/>
            </a:endParaRPr>
          </a:p>
          <a:p>
            <a:pPr indent="57150" algn="just">
              <a:spcBef>
                <a:spcPts val="600"/>
              </a:spcBef>
            </a:pPr>
            <a:r>
              <a:rPr lang="vi-VN" sz="3600" dirty="0">
                <a:effectLst/>
                <a:latin typeface="Times New Roman" panose="02020603050405020304" pitchFamily="18" charset="0"/>
                <a:ea typeface="Times New Roman" panose="02020603050405020304" pitchFamily="18" charset="0"/>
              </a:rPr>
              <a:t>- Hiểu điều tác giả muốn nói qua câu chuyện: Câu chuyện nói về một vị tướng tài giỏi của dân tộc Việt Nam Phạm Ngũ Lão. Vị tướng này đã lập nhiều chiến công hiển hách, đặc biệt là giúp Nhà Trần hai lần đánh giặc Nguyên. </a:t>
            </a:r>
            <a:endParaRPr lang="en-US" sz="3600" dirty="0">
              <a:effectLst/>
              <a:latin typeface="Times New Roman" panose="02020603050405020304" pitchFamily="18" charset="0"/>
              <a:ea typeface="Times New Roman" panose="02020603050405020304" pitchFamily="18" charset="0"/>
            </a:endParaRPr>
          </a:p>
          <a:p>
            <a:pPr indent="57150" algn="just">
              <a:lnSpc>
                <a:spcPct val="110000"/>
              </a:lnSpc>
            </a:pPr>
            <a:r>
              <a:rPr lang="vi-VN" sz="3600" dirty="0">
                <a:effectLst/>
                <a:latin typeface="Times New Roman" panose="02020603050405020304" pitchFamily="18" charset="0"/>
                <a:ea typeface="Times New Roman" panose="02020603050405020304" pitchFamily="18" charset="0"/>
              </a:rPr>
              <a:t>- Hiểu và tự hào về lịch sử dựng nước của cha ông, biết ơn những thế hệ đi trước.</a:t>
            </a:r>
            <a:endParaRPr lang="en-US" sz="3600" dirty="0">
              <a:effectLst/>
              <a:latin typeface="Times New Roman" panose="02020603050405020304" pitchFamily="18" charset="0"/>
              <a:ea typeface="Times New Roman" panose="02020603050405020304" pitchFamily="18" charset="0"/>
            </a:endParaRPr>
          </a:p>
          <a:p>
            <a:r>
              <a:rPr lang="vi-VN" sz="3600" dirty="0">
                <a:effectLst/>
                <a:latin typeface="Times New Roman" panose="02020603050405020304" pitchFamily="18" charset="0"/>
                <a:ea typeface="Times New Roman" panose="02020603050405020304" pitchFamily="18" charset="0"/>
              </a:rPr>
              <a:t> - Biết vận dụng bài học vào thực tiễn cuộc sống: Trân trọng, bày tỏ lòng biết ơn của mình với những người có công, với bạn bè và những người xung quanh trong cuộc sống.</a:t>
            </a:r>
            <a:endParaRPr lang="en-US" sz="3600" dirty="0">
              <a:effectLst/>
              <a:latin typeface="Times New Roman" panose="02020603050405020304" pitchFamily="18" charset="0"/>
              <a:ea typeface="Times New Roman" panose="02020603050405020304" pitchFamily="18" charset="0"/>
            </a:endParaRPr>
          </a:p>
          <a:p>
            <a:endParaRPr lang="en-US" sz="3600" dirty="0"/>
          </a:p>
        </p:txBody>
      </p:sp>
    </p:spTree>
    <p:extLst>
      <p:ext uri="{BB962C8B-B14F-4D97-AF65-F5344CB8AC3E}">
        <p14:creationId xmlns:p14="http://schemas.microsoft.com/office/powerpoint/2010/main" val="563542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0" y="3656416"/>
            <a:ext cx="5468569" cy="6615205"/>
          </a:xfrm>
          <a:custGeom>
            <a:avLst/>
            <a:gdLst/>
            <a:ahLst/>
            <a:cxnLst/>
            <a:rect l="l" t="t" r="r" b="b"/>
            <a:pathLst>
              <a:path w="5468569" h="6615205">
                <a:moveTo>
                  <a:pt x="0" y="0"/>
                </a:moveTo>
                <a:lnTo>
                  <a:pt x="5468569" y="0"/>
                </a:lnTo>
                <a:lnTo>
                  <a:pt x="5468569" y="6615204"/>
                </a:lnTo>
                <a:lnTo>
                  <a:pt x="0" y="6615204"/>
                </a:lnTo>
                <a:lnTo>
                  <a:pt x="0" y="0"/>
                </a:lnTo>
                <a:close/>
              </a:path>
            </a:pathLst>
          </a:custGeom>
          <a:blipFill>
            <a:blip r:embed="rId7"/>
            <a:stretch>
              <a:fillRect/>
            </a:stretch>
          </a:blipFill>
        </p:spPr>
      </p:sp>
      <p:sp>
        <p:nvSpPr>
          <p:cNvPr id="7" name="Freeform 7"/>
          <p:cNvSpPr/>
          <p:nvPr/>
        </p:nvSpPr>
        <p:spPr>
          <a:xfrm>
            <a:off x="13399084" y="3599166"/>
            <a:ext cx="4493071" cy="6672454"/>
          </a:xfrm>
          <a:custGeom>
            <a:avLst/>
            <a:gdLst/>
            <a:ahLst/>
            <a:cxnLst/>
            <a:rect l="l" t="t" r="r" b="b"/>
            <a:pathLst>
              <a:path w="4493071" h="6672454">
                <a:moveTo>
                  <a:pt x="0" y="0"/>
                </a:moveTo>
                <a:lnTo>
                  <a:pt x="4493070" y="0"/>
                </a:lnTo>
                <a:lnTo>
                  <a:pt x="4493070" y="6672454"/>
                </a:lnTo>
                <a:lnTo>
                  <a:pt x="0" y="6672454"/>
                </a:lnTo>
                <a:lnTo>
                  <a:pt x="0" y="0"/>
                </a:lnTo>
                <a:close/>
              </a:path>
            </a:pathLst>
          </a:custGeom>
          <a:blipFill>
            <a:blip r:embed="rId8"/>
            <a:stretch>
              <a:fillRect/>
            </a:stretch>
          </a:blipFill>
        </p:spPr>
      </p:sp>
      <p:pic>
        <p:nvPicPr>
          <p:cNvPr id="8" name="Picture 7"/>
          <p:cNvPicPr>
            <a:picLocks noChangeAspect="1"/>
          </p:cNvPicPr>
          <p:nvPr/>
        </p:nvPicPr>
        <p:blipFill>
          <a:blip r:embed="rId9"/>
          <a:stretch>
            <a:fillRect/>
          </a:stretch>
        </p:blipFill>
        <p:spPr>
          <a:xfrm>
            <a:off x="2358806" y="334515"/>
            <a:ext cx="14150042"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l="-12915" b="-100738"/>
            </a:stretch>
          </a:blipFill>
        </p:spPr>
      </p:sp>
      <p:sp>
        <p:nvSpPr>
          <p:cNvPr id="3" name="Freeform 3"/>
          <p:cNvSpPr/>
          <p:nvPr/>
        </p:nvSpPr>
        <p:spPr>
          <a:xfrm rot="94484">
            <a:off x="895266" y="751049"/>
            <a:ext cx="16497467" cy="8784901"/>
          </a:xfrm>
          <a:custGeom>
            <a:avLst/>
            <a:gdLst/>
            <a:ahLst/>
            <a:cxnLst/>
            <a:rect l="l" t="t" r="r" b="b"/>
            <a:pathLst>
              <a:path w="16497467" h="8784901">
                <a:moveTo>
                  <a:pt x="0" y="0"/>
                </a:moveTo>
                <a:lnTo>
                  <a:pt x="16497468" y="0"/>
                </a:lnTo>
                <a:lnTo>
                  <a:pt x="16497468" y="8784902"/>
                </a:lnTo>
                <a:lnTo>
                  <a:pt x="0" y="8784902"/>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4" name="Freeform 4"/>
          <p:cNvSpPr/>
          <p:nvPr/>
        </p:nvSpPr>
        <p:spPr>
          <a:xfrm rot="-210325">
            <a:off x="-2145424" y="1233833"/>
            <a:ext cx="6753858" cy="1435195"/>
          </a:xfrm>
          <a:custGeom>
            <a:avLst/>
            <a:gdLst/>
            <a:ahLst/>
            <a:cxnLst/>
            <a:rect l="l" t="t" r="r" b="b"/>
            <a:pathLst>
              <a:path w="6753858" h="1435195">
                <a:moveTo>
                  <a:pt x="0" y="0"/>
                </a:moveTo>
                <a:lnTo>
                  <a:pt x="6753858" y="0"/>
                </a:lnTo>
                <a:lnTo>
                  <a:pt x="6753858" y="1435194"/>
                </a:lnTo>
                <a:lnTo>
                  <a:pt x="0" y="143519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rot="-71392">
            <a:off x="13396582" y="7840251"/>
            <a:ext cx="6753858" cy="1435195"/>
          </a:xfrm>
          <a:custGeom>
            <a:avLst/>
            <a:gdLst/>
            <a:ahLst/>
            <a:cxnLst/>
            <a:rect l="l" t="t" r="r" b="b"/>
            <a:pathLst>
              <a:path w="6753858" h="1435195">
                <a:moveTo>
                  <a:pt x="0" y="0"/>
                </a:moveTo>
                <a:lnTo>
                  <a:pt x="6753857" y="0"/>
                </a:lnTo>
                <a:lnTo>
                  <a:pt x="6753857" y="1435195"/>
                </a:lnTo>
                <a:lnTo>
                  <a:pt x="0" y="14351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TextBox 7">
            <a:extLst>
              <a:ext uri="{FF2B5EF4-FFF2-40B4-BE49-F238E27FC236}">
                <a16:creationId xmlns:a16="http://schemas.microsoft.com/office/drawing/2014/main" id="{A1B82F09-0A2D-2CFB-FE39-F26A00E53005}"/>
              </a:ext>
            </a:extLst>
          </p:cNvPr>
          <p:cNvSpPr txBox="1"/>
          <p:nvPr/>
        </p:nvSpPr>
        <p:spPr>
          <a:xfrm>
            <a:off x="2514600" y="3377326"/>
            <a:ext cx="13335000" cy="2862322"/>
          </a:xfrm>
          <a:prstGeom prst="rect">
            <a:avLst/>
          </a:prstGeom>
          <a:noFill/>
        </p:spPr>
        <p:txBody>
          <a:bodyPr wrap="square" rtlCol="0">
            <a:spAutoFit/>
          </a:bodyPr>
          <a:lstStyle/>
          <a:p>
            <a:pPr indent="57150" algn="just">
              <a:spcBef>
                <a:spcPts val="600"/>
              </a:spcBef>
            </a:pPr>
            <a:r>
              <a:rPr lang="vi-VN" sz="6000" b="1">
                <a:latin typeface="Times New Roman" panose="02020603050405020304" pitchFamily="18" charset="0"/>
                <a:ea typeface="Times New Roman" panose="02020603050405020304" pitchFamily="18" charset="0"/>
              </a:rPr>
              <a:t>Sau khi đọc câu chuyện “Chàng Trai làng Phù Ủng”, em thích hay không thích câu chuyện này? Vì sao?</a:t>
            </a:r>
            <a:endParaRPr lang="en-US" sz="60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7777"/>
            </a:stretch>
          </a:blipFill>
        </p:spPr>
      </p:sp>
      <p:sp>
        <p:nvSpPr>
          <p:cNvPr id="3" name="Freeform 3"/>
          <p:cNvSpPr/>
          <p:nvPr/>
        </p:nvSpPr>
        <p:spPr>
          <a:xfrm>
            <a:off x="-604255" y="4556399"/>
            <a:ext cx="19496510" cy="4289232"/>
          </a:xfrm>
          <a:custGeom>
            <a:avLst/>
            <a:gdLst/>
            <a:ahLst/>
            <a:cxnLst/>
            <a:rect l="l" t="t" r="r" b="b"/>
            <a:pathLst>
              <a:path w="19496510" h="4289232">
                <a:moveTo>
                  <a:pt x="0" y="0"/>
                </a:moveTo>
                <a:lnTo>
                  <a:pt x="19496510" y="0"/>
                </a:lnTo>
                <a:lnTo>
                  <a:pt x="19496510" y="4289232"/>
                </a:lnTo>
                <a:lnTo>
                  <a:pt x="0" y="42892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09019">
            <a:off x="5176105" y="3115030"/>
            <a:ext cx="7935790" cy="7171970"/>
          </a:xfrm>
          <a:custGeom>
            <a:avLst/>
            <a:gdLst/>
            <a:ahLst/>
            <a:cxnLst/>
            <a:rect l="l" t="t" r="r" b="b"/>
            <a:pathLst>
              <a:path w="7935790" h="7171970">
                <a:moveTo>
                  <a:pt x="0" y="0"/>
                </a:moveTo>
                <a:lnTo>
                  <a:pt x="7935790" y="0"/>
                </a:lnTo>
                <a:lnTo>
                  <a:pt x="7935790" y="7171970"/>
                </a:lnTo>
                <a:lnTo>
                  <a:pt x="0" y="71719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644868" y="3355078"/>
            <a:ext cx="4985447" cy="6691875"/>
          </a:xfrm>
          <a:custGeom>
            <a:avLst/>
            <a:gdLst/>
            <a:ahLst/>
            <a:cxnLst/>
            <a:rect l="l" t="t" r="r" b="b"/>
            <a:pathLst>
              <a:path w="4985447" h="6691875">
                <a:moveTo>
                  <a:pt x="0" y="0"/>
                </a:moveTo>
                <a:lnTo>
                  <a:pt x="4985446" y="0"/>
                </a:lnTo>
                <a:lnTo>
                  <a:pt x="4985446" y="6691875"/>
                </a:lnTo>
                <a:lnTo>
                  <a:pt x="0" y="6691875"/>
                </a:lnTo>
                <a:lnTo>
                  <a:pt x="0" y="0"/>
                </a:lnTo>
                <a:close/>
              </a:path>
            </a:pathLst>
          </a:custGeom>
          <a:blipFill>
            <a:blip r:embed="rId7"/>
            <a:stretch>
              <a:fillRect/>
            </a:stretch>
          </a:blipFill>
        </p:spPr>
      </p:sp>
      <p:pic>
        <p:nvPicPr>
          <p:cNvPr id="7" name="Picture 6"/>
          <p:cNvPicPr>
            <a:picLocks noChangeAspect="1"/>
          </p:cNvPicPr>
          <p:nvPr/>
        </p:nvPicPr>
        <p:blipFill>
          <a:blip r:embed="rId8"/>
          <a:stretch>
            <a:fillRect/>
          </a:stretch>
        </p:blipFill>
        <p:spPr>
          <a:xfrm>
            <a:off x="2236633" y="270361"/>
            <a:ext cx="13814733" cy="37432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61521" y="208009"/>
            <a:ext cx="11073179" cy="11827161"/>
          </a:xfrm>
          <a:custGeom>
            <a:avLst/>
            <a:gdLst/>
            <a:ahLst/>
            <a:cxnLst/>
            <a:rect l="l" t="t" r="r" b="b"/>
            <a:pathLst>
              <a:path w="11073179" h="11827161">
                <a:moveTo>
                  <a:pt x="0" y="0"/>
                </a:moveTo>
                <a:lnTo>
                  <a:pt x="11073179" y="0"/>
                </a:lnTo>
                <a:lnTo>
                  <a:pt x="11073179" y="11827161"/>
                </a:lnTo>
                <a:lnTo>
                  <a:pt x="0" y="118271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1511691" y="4904545"/>
            <a:ext cx="6219650" cy="4353755"/>
          </a:xfrm>
          <a:custGeom>
            <a:avLst/>
            <a:gdLst/>
            <a:ahLst/>
            <a:cxnLst/>
            <a:rect l="l" t="t" r="r" b="b"/>
            <a:pathLst>
              <a:path w="6219650" h="4353755">
                <a:moveTo>
                  <a:pt x="0" y="0"/>
                </a:moveTo>
                <a:lnTo>
                  <a:pt x="6219650" y="0"/>
                </a:lnTo>
                <a:lnTo>
                  <a:pt x="6219650" y="4353755"/>
                </a:lnTo>
                <a:lnTo>
                  <a:pt x="0" y="43537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9826164" y="9258300"/>
            <a:ext cx="9429922" cy="1237677"/>
          </a:xfrm>
          <a:custGeom>
            <a:avLst/>
            <a:gdLst/>
            <a:ahLst/>
            <a:cxnLst/>
            <a:rect l="l" t="t" r="r" b="b"/>
            <a:pathLst>
              <a:path w="9429922" h="1237677">
                <a:moveTo>
                  <a:pt x="0" y="0"/>
                </a:moveTo>
                <a:lnTo>
                  <a:pt x="9429922" y="0"/>
                </a:lnTo>
                <a:lnTo>
                  <a:pt x="9429922" y="1237677"/>
                </a:lnTo>
                <a:lnTo>
                  <a:pt x="0" y="123767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Rectangle 7"/>
          <p:cNvSpPr/>
          <p:nvPr/>
        </p:nvSpPr>
        <p:spPr>
          <a:xfrm>
            <a:off x="943904" y="2071503"/>
            <a:ext cx="9599701" cy="6863417"/>
          </a:xfrm>
          <a:prstGeom prst="rect">
            <a:avLst/>
          </a:prstGeom>
        </p:spPr>
        <p:txBody>
          <a:bodyPr wrap="square">
            <a:spAutoFit/>
          </a:bodyPr>
          <a:lstStyle/>
          <a:p>
            <a:r>
              <a:rPr lang="vi-VN" sz="8800" b="1" dirty="0">
                <a:solidFill>
                  <a:srgbClr val="693A3A"/>
                </a:solidFill>
                <a:latin typeface="Cambria" panose="02040503050406030204" pitchFamily="18" charset="0"/>
                <a:ea typeface="Cambria" panose="02040503050406030204" pitchFamily="18" charset="0"/>
              </a:rPr>
              <a:t>Viết đoạn văn nêu lí do em yêu thích một câu chuyện về tình yêu thương hoặc lòng biết ơn.</a:t>
            </a:r>
          </a:p>
        </p:txBody>
      </p:sp>
      <p:pic>
        <p:nvPicPr>
          <p:cNvPr id="9" name="Picture 8"/>
          <p:cNvPicPr>
            <a:picLocks noChangeAspect="1"/>
          </p:cNvPicPr>
          <p:nvPr/>
        </p:nvPicPr>
        <p:blipFill>
          <a:blip r:embed="rId9"/>
          <a:stretch>
            <a:fillRect/>
          </a:stretch>
        </p:blipFill>
        <p:spPr>
          <a:xfrm>
            <a:off x="10204815" y="1002971"/>
            <a:ext cx="8833401" cy="36261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H="1">
            <a:off x="4000500" y="-4000500"/>
            <a:ext cx="10287000" cy="18288000"/>
          </a:xfrm>
          <a:custGeom>
            <a:avLst/>
            <a:gdLst/>
            <a:ahLst/>
            <a:cxnLst/>
            <a:rect l="l" t="t" r="r" b="b"/>
            <a:pathLst>
              <a:path w="10287000" h="18288000">
                <a:moveTo>
                  <a:pt x="0" y="0"/>
                </a:moveTo>
                <a:lnTo>
                  <a:pt x="0" y="18288000"/>
                </a:lnTo>
                <a:lnTo>
                  <a:pt x="10287000" y="18288000"/>
                </a:lnTo>
                <a:lnTo>
                  <a:pt x="10287000" y="0"/>
                </a:lnTo>
                <a:lnTo>
                  <a:pt x="0" y="0"/>
                </a:lnTo>
                <a:close/>
              </a:path>
            </a:pathLst>
          </a:custGeom>
          <a:blipFill>
            <a:blip r:embed="rId2"/>
            <a:stretch>
              <a:fillRect l="-97088" t="-1660" r="-120910" b="-77214"/>
            </a:stretch>
          </a:blipFill>
        </p:spPr>
      </p:sp>
      <p:sp>
        <p:nvSpPr>
          <p:cNvPr id="3" name="Freeform 3"/>
          <p:cNvSpPr/>
          <p:nvPr/>
        </p:nvSpPr>
        <p:spPr>
          <a:xfrm rot="-5400000">
            <a:off x="400963" y="-400963"/>
            <a:ext cx="11777304" cy="12579230"/>
          </a:xfrm>
          <a:custGeom>
            <a:avLst/>
            <a:gdLst/>
            <a:ahLst/>
            <a:cxnLst/>
            <a:rect l="l" t="t" r="r" b="b"/>
            <a:pathLst>
              <a:path w="11777304" h="12579230">
                <a:moveTo>
                  <a:pt x="0" y="0"/>
                </a:moveTo>
                <a:lnTo>
                  <a:pt x="11777304" y="0"/>
                </a:lnTo>
                <a:lnTo>
                  <a:pt x="11777304" y="12579230"/>
                </a:lnTo>
                <a:lnTo>
                  <a:pt x="0" y="1257923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3459922" y="4574937"/>
            <a:ext cx="3799378" cy="4683363"/>
          </a:xfrm>
          <a:custGeom>
            <a:avLst/>
            <a:gdLst/>
            <a:ahLst/>
            <a:cxnLst/>
            <a:rect l="l" t="t" r="r" b="b"/>
            <a:pathLst>
              <a:path w="3799378" h="4683363">
                <a:moveTo>
                  <a:pt x="0" y="0"/>
                </a:moveTo>
                <a:lnTo>
                  <a:pt x="3799378" y="0"/>
                </a:lnTo>
                <a:lnTo>
                  <a:pt x="3799378" y="4683363"/>
                </a:lnTo>
                <a:lnTo>
                  <a:pt x="0" y="46833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25415" y="5834930"/>
            <a:ext cx="11085694" cy="3775913"/>
          </a:xfrm>
          <a:custGeom>
            <a:avLst/>
            <a:gdLst/>
            <a:ahLst/>
            <a:cxnLst/>
            <a:rect l="l" t="t" r="r" b="b"/>
            <a:pathLst>
              <a:path w="11085694" h="3775913">
                <a:moveTo>
                  <a:pt x="0" y="0"/>
                </a:moveTo>
                <a:lnTo>
                  <a:pt x="11085694" y="0"/>
                </a:lnTo>
                <a:lnTo>
                  <a:pt x="11085694" y="3775913"/>
                </a:lnTo>
                <a:lnTo>
                  <a:pt x="0" y="3775913"/>
                </a:lnTo>
                <a:lnTo>
                  <a:pt x="0" y="0"/>
                </a:lnTo>
                <a:close/>
              </a:path>
            </a:pathLst>
          </a:custGeom>
          <a:blipFill>
            <a:blip r:embed="rId7"/>
            <a:stretch>
              <a:fillRect/>
            </a:stretch>
          </a:blipFill>
        </p:spPr>
      </p:sp>
      <p:sp>
        <p:nvSpPr>
          <p:cNvPr id="7" name="TextBox 7"/>
          <p:cNvSpPr txBox="1"/>
          <p:nvPr/>
        </p:nvSpPr>
        <p:spPr>
          <a:xfrm>
            <a:off x="925844" y="595927"/>
            <a:ext cx="10727541" cy="5292725"/>
          </a:xfrm>
          <a:prstGeom prst="rect">
            <a:avLst/>
          </a:prstGeom>
        </p:spPr>
        <p:txBody>
          <a:bodyPr lIns="0" tIns="0" rIns="0" bIns="0" rtlCol="0" anchor="t">
            <a:spAutoFit/>
          </a:bodyPr>
          <a:lstStyle/>
          <a:p>
            <a:pPr>
              <a:lnSpc>
                <a:spcPts val="7000"/>
              </a:lnSpc>
            </a:pPr>
            <a:r>
              <a:rPr lang="en-US" sz="5000" dirty="0">
                <a:solidFill>
                  <a:srgbClr val="693A3A"/>
                </a:solidFill>
                <a:latin typeface="Cambria Bold"/>
              </a:rPr>
              <a:t>- </a:t>
            </a:r>
            <a:r>
              <a:rPr lang="en-US" sz="5000" dirty="0" err="1">
                <a:solidFill>
                  <a:srgbClr val="693A3A"/>
                </a:solidFill>
                <a:latin typeface="Cambria Bold"/>
              </a:rPr>
              <a:t>Chọn</a:t>
            </a:r>
            <a:r>
              <a:rPr lang="en-US" sz="5000" dirty="0">
                <a:solidFill>
                  <a:srgbClr val="693A3A"/>
                </a:solidFill>
                <a:latin typeface="Cambria Bold"/>
              </a:rPr>
              <a:t> </a:t>
            </a:r>
            <a:r>
              <a:rPr lang="en-US" sz="5000" dirty="0" err="1">
                <a:solidFill>
                  <a:srgbClr val="693A3A"/>
                </a:solidFill>
                <a:latin typeface="Cambria Bold"/>
              </a:rPr>
              <a:t>câu</a:t>
            </a:r>
            <a:r>
              <a:rPr lang="en-US" sz="5000" dirty="0">
                <a:solidFill>
                  <a:srgbClr val="693A3A"/>
                </a:solidFill>
                <a:latin typeface="Cambria Bold"/>
              </a:rPr>
              <a:t> </a:t>
            </a:r>
            <a:r>
              <a:rPr lang="en-US" sz="5000" dirty="0" err="1">
                <a:solidFill>
                  <a:srgbClr val="693A3A"/>
                </a:solidFill>
                <a:latin typeface="Cambria Bold"/>
              </a:rPr>
              <a:t>chuyện</a:t>
            </a:r>
            <a:r>
              <a:rPr lang="en-US" sz="5000" dirty="0">
                <a:solidFill>
                  <a:srgbClr val="693A3A"/>
                </a:solidFill>
                <a:latin typeface="Cambria Bold"/>
              </a:rPr>
              <a:t> </a:t>
            </a:r>
            <a:r>
              <a:rPr lang="en-US" sz="5000" dirty="0" err="1">
                <a:solidFill>
                  <a:srgbClr val="693A3A"/>
                </a:solidFill>
                <a:latin typeface="Cambria Bold"/>
              </a:rPr>
              <a:t>kể</a:t>
            </a:r>
            <a:r>
              <a:rPr lang="en-US" sz="5000" dirty="0">
                <a:solidFill>
                  <a:srgbClr val="693A3A"/>
                </a:solidFill>
                <a:latin typeface="Cambria Bold"/>
              </a:rPr>
              <a:t> </a:t>
            </a:r>
            <a:r>
              <a:rPr lang="en-US" sz="5000" dirty="0" err="1">
                <a:solidFill>
                  <a:srgbClr val="693A3A"/>
                </a:solidFill>
                <a:latin typeface="Cambria Bold"/>
              </a:rPr>
              <a:t>về</a:t>
            </a:r>
            <a:r>
              <a:rPr lang="en-US" sz="5000" dirty="0">
                <a:solidFill>
                  <a:srgbClr val="693A3A"/>
                </a:solidFill>
                <a:latin typeface="Cambria Bold"/>
              </a:rPr>
              <a:t> </a:t>
            </a:r>
            <a:r>
              <a:rPr lang="en-US" sz="5000" dirty="0" err="1">
                <a:solidFill>
                  <a:srgbClr val="693A3A"/>
                </a:solidFill>
                <a:latin typeface="Cambria Bold"/>
              </a:rPr>
              <a:t>tình</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thương</a:t>
            </a:r>
            <a:r>
              <a:rPr lang="en-US" sz="5000" dirty="0">
                <a:solidFill>
                  <a:srgbClr val="693A3A"/>
                </a:solidFill>
                <a:latin typeface="Cambria Bold"/>
              </a:rPr>
              <a:t> </a:t>
            </a:r>
            <a:r>
              <a:rPr lang="en-US" sz="5000" dirty="0" err="1">
                <a:solidFill>
                  <a:srgbClr val="693A3A"/>
                </a:solidFill>
                <a:latin typeface="Cambria Bold"/>
              </a:rPr>
              <a:t>hoặc</a:t>
            </a:r>
            <a:r>
              <a:rPr lang="en-US" sz="5000" dirty="0">
                <a:solidFill>
                  <a:srgbClr val="693A3A"/>
                </a:solidFill>
                <a:latin typeface="Cambria Bold"/>
              </a:rPr>
              <a:t> </a:t>
            </a:r>
            <a:r>
              <a:rPr lang="en-US" sz="5000" dirty="0" err="1">
                <a:solidFill>
                  <a:srgbClr val="693A3A"/>
                </a:solidFill>
                <a:latin typeface="Cambria Bold"/>
              </a:rPr>
              <a:t>lòng</a:t>
            </a:r>
            <a:r>
              <a:rPr lang="en-US" sz="5000" dirty="0">
                <a:solidFill>
                  <a:srgbClr val="693A3A"/>
                </a:solidFill>
                <a:latin typeface="Cambria Bold"/>
              </a:rPr>
              <a:t> </a:t>
            </a:r>
            <a:r>
              <a:rPr lang="en-US" sz="5000" dirty="0" err="1">
                <a:solidFill>
                  <a:srgbClr val="693A3A"/>
                </a:solidFill>
                <a:latin typeface="Cambria Bold"/>
              </a:rPr>
              <a:t>biết</a:t>
            </a:r>
            <a:r>
              <a:rPr lang="en-US" sz="5000" dirty="0">
                <a:solidFill>
                  <a:srgbClr val="693A3A"/>
                </a:solidFill>
                <a:latin typeface="Cambria Bold"/>
              </a:rPr>
              <a:t> </a:t>
            </a:r>
            <a:r>
              <a:rPr lang="en-US" sz="5000" dirty="0" err="1">
                <a:solidFill>
                  <a:srgbClr val="693A3A"/>
                </a:solidFill>
                <a:latin typeface="Cambria Bold"/>
              </a:rPr>
              <a:t>ơn</a:t>
            </a:r>
            <a:r>
              <a:rPr lang="en-US" sz="5000" dirty="0">
                <a:solidFill>
                  <a:srgbClr val="693A3A"/>
                </a:solidFill>
                <a:latin typeface="Cambria Bold"/>
              </a:rPr>
              <a:t> </a:t>
            </a:r>
            <a:r>
              <a:rPr lang="en-US" sz="5000" dirty="0" err="1">
                <a:solidFill>
                  <a:srgbClr val="693A3A"/>
                </a:solidFill>
                <a:latin typeface="Cambria Bold"/>
              </a:rPr>
              <a:t>mà</a:t>
            </a:r>
            <a:r>
              <a:rPr lang="en-US" sz="5000" dirty="0">
                <a:solidFill>
                  <a:srgbClr val="693A3A"/>
                </a:solidFill>
                <a:latin typeface="Cambria Bold"/>
              </a:rPr>
              <a:t> </a:t>
            </a:r>
            <a:r>
              <a:rPr lang="en-US" sz="5000" dirty="0" err="1">
                <a:solidFill>
                  <a:srgbClr val="693A3A"/>
                </a:solidFill>
                <a:latin typeface="Cambria Bold"/>
              </a:rPr>
              <a:t>em</a:t>
            </a:r>
            <a:r>
              <a:rPr lang="en-US" sz="5000" dirty="0">
                <a:solidFill>
                  <a:srgbClr val="693A3A"/>
                </a:solidFill>
                <a:latin typeface="Cambria Bold"/>
              </a:rPr>
              <a:t> </a:t>
            </a:r>
            <a:r>
              <a:rPr lang="en-US" sz="5000" dirty="0" err="1">
                <a:solidFill>
                  <a:srgbClr val="693A3A"/>
                </a:solidFill>
                <a:latin typeface="Cambria Bold"/>
              </a:rPr>
              <a:t>yêu</a:t>
            </a:r>
            <a:r>
              <a:rPr lang="en-US" sz="5000" dirty="0">
                <a:solidFill>
                  <a:srgbClr val="693A3A"/>
                </a:solidFill>
                <a:latin typeface="Cambria Bold"/>
              </a:rPr>
              <a:t> </a:t>
            </a:r>
            <a:r>
              <a:rPr lang="en-US" sz="5000" dirty="0" err="1">
                <a:solidFill>
                  <a:srgbClr val="693A3A"/>
                </a:solidFill>
                <a:latin typeface="Cambria Bold"/>
              </a:rPr>
              <a:t>thích</a:t>
            </a:r>
            <a:r>
              <a:rPr lang="en-US" sz="5000" dirty="0">
                <a:solidFill>
                  <a:srgbClr val="693A3A"/>
                </a:solidFill>
                <a:latin typeface="Cambria Bold"/>
              </a:rPr>
              <a:t> (</a:t>
            </a:r>
            <a:r>
              <a:rPr lang="en-US" sz="5000" dirty="0" err="1">
                <a:solidFill>
                  <a:srgbClr val="693A3A"/>
                </a:solidFill>
                <a:latin typeface="Cambria Bold"/>
              </a:rPr>
              <a:t>ví</a:t>
            </a:r>
            <a:r>
              <a:rPr lang="en-US" sz="5000" dirty="0">
                <a:solidFill>
                  <a:srgbClr val="693A3A"/>
                </a:solidFill>
                <a:latin typeface="Cambria Bold"/>
              </a:rPr>
              <a:t> </a:t>
            </a:r>
            <a:r>
              <a:rPr lang="en-US" sz="5000" dirty="0" err="1">
                <a:solidFill>
                  <a:srgbClr val="693A3A"/>
                </a:solidFill>
                <a:latin typeface="Cambria Bold"/>
              </a:rPr>
              <a:t>dụ</a:t>
            </a:r>
            <a:r>
              <a:rPr lang="en-US" sz="5000" dirty="0">
                <a:solidFill>
                  <a:srgbClr val="693A3A"/>
                </a:solidFill>
                <a:latin typeface="Cambria Bold"/>
              </a:rPr>
              <a:t>: </a:t>
            </a:r>
            <a:r>
              <a:rPr lang="en-US" sz="5000" dirty="0" err="1">
                <a:solidFill>
                  <a:srgbClr val="693A3A"/>
                </a:solidFill>
                <a:latin typeface="Cambria Bold"/>
              </a:rPr>
              <a:t>Tờ</a:t>
            </a:r>
            <a:r>
              <a:rPr lang="en-US" sz="5000" dirty="0">
                <a:solidFill>
                  <a:srgbClr val="693A3A"/>
                </a:solidFill>
                <a:latin typeface="Cambria Bold"/>
              </a:rPr>
              <a:t> </a:t>
            </a:r>
            <a:r>
              <a:rPr lang="en-US" sz="5000" dirty="0" err="1">
                <a:solidFill>
                  <a:srgbClr val="693A3A"/>
                </a:solidFill>
                <a:latin typeface="Cambria Bold"/>
              </a:rPr>
              <a:t>báo</a:t>
            </a:r>
            <a:r>
              <a:rPr lang="en-US" sz="5000" dirty="0">
                <a:solidFill>
                  <a:srgbClr val="693A3A"/>
                </a:solidFill>
                <a:latin typeface="Cambria Bold"/>
              </a:rPr>
              <a:t> </a:t>
            </a:r>
            <a:r>
              <a:rPr lang="en-US" sz="5000" dirty="0" err="1">
                <a:solidFill>
                  <a:srgbClr val="693A3A"/>
                </a:solidFill>
                <a:latin typeface="Cambria Bold"/>
              </a:rPr>
              <a:t>tường</a:t>
            </a:r>
            <a:r>
              <a:rPr lang="en-US" sz="5000" dirty="0">
                <a:solidFill>
                  <a:srgbClr val="693A3A"/>
                </a:solidFill>
                <a:latin typeface="Cambria Bold"/>
              </a:rPr>
              <a:t> </a:t>
            </a:r>
            <a:r>
              <a:rPr lang="en-US" sz="5000" dirty="0" err="1">
                <a:solidFill>
                  <a:srgbClr val="693A3A"/>
                </a:solidFill>
                <a:latin typeface="Cambria Bold"/>
              </a:rPr>
              <a:t>của</a:t>
            </a:r>
            <a:r>
              <a:rPr lang="en-US" sz="5000" dirty="0">
                <a:solidFill>
                  <a:srgbClr val="693A3A"/>
                </a:solidFill>
                <a:latin typeface="Cambria Bold"/>
              </a:rPr>
              <a:t> </a:t>
            </a:r>
            <a:r>
              <a:rPr lang="en-US" sz="5000" dirty="0" err="1">
                <a:solidFill>
                  <a:srgbClr val="693A3A"/>
                </a:solidFill>
                <a:latin typeface="Cambria Bold"/>
              </a:rPr>
              <a:t>tôi</a:t>
            </a:r>
            <a:r>
              <a:rPr lang="en-US" sz="5000" dirty="0">
                <a:solidFill>
                  <a:srgbClr val="693A3A"/>
                </a:solidFill>
                <a:latin typeface="Cambria Bold"/>
              </a:rPr>
              <a:t>, </a:t>
            </a:r>
            <a:r>
              <a:rPr lang="en-US" sz="5000" dirty="0" err="1">
                <a:solidFill>
                  <a:srgbClr val="693A3A"/>
                </a:solidFill>
                <a:latin typeface="Cambria Bold"/>
              </a:rPr>
              <a:t>Trên</a:t>
            </a:r>
            <a:r>
              <a:rPr lang="en-US" sz="5000" dirty="0">
                <a:solidFill>
                  <a:srgbClr val="693A3A"/>
                </a:solidFill>
                <a:latin typeface="Cambria Bold"/>
              </a:rPr>
              <a:t> </a:t>
            </a:r>
            <a:r>
              <a:rPr lang="en-US" sz="5000" dirty="0" err="1">
                <a:solidFill>
                  <a:srgbClr val="693A3A"/>
                </a:solidFill>
                <a:latin typeface="Cambria Bold"/>
              </a:rPr>
              <a:t>khóm</a:t>
            </a:r>
            <a:r>
              <a:rPr lang="en-US" sz="5000" dirty="0">
                <a:solidFill>
                  <a:srgbClr val="693A3A"/>
                </a:solidFill>
                <a:latin typeface="Cambria Bold"/>
              </a:rPr>
              <a:t> </a:t>
            </a:r>
            <a:r>
              <a:rPr lang="en-US" sz="5000" dirty="0" err="1">
                <a:solidFill>
                  <a:srgbClr val="693A3A"/>
                </a:solidFill>
                <a:latin typeface="Cambria Bold"/>
              </a:rPr>
              <a:t>tre</a:t>
            </a:r>
            <a:r>
              <a:rPr lang="en-US" sz="5000" dirty="0">
                <a:solidFill>
                  <a:srgbClr val="693A3A"/>
                </a:solidFill>
                <a:latin typeface="Cambria Bold"/>
              </a:rPr>
              <a:t> </a:t>
            </a:r>
            <a:r>
              <a:rPr lang="en-US" sz="5000" dirty="0" err="1">
                <a:solidFill>
                  <a:srgbClr val="693A3A"/>
                </a:solidFill>
                <a:latin typeface="Cambria Bold"/>
              </a:rPr>
              <a:t>đầu</a:t>
            </a:r>
            <a:r>
              <a:rPr lang="en-US" sz="5000" dirty="0">
                <a:solidFill>
                  <a:srgbClr val="693A3A"/>
                </a:solidFill>
                <a:latin typeface="Cambria Bold"/>
              </a:rPr>
              <a:t> </a:t>
            </a:r>
            <a:r>
              <a:rPr lang="en-US" sz="5000" dirty="0" err="1">
                <a:solidFill>
                  <a:srgbClr val="693A3A"/>
                </a:solidFill>
                <a:latin typeface="Cambria Bold"/>
              </a:rPr>
              <a:t>ngõ</a:t>
            </a:r>
            <a:r>
              <a:rPr lang="en-US" sz="5000" dirty="0">
                <a:solidFill>
                  <a:srgbClr val="693A3A"/>
                </a:solidFill>
                <a:latin typeface="Cambria Bold"/>
              </a:rPr>
              <a:t>,...).</a:t>
            </a:r>
          </a:p>
          <a:p>
            <a:pPr>
              <a:lnSpc>
                <a:spcPts val="7000"/>
              </a:lnSpc>
            </a:pPr>
            <a:r>
              <a:rPr lang="en-US" sz="5000" dirty="0">
                <a:solidFill>
                  <a:srgbClr val="693A3A"/>
                </a:solidFill>
                <a:latin typeface="Cambria Bold"/>
              </a:rPr>
              <a:t>- </a:t>
            </a:r>
            <a:r>
              <a:rPr lang="en-US" sz="5000" dirty="0" err="1">
                <a:solidFill>
                  <a:srgbClr val="693A3A"/>
                </a:solidFill>
                <a:latin typeface="Cambria Bold"/>
              </a:rPr>
              <a:t>Tìm</a:t>
            </a:r>
            <a:r>
              <a:rPr lang="en-US" sz="5000" dirty="0">
                <a:solidFill>
                  <a:srgbClr val="693A3A"/>
                </a:solidFill>
                <a:latin typeface="Cambria Bold"/>
              </a:rPr>
              <a:t> ý.</a:t>
            </a:r>
          </a:p>
          <a:p>
            <a:pPr>
              <a:lnSpc>
                <a:spcPts val="7000"/>
              </a:lnSpc>
            </a:pPr>
            <a:r>
              <a:rPr lang="en-US" sz="5000" dirty="0">
                <a:solidFill>
                  <a:srgbClr val="693A3A"/>
                </a:solidFill>
                <a:latin typeface="Cambria Bold"/>
              </a:rPr>
              <a:t>G:</a:t>
            </a:r>
          </a:p>
        </p:txBody>
      </p:sp>
      <p:pic>
        <p:nvPicPr>
          <p:cNvPr id="8" name="Picture 7"/>
          <p:cNvPicPr>
            <a:picLocks noChangeAspect="1"/>
          </p:cNvPicPr>
          <p:nvPr/>
        </p:nvPicPr>
        <p:blipFill>
          <a:blip r:embed="rId8"/>
          <a:stretch>
            <a:fillRect/>
          </a:stretch>
        </p:blipFill>
        <p:spPr>
          <a:xfrm>
            <a:off x="11879792" y="1853134"/>
            <a:ext cx="6608637" cy="24629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a:off x="6164592" y="333812"/>
            <a:ext cx="11330627" cy="12961632"/>
          </a:xfrm>
          <a:custGeom>
            <a:avLst/>
            <a:gdLst/>
            <a:ahLst/>
            <a:cxnLst/>
            <a:rect l="l" t="t" r="r" b="b"/>
            <a:pathLst>
              <a:path w="11330627" h="12961632">
                <a:moveTo>
                  <a:pt x="0" y="0"/>
                </a:moveTo>
                <a:lnTo>
                  <a:pt x="11330627" y="0"/>
                </a:lnTo>
                <a:lnTo>
                  <a:pt x="11330627" y="12961632"/>
                </a:lnTo>
                <a:lnTo>
                  <a:pt x="0" y="129616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250003">
            <a:off x="1180594" y="4718489"/>
            <a:ext cx="4080495" cy="4983811"/>
          </a:xfrm>
          <a:custGeom>
            <a:avLst/>
            <a:gdLst/>
            <a:ahLst/>
            <a:cxnLst/>
            <a:rect l="l" t="t" r="r" b="b"/>
            <a:pathLst>
              <a:path w="4080495" h="4983811">
                <a:moveTo>
                  <a:pt x="0" y="0"/>
                </a:moveTo>
                <a:lnTo>
                  <a:pt x="4080495" y="0"/>
                </a:lnTo>
                <a:lnTo>
                  <a:pt x="4080495" y="4983811"/>
                </a:lnTo>
                <a:lnTo>
                  <a:pt x="0" y="498381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929842" y="4276360"/>
            <a:ext cx="6931253" cy="4106767"/>
          </a:xfrm>
          <a:custGeom>
            <a:avLst/>
            <a:gdLst/>
            <a:ahLst/>
            <a:cxnLst/>
            <a:rect l="l" t="t" r="r" b="b"/>
            <a:pathLst>
              <a:path w="6931253" h="4106767">
                <a:moveTo>
                  <a:pt x="0" y="0"/>
                </a:moveTo>
                <a:lnTo>
                  <a:pt x="6931253" y="0"/>
                </a:lnTo>
                <a:lnTo>
                  <a:pt x="6931253" y="4106767"/>
                </a:lnTo>
                <a:lnTo>
                  <a:pt x="0" y="4106767"/>
                </a:lnTo>
                <a:lnTo>
                  <a:pt x="0" y="0"/>
                </a:lnTo>
                <a:close/>
              </a:path>
            </a:pathLst>
          </a:custGeom>
          <a:blipFill>
            <a:blip r:embed="rId7"/>
            <a:stretch>
              <a:fillRect/>
            </a:stretch>
          </a:blipFill>
        </p:spPr>
      </p:sp>
      <p:sp>
        <p:nvSpPr>
          <p:cNvPr id="6" name="Freeform 6"/>
          <p:cNvSpPr/>
          <p:nvPr/>
        </p:nvSpPr>
        <p:spPr>
          <a:xfrm>
            <a:off x="14381512" y="3326791"/>
            <a:ext cx="3252408" cy="6975673"/>
          </a:xfrm>
          <a:custGeom>
            <a:avLst/>
            <a:gdLst/>
            <a:ahLst/>
            <a:cxnLst/>
            <a:rect l="l" t="t" r="r" b="b"/>
            <a:pathLst>
              <a:path w="3252408" h="6975673">
                <a:moveTo>
                  <a:pt x="0" y="0"/>
                </a:moveTo>
                <a:lnTo>
                  <a:pt x="3252407" y="0"/>
                </a:lnTo>
                <a:lnTo>
                  <a:pt x="3252407" y="6975674"/>
                </a:lnTo>
                <a:lnTo>
                  <a:pt x="0" y="69756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8" name="Picture 7"/>
          <p:cNvPicPr>
            <a:picLocks noChangeAspect="1"/>
          </p:cNvPicPr>
          <p:nvPr/>
        </p:nvPicPr>
        <p:blipFill>
          <a:blip r:embed="rId10"/>
          <a:stretch>
            <a:fillRect/>
          </a:stretch>
        </p:blipFill>
        <p:spPr>
          <a:xfrm>
            <a:off x="-1" y="800100"/>
            <a:ext cx="6383065" cy="41883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4000500" y="-4000500"/>
            <a:ext cx="10287000" cy="18288000"/>
          </a:xfrm>
          <a:custGeom>
            <a:avLst/>
            <a:gdLst/>
            <a:ahLst/>
            <a:cxnLst/>
            <a:rect l="l" t="t" r="r" b="b"/>
            <a:pathLst>
              <a:path w="10287000" h="18288000">
                <a:moveTo>
                  <a:pt x="10287000" y="18288000"/>
                </a:moveTo>
                <a:lnTo>
                  <a:pt x="10287000" y="0"/>
                </a:lnTo>
                <a:lnTo>
                  <a:pt x="0" y="0"/>
                </a:lnTo>
                <a:lnTo>
                  <a:pt x="0" y="18288000"/>
                </a:lnTo>
                <a:lnTo>
                  <a:pt x="10287000" y="18288000"/>
                </a:lnTo>
                <a:close/>
              </a:path>
            </a:pathLst>
          </a:custGeom>
          <a:blipFill>
            <a:blip r:embed="rId2"/>
            <a:stretch>
              <a:fillRect l="-37884" t="-16143" r="-189790" b="-68173"/>
            </a:stretch>
          </a:blipFill>
        </p:spPr>
      </p:sp>
      <p:sp>
        <p:nvSpPr>
          <p:cNvPr id="3" name="Freeform 3"/>
          <p:cNvSpPr/>
          <p:nvPr/>
        </p:nvSpPr>
        <p:spPr>
          <a:xfrm rot="-5400000">
            <a:off x="7060346" y="-983357"/>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a:off x="815503" y="-815503"/>
            <a:ext cx="11330627" cy="12961632"/>
          </a:xfrm>
          <a:custGeom>
            <a:avLst/>
            <a:gdLst/>
            <a:ahLst/>
            <a:cxnLst/>
            <a:rect l="l" t="t" r="r" b="b"/>
            <a:pathLst>
              <a:path w="11330627" h="12961632">
                <a:moveTo>
                  <a:pt x="0" y="0"/>
                </a:moveTo>
                <a:lnTo>
                  <a:pt x="11330627" y="0"/>
                </a:lnTo>
                <a:lnTo>
                  <a:pt x="11330627" y="12961633"/>
                </a:lnTo>
                <a:lnTo>
                  <a:pt x="0" y="129616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TextBox 5"/>
          <p:cNvSpPr txBox="1"/>
          <p:nvPr/>
        </p:nvSpPr>
        <p:spPr>
          <a:xfrm>
            <a:off x="710898" y="309880"/>
            <a:ext cx="17082016" cy="9591040"/>
          </a:xfrm>
          <a:prstGeom prst="rect">
            <a:avLst/>
          </a:prstGeom>
        </p:spPr>
        <p:txBody>
          <a:bodyPr lIns="0" tIns="0" rIns="0" bIns="0" rtlCol="0" anchor="t">
            <a:spAutoFit/>
          </a:bodyPr>
          <a:lstStyle/>
          <a:p>
            <a:pPr>
              <a:lnSpc>
                <a:spcPts val="4759"/>
              </a:lnSpc>
            </a:pPr>
            <a:r>
              <a:rPr lang="en-US" sz="3399">
                <a:solidFill>
                  <a:srgbClr val="693A3A"/>
                </a:solidFill>
                <a:latin typeface="Cambria Bold"/>
              </a:rPr>
              <a:t>- Chọn câu chuyện: </a:t>
            </a:r>
            <a:r>
              <a:rPr lang="en-US" sz="3399">
                <a:solidFill>
                  <a:srgbClr val="693A3A"/>
                </a:solidFill>
                <a:latin typeface="Cambria"/>
              </a:rPr>
              <a:t>Tờ báo tường của tôi.</a:t>
            </a:r>
          </a:p>
          <a:p>
            <a:pPr>
              <a:lnSpc>
                <a:spcPts val="4759"/>
              </a:lnSpc>
            </a:pPr>
            <a:r>
              <a:rPr lang="en-US" sz="3399">
                <a:solidFill>
                  <a:srgbClr val="693A3A"/>
                </a:solidFill>
                <a:latin typeface="Cambria Bold"/>
              </a:rPr>
              <a:t>- Tìm ý:</a:t>
            </a:r>
          </a:p>
          <a:p>
            <a:pPr>
              <a:lnSpc>
                <a:spcPts val="4759"/>
              </a:lnSpc>
            </a:pPr>
            <a:r>
              <a:rPr lang="en-US" sz="3399">
                <a:solidFill>
                  <a:srgbClr val="693A3A"/>
                </a:solidFill>
                <a:latin typeface="Cambria Bold"/>
              </a:rPr>
              <a:t>+ Mở bài: </a:t>
            </a:r>
            <a:r>
              <a:rPr lang="en-US" sz="3399">
                <a:solidFill>
                  <a:srgbClr val="693A3A"/>
                </a:solidFill>
                <a:latin typeface="Cambria"/>
              </a:rPr>
              <a:t>Trong cuộc sống của chúng ta không thể nào thiếu được lòng tốt, tình yêu thương bởi nó là thứ tình cảm gắn kết con người gần nhau hơn. Và một trong những câu chuyện đã truyền cảm hứng về tình người cho em đó là câu chuyện Tờ báo tường của tôi của tác giả Nguyễn Luân. Câu chuyện đã cho chúng ta một bài học tình người vô cùng quý giá.</a:t>
            </a:r>
          </a:p>
          <a:p>
            <a:pPr>
              <a:lnSpc>
                <a:spcPts val="4759"/>
              </a:lnSpc>
            </a:pPr>
            <a:r>
              <a:rPr lang="en-US" sz="3399">
                <a:solidFill>
                  <a:srgbClr val="693A3A"/>
                </a:solidFill>
                <a:latin typeface="Cambria Bold"/>
              </a:rPr>
              <a:t>+ Thân bài:</a:t>
            </a:r>
          </a:p>
          <a:p>
            <a:pPr>
              <a:lnSpc>
                <a:spcPts val="4759"/>
              </a:lnSpc>
            </a:pPr>
            <a:r>
              <a:rPr lang="en-US" sz="3399">
                <a:solidFill>
                  <a:srgbClr val="693A3A"/>
                </a:solidFill>
                <a:latin typeface="Cambria"/>
              </a:rPr>
              <a:t>L</a:t>
            </a:r>
            <a:r>
              <a:rPr lang="en-US" sz="3399">
                <a:solidFill>
                  <a:srgbClr val="693A3A"/>
                </a:solidFill>
                <a:latin typeface="Cambria Bold"/>
              </a:rPr>
              <a:t>í do thích câu chuyện: </a:t>
            </a:r>
            <a:r>
              <a:rPr lang="en-US" sz="3399">
                <a:solidFill>
                  <a:srgbClr val="693A3A"/>
                </a:solidFill>
                <a:latin typeface="Cambria"/>
              </a:rPr>
              <a:t>Bài học sâu sắc về tình người, giúp đỡ người khác lúc khó khăn; chi tiết cảm động: Mặc dù trời nhá nhem tối, khu rừng âm u nhưng cậu bé vẫn vượt qua nỗi sợ hãi để băng qua rừng thật nhanh vì người bị nạn.</a:t>
            </a:r>
          </a:p>
          <a:p>
            <a:pPr>
              <a:lnSpc>
                <a:spcPts val="4759"/>
              </a:lnSpc>
            </a:pPr>
            <a:r>
              <a:rPr lang="en-US" sz="3399">
                <a:solidFill>
                  <a:srgbClr val="693A3A"/>
                </a:solidFill>
                <a:latin typeface="Cambria Bold"/>
              </a:rPr>
              <a:t>Dẫn chứng: </a:t>
            </a:r>
            <a:r>
              <a:rPr lang="en-US" sz="3399">
                <a:solidFill>
                  <a:srgbClr val="693A3A"/>
                </a:solidFill>
                <a:latin typeface="Cambria"/>
              </a:rPr>
              <a:t>Trời bắt đầu nhá nhem tối. Khu rừng âm u. Tiếng mấy con chim kêu “túc... túc...” không ngớt. Tôi chạy nhanh hơn. Gió thổi vù vù bên tai, bàn chân đau nhói vì giẫm lên đá răng mèo. “Phải cố lên! Người bị nạn nguy mất...”.</a:t>
            </a:r>
          </a:p>
          <a:p>
            <a:pPr>
              <a:lnSpc>
                <a:spcPts val="4759"/>
              </a:lnSpc>
            </a:pPr>
            <a:r>
              <a:rPr lang="en-US" sz="3399">
                <a:solidFill>
                  <a:srgbClr val="693A3A"/>
                </a:solidFill>
                <a:latin typeface="Cambria Bold"/>
              </a:rPr>
              <a:t>+ Kết bài:</a:t>
            </a:r>
            <a:r>
              <a:rPr lang="en-US" sz="3399">
                <a:solidFill>
                  <a:srgbClr val="693A3A"/>
                </a:solidFill>
                <a:latin typeface="Cambria"/>
              </a:rPr>
              <a:t> Câu chuyện Tờ báo tường của tôi đã truyền không chỉ cho em mà cho tất cả mọi người bài học về lòng tốt. Em hứa sẽ giống như cậu bé trong câu chuyện, sẵn sàng giúp đỡ người khác lúc khó khăn..</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TotalTime>
  <Words>881</Words>
  <Application>Microsoft Office PowerPoint</Application>
  <PresentationFormat>Custom</PresentationFormat>
  <Paragraphs>24</Paragraphs>
  <Slides>15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Cambria</vt:lpstr>
      <vt:lpstr>Times New Roman</vt:lpstr>
      <vt:lpstr>Cambria Bold</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T24_VietDoanVanNeuYKien_MNT</dc:title>
  <cp:lastModifiedBy>Admin</cp:lastModifiedBy>
  <cp:revision>20</cp:revision>
  <dcterms:created xsi:type="dcterms:W3CDTF">2006-08-16T00:00:00Z</dcterms:created>
  <dcterms:modified xsi:type="dcterms:W3CDTF">2024-02-15T06:31:13Z</dcterms:modified>
  <dc:identifier>DAF6a-4Naco</dc:identifier>
</cp:coreProperties>
</file>