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05E9F-5C8B-479F-B52A-30B7961511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90697-0C87-4DF2-B3C3-5BF7D312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33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56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7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81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9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8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92DF3-3FF7-4B71-A32D-F760B6F4AC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6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6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7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D9D8-FCAC-48E5-8224-6792EC5A8A8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E5D7-6197-422A-A208-2F9BB297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8.png"/><Relationship Id="rId18" Type="http://schemas.openxmlformats.org/officeDocument/2006/relationships/image" Target="../media/image6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11.png"/><Relationship Id="rId2" Type="http://schemas.openxmlformats.org/officeDocument/2006/relationships/tags" Target="../tags/tag49.xml"/><Relationship Id="rId16" Type="http://schemas.openxmlformats.org/officeDocument/2006/relationships/image" Target="../media/image7.png"/><Relationship Id="rId20" Type="http://schemas.openxmlformats.org/officeDocument/2006/relationships/image" Target="../media/image13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2.xml"/><Relationship Id="rId15" Type="http://schemas.openxmlformats.org/officeDocument/2006/relationships/image" Target="../media/image4.png"/><Relationship Id="rId10" Type="http://schemas.openxmlformats.org/officeDocument/2006/relationships/tags" Target="../tags/tag57.xml"/><Relationship Id="rId19" Type="http://schemas.openxmlformats.org/officeDocument/2006/relationships/image" Target="../media/image19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0.xml"/><Relationship Id="rId7" Type="http://schemas.openxmlformats.org/officeDocument/2006/relationships/image" Target="../media/image20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3.xml"/><Relationship Id="rId7" Type="http://schemas.openxmlformats.org/officeDocument/2006/relationships/image" Target="../media/image2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3.png"/><Relationship Id="rId18" Type="http://schemas.openxmlformats.org/officeDocument/2006/relationships/image" Target="../media/image22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8.png"/><Relationship Id="rId17" Type="http://schemas.openxmlformats.org/officeDocument/2006/relationships/image" Target="../media/image7.png"/><Relationship Id="rId2" Type="http://schemas.openxmlformats.org/officeDocument/2006/relationships/tags" Target="../tags/tag65.xml"/><Relationship Id="rId16" Type="http://schemas.openxmlformats.org/officeDocument/2006/relationships/image" Target="../media/image6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14.jpeg"/><Relationship Id="rId5" Type="http://schemas.openxmlformats.org/officeDocument/2006/relationships/tags" Target="../tags/tag68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tags" Target="../tags/tag8.xml"/><Relationship Id="rId16" Type="http://schemas.openxmlformats.org/officeDocument/2006/relationships/image" Target="../media/image9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8.png"/><Relationship Id="rId18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7.png"/><Relationship Id="rId20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tags" Target="../tags/tag25.xml"/><Relationship Id="rId19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4.jpeg"/><Relationship Id="rId18" Type="http://schemas.openxmlformats.org/officeDocument/2006/relationships/image" Target="../media/image11.png"/><Relationship Id="rId3" Type="http://schemas.openxmlformats.org/officeDocument/2006/relationships/tags" Target="../tags/tag28.xml"/><Relationship Id="rId21" Type="http://schemas.openxmlformats.org/officeDocument/2006/relationships/image" Target="../media/image15.png"/><Relationship Id="rId7" Type="http://schemas.openxmlformats.org/officeDocument/2006/relationships/tags" Target="../tags/tag32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7.png"/><Relationship Id="rId2" Type="http://schemas.openxmlformats.org/officeDocument/2006/relationships/tags" Target="../tags/tag27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tags" Target="../tags/tag35.xml"/><Relationship Id="rId19" Type="http://schemas.openxmlformats.org/officeDocument/2006/relationships/image" Target="../media/image13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11.png"/><Relationship Id="rId2" Type="http://schemas.openxmlformats.org/officeDocument/2006/relationships/tags" Target="../tags/tag37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tags" Target="../tags/tag45.xml"/><Relationship Id="rId19" Type="http://schemas.openxmlformats.org/officeDocument/2006/relationships/image" Target="../media/image1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2AF173-6EAA-2CF4-CB44-B7405EBC36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CE5BD5-16DF-3906-CE9F-5651CCD0A9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15986" y="0"/>
            <a:ext cx="13687601" cy="5082692"/>
          </a:xfrm>
          <a:prstGeom prst="rect">
            <a:avLst/>
          </a:prstGeom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6215" y="4065905"/>
            <a:ext cx="4227195" cy="2429510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774190" y="3823181"/>
            <a:ext cx="1654810" cy="2914958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 l="81816" t="42704" b="13191"/>
          <a:stretch>
            <a:fillRect/>
          </a:stretch>
        </p:blipFill>
        <p:spPr>
          <a:xfrm>
            <a:off x="148590" y="945197"/>
            <a:ext cx="1420495" cy="1878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60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02481" y="135892"/>
            <a:ext cx="11587038" cy="1885155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bạn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nhóm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hoặc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được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khen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ghi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lại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điều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muốn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học</a:t>
            </a:r>
            <a:r>
              <a:rPr lang="en-US" sz="4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6EC8DA-6A4E-46A8-01A2-3743B3936814}"/>
              </a:ext>
            </a:extLst>
          </p:cNvPr>
          <p:cNvGrpSpPr/>
          <p:nvPr/>
        </p:nvGrpSpPr>
        <p:grpSpPr>
          <a:xfrm>
            <a:off x="1061430" y="2123306"/>
            <a:ext cx="10069137" cy="4170563"/>
            <a:chOff x="645386" y="2836764"/>
            <a:chExt cx="4653329" cy="3200401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07E4C945-3209-6B95-2608-0D1F59605AE6}"/>
                </a:ext>
              </a:extLst>
            </p:cNvPr>
            <p:cNvSpPr/>
            <p:nvPr/>
          </p:nvSpPr>
          <p:spPr>
            <a:xfrm>
              <a:off x="645386" y="2836764"/>
              <a:ext cx="4653329" cy="320040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>
              <a:off x="904911" y="3540916"/>
              <a:ext cx="4220280" cy="2019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5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Nghe đọc một số bài làm tốt của bạn và nêu những điểm em muốn học tập</a:t>
              </a:r>
              <a:endParaRPr lang="en-US" sz="55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21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4743" y="2110443"/>
            <a:ext cx="10785374" cy="2281524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557731" y="357140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311575" y="3954827"/>
            <a:ext cx="1666651" cy="2935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3867" y="14768"/>
            <a:ext cx="8027126" cy="2576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3A6046-3EDF-F5B9-DFA7-DCEC4EAC25AA}"/>
              </a:ext>
            </a:extLst>
          </p:cNvPr>
          <p:cNvSpPr txBox="1"/>
          <p:nvPr/>
        </p:nvSpPr>
        <p:spPr>
          <a:xfrm>
            <a:off x="714743" y="2195796"/>
            <a:ext cx="10785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lại một đoạn văn </a:t>
            </a:r>
          </a:p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bài của em cho hay hơn.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9234552" y="4593770"/>
            <a:ext cx="2957447" cy="2451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1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 descr="组 3">
            <a:extLst>
              <a:ext uri="{FF2B5EF4-FFF2-40B4-BE49-F238E27FC236}">
                <a16:creationId xmlns:a16="http://schemas.microsoft.com/office/drawing/2014/main" id="{D47A6326-B9D1-9FF3-7E3E-6B52E21BCA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045" y="1240971"/>
            <a:ext cx="9955982" cy="3889177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" descr="f30g8nuzr6lxov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5045" y="1678605"/>
            <a:ext cx="98763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latin typeface="Cambria" panose="02040503050406030204" pitchFamily="18" charset="0"/>
              </a:rPr>
              <a:t>- Hãy kể lại câu chuyện về một nhân vật lịch sử cho bố mẹ và gia đình nghe.</a:t>
            </a:r>
          </a:p>
          <a:p>
            <a:pPr algn="just"/>
            <a:r>
              <a:rPr lang="vi-VN" sz="4000" b="1">
                <a:latin typeface="Cambria" panose="02040503050406030204" pitchFamily="18" charset="0"/>
              </a:rPr>
              <a:t>- HS liên hệ: Cần có thái độ, bày tỏ lòng biết ơn đối với các nhân vật lịch sử như thế nào ?</a:t>
            </a:r>
          </a:p>
        </p:txBody>
      </p:sp>
      <p:pic>
        <p:nvPicPr>
          <p:cNvPr id="9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725891" y="2751154"/>
            <a:ext cx="2291064" cy="40357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5045" y="0"/>
            <a:ext cx="9876376" cy="5130148"/>
            <a:chOff x="175045" y="0"/>
            <a:chExt cx="9876376" cy="51301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0DA1D2-697B-1614-AE72-77ADFEBFC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045" y="0"/>
              <a:ext cx="9876376" cy="51301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57550" y="0"/>
              <a:ext cx="3986213" cy="15287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7550" y="225308"/>
              <a:ext cx="3920705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mtClean="0">
                  <a:solidFill>
                    <a:schemeClr val="bg1"/>
                  </a:solidFill>
                </a:rPr>
                <a:t>VẬN DỤNG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24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 descr="组 3">
            <a:extLst>
              <a:ext uri="{FF2B5EF4-FFF2-40B4-BE49-F238E27FC236}">
                <a16:creationId xmlns:a16="http://schemas.microsoft.com/office/drawing/2014/main" id="{D47A6326-B9D1-9FF3-7E3E-6B52E21BCA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045" y="1240971"/>
            <a:ext cx="9955982" cy="3020367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DA1D2-697B-1614-AE72-77ADFEBFC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45" y="313390"/>
            <a:ext cx="9876376" cy="4078577"/>
          </a:xfrm>
          <a:prstGeom prst="rect">
            <a:avLst/>
          </a:prstGeom>
        </p:spPr>
      </p:pic>
      <p:pic>
        <p:nvPicPr>
          <p:cNvPr id="8" name="图片 7" descr="f30g8nuzr6lxov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5045" y="1678605"/>
            <a:ext cx="987637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Hoàn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mình.</a:t>
            </a:r>
            <a:endParaRPr lang="en-US" sz="5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5000" b="1" dirty="0" err="1">
                <a:latin typeface="Cambria" panose="02040503050406030204" pitchFamily="18" charset="0"/>
              </a:rPr>
              <a:t>Chuẩn</a:t>
            </a:r>
            <a:r>
              <a:rPr lang="en-US" sz="5000" b="1" dirty="0"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</a:rPr>
              <a:t>bị</a:t>
            </a:r>
            <a:r>
              <a:rPr lang="en-US" sz="5000" b="1" dirty="0"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</a:rPr>
              <a:t>cho</a:t>
            </a:r>
            <a:r>
              <a:rPr lang="en-US" sz="5000" b="1" dirty="0"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</a:rPr>
              <a:t>bài</a:t>
            </a:r>
            <a:r>
              <a:rPr lang="en-US" sz="5000" b="1" dirty="0"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</a:rPr>
              <a:t>học</a:t>
            </a:r>
            <a:r>
              <a:rPr lang="en-US" sz="5000" b="1" dirty="0">
                <a:latin typeface="Cambria" panose="02040503050406030204" pitchFamily="18" charset="0"/>
              </a:rPr>
              <a:t> </a:t>
            </a:r>
            <a:r>
              <a:rPr lang="vi-VN" sz="5000" b="1" dirty="0">
                <a:latin typeface="Cambria" panose="02040503050406030204" pitchFamily="18" charset="0"/>
              </a:rPr>
              <a:t>mới.</a:t>
            </a:r>
            <a:endParaRPr lang="en-US" sz="5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725891" y="2751154"/>
            <a:ext cx="2291064" cy="4035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0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25DF1BFA-38FF-F927-2E94-BEB5A4C1E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r="10467"/>
          <a:stretch/>
        </p:blipFill>
        <p:spPr>
          <a:xfrm>
            <a:off x="0" y="-18143"/>
            <a:ext cx="12192000" cy="6876143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16990" y="1603622"/>
            <a:ext cx="9558020" cy="242951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470" y="3561855"/>
            <a:ext cx="5514791" cy="3169534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42039C-43B8-C607-64E2-E40E44793E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2681" y="2106344"/>
            <a:ext cx="9766638" cy="193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19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2004" y="941046"/>
            <a:ext cx="10703968" cy="4697537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9" name="图片 48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50" name="图片 49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400050"/>
            <a:ext cx="1360170" cy="484505"/>
          </a:xfrm>
          <a:prstGeom prst="rect">
            <a:avLst/>
          </a:prstGeom>
        </p:spPr>
      </p:pic>
      <p:pic>
        <p:nvPicPr>
          <p:cNvPr id="51" name="图片 5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103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6" name="图片 10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 l="81816" t="42704" b="13191"/>
          <a:stretch>
            <a:fillRect/>
          </a:stretch>
        </p:blipFill>
        <p:spPr>
          <a:xfrm>
            <a:off x="229870" y="4904104"/>
            <a:ext cx="1420495" cy="1878965"/>
          </a:xfrm>
          <a:prstGeom prst="rect">
            <a:avLst/>
          </a:prstGeom>
        </p:spPr>
      </p:pic>
      <p:pic>
        <p:nvPicPr>
          <p:cNvPr id="107" name="图片 10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rcRect t="-1595" r="21671" b="71769"/>
          <a:stretch>
            <a:fillRect/>
          </a:stretch>
        </p:blipFill>
        <p:spPr>
          <a:xfrm>
            <a:off x="383131" y="-19806"/>
            <a:ext cx="6118860" cy="127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B6146-2FBF-1889-B489-422FD26158B0}"/>
              </a:ext>
            </a:extLst>
          </p:cNvPr>
          <p:cNvSpPr txBox="1"/>
          <p:nvPr/>
        </p:nvSpPr>
        <p:spPr>
          <a:xfrm>
            <a:off x="1194707" y="1297233"/>
            <a:ext cx="98025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đã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6000" b="1" dirty="0">
                <a:latin typeface="Cambria" panose="02040503050406030204" pitchFamily="18" charset="0"/>
              </a:rPr>
              <a:t>. </a:t>
            </a:r>
            <a:r>
              <a:rPr lang="en-US" sz="6000" b="1" dirty="0" err="1">
                <a:latin typeface="Cambria" panose="02040503050406030204" pitchFamily="18" charset="0"/>
              </a:rPr>
              <a:t>Biết</a:t>
            </a:r>
            <a:r>
              <a:rPr lang="en-US" sz="6000" b="1" dirty="0"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</a:rPr>
              <a:t>chỉnh</a:t>
            </a:r>
            <a:r>
              <a:rPr lang="en-US" sz="6000" b="1" dirty="0"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</a:rPr>
              <a:t>sửa</a:t>
            </a:r>
            <a:r>
              <a:rPr lang="en-US" sz="6000" b="1" dirty="0"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</a:rPr>
              <a:t>đoạn</a:t>
            </a:r>
            <a:r>
              <a:rPr lang="en-US" sz="6000" b="1" dirty="0"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</a:rPr>
              <a:t>văn</a:t>
            </a:r>
            <a:r>
              <a:rPr lang="en-US" sz="6000" b="1" dirty="0"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</a:rPr>
              <a:t>cho</a:t>
            </a:r>
            <a:r>
              <a:rPr lang="en-US" sz="6000" b="1" dirty="0">
                <a:latin typeface="Cambria" panose="02040503050406030204" pitchFamily="18" charset="0"/>
              </a:rPr>
              <a:t> hay </a:t>
            </a:r>
            <a:r>
              <a:rPr lang="en-US" sz="6000" b="1" dirty="0" err="1">
                <a:latin typeface="Cambria" panose="02040503050406030204" pitchFamily="18" charset="0"/>
              </a:rPr>
              <a:t>hơn</a:t>
            </a:r>
            <a:r>
              <a:rPr lang="en-US" sz="6000" b="1" dirty="0">
                <a:latin typeface="Cambria" panose="02040503050406030204" pitchFamily="18" charset="0"/>
              </a:rPr>
              <a:t>.</a:t>
            </a:r>
            <a:endParaRPr lang="en-US" sz="6000" dirty="0"/>
          </a:p>
        </p:txBody>
      </p:sp>
      <p:pic>
        <p:nvPicPr>
          <p:cNvPr id="104" name="图片 10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67" y="3353331"/>
            <a:ext cx="3984633" cy="35778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14FA0-0547-E08D-6173-26555084DC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058" y="-254109"/>
            <a:ext cx="6522665" cy="166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50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33FDD-F9E1-CAE6-93DE-E0B56F6791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519" y="1668374"/>
            <a:ext cx="11333446" cy="3097036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9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8DD4-D7B3-42FF-EFCF-4739B5D7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7726AE-BADC-63B1-CFC7-F0D894F4D0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r="10467"/>
          <a:stretch/>
        </p:blipFill>
        <p:spPr>
          <a:xfrm>
            <a:off x="0" y="-18143"/>
            <a:ext cx="12192000" cy="6876143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1B93E-31FF-44B2-9D5D-F135F5E176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1480" y="1693282"/>
            <a:ext cx="11333446" cy="3090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5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4791" y="1268602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0238" y="1809595"/>
            <a:ext cx="11333446" cy="2365453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64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7" descr="组 3">
            <a:extLst>
              <a:ext uri="{FF2B5EF4-FFF2-40B4-BE49-F238E27FC236}">
                <a16:creationId xmlns:a16="http://schemas.microsoft.com/office/drawing/2014/main" id="{F0049CAC-9AC8-F04F-0FA6-FCC82E497B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881" y="349922"/>
            <a:ext cx="12074238" cy="1914307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58881" y="489527"/>
            <a:ext cx="12306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Đề</a:t>
            </a:r>
            <a:r>
              <a:rPr lang="en-US" sz="5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50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bài</a:t>
            </a:r>
            <a:r>
              <a:rPr lang="en-US" sz="5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: </a:t>
            </a:r>
            <a:r>
              <a:rPr lang="en-US" sz="5000" dirty="0" err="1">
                <a:latin typeface="Cambria" panose="02040503050406030204" pitchFamily="18" charset="0"/>
              </a:rPr>
              <a:t>Viết</a:t>
            </a:r>
            <a:r>
              <a:rPr lang="en-US" sz="5000" dirty="0">
                <a:latin typeface="Cambria" panose="02040503050406030204" pitchFamily="18" charset="0"/>
              </a:rPr>
              <a:t> </a:t>
            </a:r>
            <a:r>
              <a:rPr lang="vi-VN" sz="5000" dirty="0">
                <a:latin typeface="Cambria" panose="02040503050406030204" pitchFamily="18" charset="0"/>
              </a:rPr>
              <a:t> bài  văn kể lại câu chuyện về một nhân vật lịch sử mà em đã đọc, đã nghe.</a:t>
            </a:r>
            <a:endParaRPr lang="en-US" sz="5000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21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034638" y="242455"/>
            <a:ext cx="10656620" cy="12706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1. Nghe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giáo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chung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</a:rPr>
              <a:t>lớp.</a:t>
            </a:r>
            <a:endParaRPr lang="en-US" sz="5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781396" y="45667"/>
            <a:ext cx="10906991" cy="10924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00585E-2B0E-4768-D6C3-FFA98CC4D86D}"/>
              </a:ext>
            </a:extLst>
          </p:cNvPr>
          <p:cNvSpPr/>
          <p:nvPr/>
        </p:nvSpPr>
        <p:spPr>
          <a:xfrm>
            <a:off x="1087976" y="1322902"/>
            <a:ext cx="7881853" cy="10924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Câu chuyện em kể có mở đầu,  </a:t>
            </a:r>
          </a:p>
          <a:p>
            <a:pPr algn="ctr"/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diễn biến, kết thúc rõ ràng </a:t>
            </a:r>
            <a:r>
              <a:rPr lang="en-US" sz="3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F487D0-E124-1759-49CF-005D9833CAF5}"/>
              </a:ext>
            </a:extLst>
          </p:cNvPr>
          <p:cNvSpPr/>
          <p:nvPr/>
        </p:nvSpPr>
        <p:spPr>
          <a:xfrm>
            <a:off x="0" y="2610311"/>
            <a:ext cx="10508723" cy="1247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chi tiết về nhân vật lịch sử có đúng với câu chuyện em đã được nghe, được đọc </a:t>
            </a:r>
            <a:r>
              <a:rPr lang="en-US" sz="35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988170-53B1-00C6-3CE5-6B0402D9FD82}"/>
              </a:ext>
            </a:extLst>
          </p:cNvPr>
          <p:cNvSpPr/>
          <p:nvPr/>
        </p:nvSpPr>
        <p:spPr>
          <a:xfrm>
            <a:off x="280555" y="4021583"/>
            <a:ext cx="9788731" cy="1247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Việc sắp xếp các chi tiết trong câu chuyện có</a:t>
            </a:r>
          </a:p>
          <a:p>
            <a:pPr algn="ctr"/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 hợp lí không?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62ADC5-E0B2-BD78-423D-D504FA49DAF2}"/>
              </a:ext>
            </a:extLst>
          </p:cNvPr>
          <p:cNvSpPr/>
          <p:nvPr/>
        </p:nvSpPr>
        <p:spPr>
          <a:xfrm>
            <a:off x="400297" y="5432855"/>
            <a:ext cx="8939646" cy="1247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</a:rPr>
              <a:t>Bài làm có mắc lỗi về dùng từ, đặt câu, chính tả không?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9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Widescreen</PresentationFormat>
  <Paragraphs>21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2024-02-23T09:08:29Z</dcterms:created>
  <dcterms:modified xsi:type="dcterms:W3CDTF">2024-02-23T09:08:55Z</dcterms:modified>
</cp:coreProperties>
</file>