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A2F9B-9124-484F-A216-FF7E44ED476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196096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A2F9B-9124-484F-A216-FF7E44ED476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284231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A2F9B-9124-484F-A216-FF7E44ED476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28579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A2F9B-9124-484F-A216-FF7E44ED476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21942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2A2F9B-9124-484F-A216-FF7E44ED476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369616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A2F9B-9124-484F-A216-FF7E44ED476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176432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A2F9B-9124-484F-A216-FF7E44ED4764}"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275358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A2F9B-9124-484F-A216-FF7E44ED4764}"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106225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A2F9B-9124-484F-A216-FF7E44ED4764}"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7580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2A2F9B-9124-484F-A216-FF7E44ED476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425859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2A2F9B-9124-484F-A216-FF7E44ED476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7647-3B50-43D7-BA77-B0A2B02335D0}" type="slidenum">
              <a:rPr lang="en-US" smtClean="0"/>
              <a:t>‹#›</a:t>
            </a:fld>
            <a:endParaRPr lang="en-US"/>
          </a:p>
        </p:txBody>
      </p:sp>
    </p:spTree>
    <p:extLst>
      <p:ext uri="{BB962C8B-B14F-4D97-AF65-F5344CB8AC3E}">
        <p14:creationId xmlns:p14="http://schemas.microsoft.com/office/powerpoint/2010/main" val="188763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A2F9B-9124-484F-A216-FF7E44ED4764}"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97647-3B50-43D7-BA77-B0A2B02335D0}" type="slidenum">
              <a:rPr lang="en-US" smtClean="0"/>
              <a:t>‹#›</a:t>
            </a:fld>
            <a:endParaRPr lang="en-US"/>
          </a:p>
        </p:txBody>
      </p:sp>
    </p:spTree>
    <p:extLst>
      <p:ext uri="{BB962C8B-B14F-4D97-AF65-F5344CB8AC3E}">
        <p14:creationId xmlns:p14="http://schemas.microsoft.com/office/powerpoint/2010/main" val="24260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2.sv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8.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982048" y="5265045"/>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5067415" y="5216047"/>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4152552" y="5265045"/>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556253" y="780498"/>
            <a:ext cx="11079494"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7" name="Freeform 17"/>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9" name="Picture 18">
            <a:extLst>
              <a:ext uri="{FF2B5EF4-FFF2-40B4-BE49-F238E27FC236}">
                <a16:creationId xmlns:a16="http://schemas.microsoft.com/office/drawing/2014/main" id="{721951BA-FF4E-45B1-7F00-ED51799F225D}"/>
              </a:ext>
            </a:extLst>
          </p:cNvPr>
          <p:cNvPicPr>
            <a:picLocks noChangeAspect="1"/>
          </p:cNvPicPr>
          <p:nvPr/>
        </p:nvPicPr>
        <p:blipFill rotWithShape="1">
          <a:blip r:embed="rId4"/>
          <a:srcRect t="1915" r="51875"/>
          <a:stretch/>
        </p:blipFill>
        <p:spPr>
          <a:xfrm>
            <a:off x="6473271" y="897188"/>
            <a:ext cx="5113088" cy="4707912"/>
          </a:xfrm>
          <a:prstGeom prst="rect">
            <a:avLst/>
          </a:prstGeom>
        </p:spPr>
      </p:pic>
      <p:pic>
        <p:nvPicPr>
          <p:cNvPr id="23" name="Picture 22">
            <a:extLst>
              <a:ext uri="{FF2B5EF4-FFF2-40B4-BE49-F238E27FC236}">
                <a16:creationId xmlns:a16="http://schemas.microsoft.com/office/drawing/2014/main" id="{939AC0BF-8AEF-F895-9DC8-C7788B1E3A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399" y="721855"/>
            <a:ext cx="1094468" cy="1094468"/>
          </a:xfrm>
          <a:prstGeom prst="rect">
            <a:avLst/>
          </a:prstGeom>
        </p:spPr>
      </p:pic>
      <p:pic>
        <p:nvPicPr>
          <p:cNvPr id="18" name="Picture 17">
            <a:extLst>
              <a:ext uri="{FF2B5EF4-FFF2-40B4-BE49-F238E27FC236}">
                <a16:creationId xmlns:a16="http://schemas.microsoft.com/office/drawing/2014/main" id="{A1333E65-EF74-E08A-F988-DB69C6F46455}"/>
              </a:ext>
            </a:extLst>
          </p:cNvPr>
          <p:cNvPicPr>
            <a:picLocks noChangeAspect="1"/>
          </p:cNvPicPr>
          <p:nvPr/>
        </p:nvPicPr>
        <p:blipFill>
          <a:blip r:embed="rId6"/>
          <a:stretch>
            <a:fillRect/>
          </a:stretch>
        </p:blipFill>
        <p:spPr>
          <a:xfrm>
            <a:off x="1729867" y="819138"/>
            <a:ext cx="4261473" cy="1182727"/>
          </a:xfrm>
          <a:prstGeom prst="rect">
            <a:avLst/>
          </a:prstGeom>
        </p:spPr>
      </p:pic>
      <p:grpSp>
        <p:nvGrpSpPr>
          <p:cNvPr id="15" name="Group 14">
            <a:extLst>
              <a:ext uri="{FF2B5EF4-FFF2-40B4-BE49-F238E27FC236}">
                <a16:creationId xmlns:a16="http://schemas.microsoft.com/office/drawing/2014/main" id="{3AB6F0F3-1C4E-A5F9-778F-44CE83180339}"/>
              </a:ext>
            </a:extLst>
          </p:cNvPr>
          <p:cNvGrpSpPr/>
          <p:nvPr/>
        </p:nvGrpSpPr>
        <p:grpSpPr>
          <a:xfrm>
            <a:off x="132576" y="1757679"/>
            <a:ext cx="7456054" cy="3586805"/>
            <a:chOff x="132576" y="1757679"/>
            <a:chExt cx="7456054" cy="3586805"/>
          </a:xfrm>
        </p:grpSpPr>
        <p:sp>
          <p:nvSpPr>
            <p:cNvPr id="14" name="Freeform 14"/>
            <p:cNvSpPr/>
            <p:nvPr/>
          </p:nvSpPr>
          <p:spPr>
            <a:xfrm>
              <a:off x="661942" y="1757679"/>
              <a:ext cx="6522480" cy="3549619"/>
            </a:xfrm>
            <a:custGeom>
              <a:avLst/>
              <a:gdLst/>
              <a:ahLst/>
              <a:cxnLst/>
              <a:rect l="l" t="t" r="r" b="b"/>
              <a:pathLst>
                <a:path w="13173966" h="3524036">
                  <a:moveTo>
                    <a:pt x="0" y="0"/>
                  </a:moveTo>
                  <a:lnTo>
                    <a:pt x="13173966" y="0"/>
                  </a:lnTo>
                  <a:lnTo>
                    <a:pt x="13173966" y="3524036"/>
                  </a:lnTo>
                  <a:lnTo>
                    <a:pt x="0" y="352403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pic>
          <p:nvPicPr>
            <p:cNvPr id="22" name="Picture 21">
              <a:extLst>
                <a:ext uri="{FF2B5EF4-FFF2-40B4-BE49-F238E27FC236}">
                  <a16:creationId xmlns:a16="http://schemas.microsoft.com/office/drawing/2014/main" id="{DBB17755-8EAF-0322-A1F1-BBB597E37320}"/>
                </a:ext>
              </a:extLst>
            </p:cNvPr>
            <p:cNvPicPr>
              <a:picLocks noChangeAspect="1"/>
            </p:cNvPicPr>
            <p:nvPr/>
          </p:nvPicPr>
          <p:blipFill>
            <a:blip r:embed="rId9"/>
            <a:stretch>
              <a:fillRect/>
            </a:stretch>
          </p:blipFill>
          <p:spPr>
            <a:xfrm>
              <a:off x="2577592" y="1819931"/>
              <a:ext cx="2292295" cy="1182727"/>
            </a:xfrm>
            <a:prstGeom prst="rect">
              <a:avLst/>
            </a:prstGeom>
          </p:spPr>
        </p:pic>
        <p:pic>
          <p:nvPicPr>
            <p:cNvPr id="24" name="Picture 23">
              <a:extLst>
                <a:ext uri="{FF2B5EF4-FFF2-40B4-BE49-F238E27FC236}">
                  <a16:creationId xmlns:a16="http://schemas.microsoft.com/office/drawing/2014/main" id="{E36C6E16-C725-63A2-B980-3675CA805140}"/>
                </a:ext>
              </a:extLst>
            </p:cNvPr>
            <p:cNvPicPr>
              <a:picLocks noChangeAspect="1"/>
            </p:cNvPicPr>
            <p:nvPr/>
          </p:nvPicPr>
          <p:blipFill>
            <a:blip r:embed="rId10"/>
            <a:stretch>
              <a:fillRect/>
            </a:stretch>
          </p:blipFill>
          <p:spPr>
            <a:xfrm>
              <a:off x="132576" y="2485212"/>
              <a:ext cx="7456054" cy="2859272"/>
            </a:xfrm>
            <a:prstGeom prst="rect">
              <a:avLst/>
            </a:prstGeom>
          </p:spPr>
        </p:pic>
      </p:grpSp>
    </p:spTree>
    <p:extLst>
      <p:ext uri="{BB962C8B-B14F-4D97-AF65-F5344CB8AC3E}">
        <p14:creationId xmlns:p14="http://schemas.microsoft.com/office/powerpoint/2010/main" val="3032604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pic>
        <p:nvPicPr>
          <p:cNvPr id="20" name="Picture 19">
            <a:extLst>
              <a:ext uri="{FF2B5EF4-FFF2-40B4-BE49-F238E27FC236}">
                <a16:creationId xmlns:a16="http://schemas.microsoft.com/office/drawing/2014/main" id="{0AD4384A-6A1B-7EEA-5EAD-93E0F399F4C0}"/>
              </a:ext>
            </a:extLst>
          </p:cNvPr>
          <p:cNvPicPr>
            <a:picLocks noChangeAspect="1"/>
          </p:cNvPicPr>
          <p:nvPr/>
        </p:nvPicPr>
        <p:blipFill>
          <a:blip r:embed="rId4"/>
          <a:stretch>
            <a:fillRect/>
          </a:stretch>
        </p:blipFill>
        <p:spPr>
          <a:xfrm>
            <a:off x="1166318" y="1861864"/>
            <a:ext cx="10154194" cy="4508515"/>
          </a:xfrm>
          <a:prstGeom prst="rect">
            <a:avLst/>
          </a:prstGeom>
        </p:spPr>
      </p:pic>
      <p:pic>
        <p:nvPicPr>
          <p:cNvPr id="17" name="Picture 16">
            <a:extLst>
              <a:ext uri="{FF2B5EF4-FFF2-40B4-BE49-F238E27FC236}">
                <a16:creationId xmlns:a16="http://schemas.microsoft.com/office/drawing/2014/main" id="{D0754311-6820-9F0F-62DD-91DDB1FECE36}"/>
              </a:ext>
            </a:extLst>
          </p:cNvPr>
          <p:cNvPicPr>
            <a:picLocks noChangeAspect="1"/>
          </p:cNvPicPr>
          <p:nvPr/>
        </p:nvPicPr>
        <p:blipFill>
          <a:blip r:embed="rId5"/>
          <a:stretch>
            <a:fillRect/>
          </a:stretch>
        </p:blipFill>
        <p:spPr>
          <a:xfrm>
            <a:off x="666174" y="487621"/>
            <a:ext cx="10784759" cy="1780186"/>
          </a:xfrm>
          <a:prstGeom prst="rect">
            <a:avLst/>
          </a:prstGeom>
        </p:spPr>
      </p:pic>
    </p:spTree>
    <p:extLst>
      <p:ext uri="{BB962C8B-B14F-4D97-AF65-F5344CB8AC3E}">
        <p14:creationId xmlns:p14="http://schemas.microsoft.com/office/powerpoint/2010/main" val="1558136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101" y="-424937"/>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Rectangle: Rounded Corners 16">
            <a:extLst>
              <a:ext uri="{FF2B5EF4-FFF2-40B4-BE49-F238E27FC236}">
                <a16:creationId xmlns:a16="http://schemas.microsoft.com/office/drawing/2014/main" id="{F73000D0-9270-874F-15D8-AF85E899BAF2}"/>
              </a:ext>
            </a:extLst>
          </p:cNvPr>
          <p:cNvSpPr/>
          <p:nvPr/>
        </p:nvSpPr>
        <p:spPr>
          <a:xfrm>
            <a:off x="925182" y="2250820"/>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Phạm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Ngũ</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Lão</a:t>
            </a:r>
            <a:r>
              <a:rPr lang="en-US" sz="3600" b="1" dirty="0">
                <a:solidFill>
                  <a:schemeClr val="tx1"/>
                </a:solidFill>
                <a:latin typeface="Cambria" panose="02040503050406030204" pitchFamily="18" charset="0"/>
                <a:ea typeface="Cambria" panose="02040503050406030204" pitchFamily="18" charset="0"/>
              </a:rPr>
              <a:t> </a:t>
            </a:r>
          </a:p>
          <a:p>
            <a:pPr algn="ctr"/>
            <a:r>
              <a:rPr lang="en-US" sz="3600" b="1" i="0" dirty="0">
                <a:solidFill>
                  <a:srgbClr val="000000"/>
                </a:solidFill>
                <a:effectLst/>
                <a:latin typeface="Cambria" panose="02040503050406030204" pitchFamily="18" charset="0"/>
                <a:ea typeface="Cambria" panose="02040503050406030204" pitchFamily="18" charset="0"/>
              </a:rPr>
              <a:t> (1255 – 1320): </a:t>
            </a:r>
            <a:r>
              <a:rPr lang="en-US" sz="3600" b="1" dirty="0">
                <a:solidFill>
                  <a:schemeClr val="tx1"/>
                </a:solidFill>
                <a:latin typeface="Cambria" panose="02040503050406030204" pitchFamily="18" charset="0"/>
                <a:ea typeface="Cambria" panose="02040503050406030204" pitchFamily="18" charset="0"/>
              </a:rPr>
              <a:t> </a:t>
            </a:r>
          </a:p>
        </p:txBody>
      </p:sp>
      <p:sp>
        <p:nvSpPr>
          <p:cNvPr id="19" name="TextBox 18">
            <a:extLst>
              <a:ext uri="{FF2B5EF4-FFF2-40B4-BE49-F238E27FC236}">
                <a16:creationId xmlns:a16="http://schemas.microsoft.com/office/drawing/2014/main" id="{B8673A40-DF8B-A6B9-224D-2BD342357B59}"/>
              </a:ext>
            </a:extLst>
          </p:cNvPr>
          <p:cNvSpPr txBox="1"/>
          <p:nvPr/>
        </p:nvSpPr>
        <p:spPr>
          <a:xfrm>
            <a:off x="567198" y="3616404"/>
            <a:ext cx="5104805" cy="2620636"/>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N</a:t>
            </a:r>
            <a:r>
              <a:rPr lang="vi-VN" sz="4000" b="0" i="0" dirty="0">
                <a:solidFill>
                  <a:srgbClr val="000000"/>
                </a:solidFill>
                <a:effectLst/>
                <a:latin typeface="Cambria" panose="02040503050406030204" pitchFamily="18" charset="0"/>
                <a:ea typeface="Cambria" panose="02040503050406030204" pitchFamily="18" charset="0"/>
              </a:rPr>
              <a:t>gười làng Phù Ủng, huyện Đường Hào, nay thuộc huyện Ấn Thi, tỉnh Hưng Yên.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3356E690-AB3D-5D6C-C408-915D92F3654C}"/>
              </a:ext>
            </a:extLst>
          </p:cNvPr>
          <p:cNvPicPr>
            <a:picLocks noChangeAspect="1"/>
          </p:cNvPicPr>
          <p:nvPr/>
        </p:nvPicPr>
        <p:blipFill rotWithShape="1">
          <a:blip r:embed="rId4"/>
          <a:srcRect l="9793"/>
          <a:stretch/>
        </p:blipFill>
        <p:spPr>
          <a:xfrm>
            <a:off x="5895461" y="1769359"/>
            <a:ext cx="5549307" cy="4467681"/>
          </a:xfrm>
          <a:prstGeom prst="rect">
            <a:avLst/>
          </a:prstGeom>
        </p:spPr>
      </p:pic>
      <p:pic>
        <p:nvPicPr>
          <p:cNvPr id="18" name="Picture 17">
            <a:extLst>
              <a:ext uri="{FF2B5EF4-FFF2-40B4-BE49-F238E27FC236}">
                <a16:creationId xmlns:a16="http://schemas.microsoft.com/office/drawing/2014/main" id="{538E39FE-A9DC-D6DA-2183-409ED584534E}"/>
              </a:ext>
            </a:extLst>
          </p:cNvPr>
          <p:cNvPicPr>
            <a:picLocks noChangeAspect="1"/>
          </p:cNvPicPr>
          <p:nvPr/>
        </p:nvPicPr>
        <p:blipFill>
          <a:blip r:embed="rId5"/>
          <a:stretch>
            <a:fillRect/>
          </a:stretch>
        </p:blipFill>
        <p:spPr>
          <a:xfrm>
            <a:off x="2309767" y="376859"/>
            <a:ext cx="6724471" cy="1926503"/>
          </a:xfrm>
          <a:prstGeom prst="rect">
            <a:avLst/>
          </a:prstGeom>
        </p:spPr>
      </p:pic>
    </p:spTree>
    <p:extLst>
      <p:ext uri="{BB962C8B-B14F-4D97-AF65-F5344CB8AC3E}">
        <p14:creationId xmlns:p14="http://schemas.microsoft.com/office/powerpoint/2010/main" val="811733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952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Rectangle: Rounded Corners 15">
            <a:extLst>
              <a:ext uri="{FF2B5EF4-FFF2-40B4-BE49-F238E27FC236}">
                <a16:creationId xmlns:a16="http://schemas.microsoft.com/office/drawing/2014/main" id="{772EF9A9-FB5F-9368-DD18-7011200198EC}"/>
              </a:ext>
            </a:extLst>
          </p:cNvPr>
          <p:cNvSpPr/>
          <p:nvPr/>
        </p:nvSpPr>
        <p:spPr>
          <a:xfrm>
            <a:off x="934125" y="1931805"/>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Trần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Hưng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Đạo</a:t>
            </a:r>
            <a:endParaRPr lang="en-US" sz="3600" b="1" dirty="0">
              <a:solidFill>
                <a:schemeClr val="tx1"/>
              </a:solidFill>
              <a:latin typeface="Cambria" panose="02040503050406030204" pitchFamily="18" charset="0"/>
              <a:ea typeface="Cambria" panose="02040503050406030204" pitchFamily="18" charset="0"/>
            </a:endParaRPr>
          </a:p>
          <a:p>
            <a:pPr algn="ctr"/>
            <a:r>
              <a:rPr lang="en-US" sz="3600" b="1" i="0" dirty="0">
                <a:solidFill>
                  <a:srgbClr val="000000"/>
                </a:solidFill>
                <a:effectLst/>
                <a:latin typeface="Cambria" panose="02040503050406030204" pitchFamily="18" charset="0"/>
                <a:ea typeface="Cambria" panose="02040503050406030204" pitchFamily="18" charset="0"/>
              </a:rPr>
              <a:t> (1231 – 1300): </a:t>
            </a:r>
            <a:r>
              <a:rPr lang="en-US" sz="3600" b="1" dirty="0">
                <a:solidFill>
                  <a:schemeClr val="tx1"/>
                </a:solidFill>
                <a:latin typeface="Cambria" panose="02040503050406030204" pitchFamily="18" charset="0"/>
                <a:ea typeface="Cambria" panose="02040503050406030204" pitchFamily="18" charset="0"/>
              </a:rPr>
              <a:t> </a:t>
            </a:r>
          </a:p>
        </p:txBody>
      </p:sp>
      <p:sp>
        <p:nvSpPr>
          <p:cNvPr id="17" name="TextBox 16">
            <a:extLst>
              <a:ext uri="{FF2B5EF4-FFF2-40B4-BE49-F238E27FC236}">
                <a16:creationId xmlns:a16="http://schemas.microsoft.com/office/drawing/2014/main" id="{1FFBAD2C-8E5D-947C-86EE-0927AF4596EE}"/>
              </a:ext>
            </a:extLst>
          </p:cNvPr>
          <p:cNvSpPr txBox="1"/>
          <p:nvPr/>
        </p:nvSpPr>
        <p:spPr>
          <a:xfrm>
            <a:off x="576141" y="3297389"/>
            <a:ext cx="5104805" cy="3170099"/>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T</a:t>
            </a:r>
            <a:r>
              <a:rPr lang="vi-VN" sz="4000" b="0" i="0" dirty="0">
                <a:solidFill>
                  <a:srgbClr val="000000"/>
                </a:solidFill>
                <a:effectLst/>
                <a:latin typeface="Cambria" panose="02040503050406030204" pitchFamily="18" charset="0"/>
                <a:ea typeface="Cambria" panose="02040503050406030204" pitchFamily="18" charset="0"/>
              </a:rPr>
              <a:t>ên thật là Trần Quốc Tuấn, tước hiệu Hưng Đạo Đại Vương, nhà chính trị, nhà quân sự kiệt xuất thời Trần.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09BCBF00-6C34-254A-6228-181158607085}"/>
              </a:ext>
            </a:extLst>
          </p:cNvPr>
          <p:cNvPicPr>
            <a:picLocks noChangeAspect="1"/>
          </p:cNvPicPr>
          <p:nvPr/>
        </p:nvPicPr>
        <p:blipFill>
          <a:blip r:embed="rId4"/>
          <a:stretch>
            <a:fillRect/>
          </a:stretch>
        </p:blipFill>
        <p:spPr>
          <a:xfrm>
            <a:off x="2733764" y="407634"/>
            <a:ext cx="6724471" cy="1926503"/>
          </a:xfrm>
          <a:prstGeom prst="rect">
            <a:avLst/>
          </a:prstGeom>
        </p:spPr>
      </p:pic>
      <p:pic>
        <p:nvPicPr>
          <p:cNvPr id="2050" name="Picture 2" descr="Trần Hưng Đạo gác thù riêng, dốc lòng vì nước - HOÀNG THÀNH THĂNG LONG">
            <a:extLst>
              <a:ext uri="{FF2B5EF4-FFF2-40B4-BE49-F238E27FC236}">
                <a16:creationId xmlns:a16="http://schemas.microsoft.com/office/drawing/2014/main"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838" y="1869938"/>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97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Rectangle: Rounded Corners 15">
            <a:extLst>
              <a:ext uri="{FF2B5EF4-FFF2-40B4-BE49-F238E27FC236}">
                <a16:creationId xmlns:a16="http://schemas.microsoft.com/office/drawing/2014/main" id="{AD1ACDBC-7EBA-43C3-B10F-47B03B20F751}"/>
              </a:ext>
            </a:extLst>
          </p:cNvPr>
          <p:cNvSpPr/>
          <p:nvPr/>
        </p:nvSpPr>
        <p:spPr>
          <a:xfrm>
            <a:off x="934125" y="1931806"/>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mbria" panose="02040503050406030204" pitchFamily="18" charset="0"/>
                <a:ea typeface="Cambria" panose="02040503050406030204" pitchFamily="18" charset="0"/>
              </a:rPr>
              <a:t>Binh </a:t>
            </a:r>
            <a:r>
              <a:rPr lang="en-US" sz="3600" b="1" dirty="0" err="1">
                <a:solidFill>
                  <a:schemeClr val="tx1"/>
                </a:solidFill>
                <a:latin typeface="Cambria" panose="02040503050406030204" pitchFamily="18" charset="0"/>
                <a:ea typeface="Cambria" panose="02040503050406030204" pitchFamily="18" charset="0"/>
              </a:rPr>
              <a:t>thư</a:t>
            </a:r>
            <a:r>
              <a:rPr lang="en-US" sz="3600" b="1" dirty="0">
                <a:solidFill>
                  <a:schemeClr val="tx1"/>
                </a:solidFill>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AA7E7658-910C-262A-CD26-23AE8145542D}"/>
              </a:ext>
            </a:extLst>
          </p:cNvPr>
          <p:cNvSpPr txBox="1"/>
          <p:nvPr/>
        </p:nvSpPr>
        <p:spPr>
          <a:xfrm>
            <a:off x="3918552" y="2078226"/>
            <a:ext cx="7164566" cy="707886"/>
          </a:xfrm>
          <a:prstGeom prst="rect">
            <a:avLst/>
          </a:prstGeom>
          <a:noFill/>
        </p:spPr>
        <p:txBody>
          <a:bodyPr wrap="square">
            <a:spAutoFit/>
          </a:bodyPr>
          <a:lstStyle/>
          <a:p>
            <a:pPr algn="just"/>
            <a:r>
              <a:rPr lang="en-US" sz="4000" b="0" i="0" dirty="0" err="1">
                <a:solidFill>
                  <a:srgbClr val="000000"/>
                </a:solidFill>
                <a:effectLst/>
                <a:latin typeface="Cambria" panose="02040503050406030204" pitchFamily="18" charset="0"/>
                <a:ea typeface="Cambria" panose="02040503050406030204" pitchFamily="18" charset="0"/>
              </a:rPr>
              <a:t>Sách</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thời</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cổ</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về</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quân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sự</a:t>
            </a:r>
            <a:r>
              <a:rPr lang="en-US" sz="4000" b="0" i="0" dirty="0">
                <a:solidFill>
                  <a:srgbClr val="000000"/>
                </a:solidFill>
                <a:effectLst/>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8C50129E-3CC1-9C4F-4C16-4A04C87309C4}"/>
              </a:ext>
            </a:extLst>
          </p:cNvPr>
          <p:cNvPicPr>
            <a:picLocks noChangeAspect="1"/>
          </p:cNvPicPr>
          <p:nvPr/>
        </p:nvPicPr>
        <p:blipFill>
          <a:blip r:embed="rId4"/>
          <a:stretch>
            <a:fillRect/>
          </a:stretch>
        </p:blipFill>
        <p:spPr>
          <a:xfrm>
            <a:off x="2774238" y="409225"/>
            <a:ext cx="6724471" cy="1926503"/>
          </a:xfrm>
          <a:prstGeom prst="rect">
            <a:avLst/>
          </a:prstGeom>
        </p:spPr>
      </p:pic>
      <p:sp>
        <p:nvSpPr>
          <p:cNvPr id="19" name="Rectangle: Rounded Corners 18">
            <a:extLst>
              <a:ext uri="{FF2B5EF4-FFF2-40B4-BE49-F238E27FC236}">
                <a16:creationId xmlns:a16="http://schemas.microsoft.com/office/drawing/2014/main" id="{4CD69E63-A754-F389-B1A8-49578CECE494}"/>
              </a:ext>
            </a:extLst>
          </p:cNvPr>
          <p:cNvSpPr/>
          <p:nvPr/>
        </p:nvSpPr>
        <p:spPr>
          <a:xfrm>
            <a:off x="878342" y="3482250"/>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Hiền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tài</a:t>
            </a:r>
            <a:r>
              <a:rPr lang="en-US" sz="3600" b="1" dirty="0">
                <a:solidFill>
                  <a:schemeClr val="tx1"/>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214C25D9-C620-1F58-AED2-FC1200D2C44A}"/>
              </a:ext>
            </a:extLst>
          </p:cNvPr>
          <p:cNvSpPr txBox="1"/>
          <p:nvPr/>
        </p:nvSpPr>
        <p:spPr>
          <a:xfrm>
            <a:off x="3850096" y="3552108"/>
            <a:ext cx="7164566" cy="1323439"/>
          </a:xfrm>
          <a:prstGeom prst="rect">
            <a:avLst/>
          </a:prstGeom>
          <a:noFill/>
        </p:spPr>
        <p:txBody>
          <a:bodyPr wrap="square">
            <a:spAutoFit/>
          </a:bodyPr>
          <a:lstStyle/>
          <a:p>
            <a:pPr algn="just"/>
            <a:r>
              <a:rPr lang="en-US" sz="4000" dirty="0" err="1">
                <a:solidFill>
                  <a:srgbClr val="000000"/>
                </a:solidFill>
                <a:latin typeface="Cambria" panose="02040503050406030204" pitchFamily="18" charset="0"/>
                <a:ea typeface="Cambria" panose="02040503050406030204" pitchFamily="18" charset="0"/>
              </a:rPr>
              <a:t>Người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tài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cao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học</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rộng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và</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có</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đạo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đức</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4110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60421" y="1262079"/>
            <a:ext cx="5737845" cy="4549370"/>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28E21406-0CBB-76A8-CDF8-AE1030145C81}"/>
              </a:ext>
            </a:extLst>
          </p:cNvPr>
          <p:cNvPicPr>
            <a:picLocks noChangeAspect="1"/>
          </p:cNvPicPr>
          <p:nvPr/>
        </p:nvPicPr>
        <p:blipFill>
          <a:blip r:embed="rId7"/>
          <a:stretch>
            <a:fillRect/>
          </a:stretch>
        </p:blipFill>
        <p:spPr>
          <a:xfrm>
            <a:off x="296189" y="870157"/>
            <a:ext cx="5267401" cy="5950212"/>
          </a:xfrm>
          <a:prstGeom prst="rect">
            <a:avLst/>
          </a:prstGeom>
        </p:spPr>
      </p:pic>
    </p:spTree>
    <p:extLst>
      <p:ext uri="{BB962C8B-B14F-4D97-AF65-F5344CB8AC3E}">
        <p14:creationId xmlns:p14="http://schemas.microsoft.com/office/powerpoint/2010/main" val="231433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1722CFFE-0669-780C-9040-375112C45BD0}"/>
              </a:ext>
            </a:extLst>
          </p:cNvPr>
          <p:cNvSpPr/>
          <p:nvPr/>
        </p:nvSpPr>
        <p:spPr>
          <a:xfrm>
            <a:off x="800100" y="78867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1</a:t>
            </a:r>
          </a:p>
        </p:txBody>
      </p:sp>
      <p:sp>
        <p:nvSpPr>
          <p:cNvPr id="18" name="TextBox 17">
            <a:extLst>
              <a:ext uri="{FF2B5EF4-FFF2-40B4-BE49-F238E27FC236}">
                <a16:creationId xmlns:a16="http://schemas.microsoft.com/office/drawing/2014/main" id="{D19F4BAD-397C-BE93-5D80-03C34EABB089}"/>
              </a:ext>
            </a:extLst>
          </p:cNvPr>
          <p:cNvSpPr txBox="1"/>
          <p:nvPr/>
        </p:nvSpPr>
        <p:spPr>
          <a:xfrm>
            <a:off x="1719091" y="683577"/>
            <a:ext cx="10008089" cy="1446550"/>
          </a:xfrm>
          <a:prstGeom prst="rect">
            <a:avLst/>
          </a:prstGeom>
          <a:noFill/>
        </p:spPr>
        <p:txBody>
          <a:bodyPr wrap="square">
            <a:spAutoFit/>
          </a:bodyPr>
          <a:lstStyle/>
          <a:p>
            <a:pPr algn="ctr"/>
            <a:r>
              <a:rPr lang="en-US" sz="4400" b="1" dirty="0" err="1">
                <a:solidFill>
                  <a:srgbClr val="745E59"/>
                </a:solidFill>
                <a:latin typeface="Cambria" panose="02040503050406030204" pitchFamily="18" charset="0"/>
                <a:ea typeface="Cambria" panose="02040503050406030204" pitchFamily="18" charset="0"/>
              </a:rPr>
              <a:t>Câu</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văn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nào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nói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về</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tài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năng</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của</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Phạm</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Ngũ</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Lão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khi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còn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nhỏ</a:t>
            </a:r>
            <a:r>
              <a:rPr lang="en-US" sz="4400" b="1" dirty="0">
                <a:solidFill>
                  <a:srgbClr val="745E59"/>
                </a:solidFill>
                <a:latin typeface="Cambria" panose="02040503050406030204" pitchFamily="18" charset="0"/>
                <a:ea typeface="Cambria" panose="02040503050406030204" pitchFamily="18" charset="0"/>
              </a:rPr>
              <a:t>?</a:t>
            </a:r>
          </a:p>
        </p:txBody>
      </p:sp>
      <p:sp>
        <p:nvSpPr>
          <p:cNvPr id="21" name="Rectangle: Rounded Corners 20">
            <a:extLst>
              <a:ext uri="{FF2B5EF4-FFF2-40B4-BE49-F238E27FC236}">
                <a16:creationId xmlns:a16="http://schemas.microsoft.com/office/drawing/2014/main" id="{616C84D3-2570-F8BD-D270-36DF893712F5}"/>
              </a:ext>
            </a:extLst>
          </p:cNvPr>
          <p:cNvSpPr/>
          <p:nvPr/>
        </p:nvSpPr>
        <p:spPr>
          <a:xfrm>
            <a:off x="593263" y="2589971"/>
            <a:ext cx="10709910" cy="160734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4400" b="1" dirty="0">
                <a:solidFill>
                  <a:schemeClr val="tx1"/>
                </a:solidFill>
                <a:latin typeface="Cambria" panose="02040503050406030204" pitchFamily="18" charset="0"/>
                <a:ea typeface="Cambria" panose="02040503050406030204" pitchFamily="18" charset="0"/>
              </a:rPr>
              <a:t>Từ nhỏ, ông đã nổi tiếng thông minh, văn võ song toàn, chí khí khác thường.</a:t>
            </a:r>
          </a:p>
        </p:txBody>
      </p:sp>
    </p:spTree>
    <p:extLst>
      <p:ext uri="{BB962C8B-B14F-4D97-AF65-F5344CB8AC3E}">
        <p14:creationId xmlns:p14="http://schemas.microsoft.com/office/powerpoint/2010/main" val="423674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546019" y="87641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200139" y="650938"/>
            <a:ext cx="10331482" cy="1323439"/>
          </a:xfrm>
          <a:prstGeom prst="rect">
            <a:avLst/>
          </a:prstGeom>
          <a:noFill/>
        </p:spPr>
        <p:txBody>
          <a:bodyPr wrap="square">
            <a:spAutoFit/>
          </a:bodyPr>
          <a:lstStyle/>
          <a:p>
            <a:pPr algn="ctr"/>
            <a:r>
              <a:rPr lang="vi-VN" sz="4000" b="1" dirty="0">
                <a:solidFill>
                  <a:srgbClr val="745E59"/>
                </a:solidFill>
                <a:latin typeface="Cambria" panose="02040503050406030204" pitchFamily="18" charset="0"/>
                <a:ea typeface="Cambria" panose="02040503050406030204" pitchFamily="18" charset="0"/>
              </a:rPr>
              <a:t>Chuyện gì xảy ra với Phạm Ngũ Lão khi </a:t>
            </a:r>
            <a:endParaRPr lang="en-US" sz="4000" b="1" dirty="0">
              <a:solidFill>
                <a:srgbClr val="745E59"/>
              </a:solidFill>
              <a:latin typeface="Cambria" panose="02040503050406030204" pitchFamily="18" charset="0"/>
              <a:ea typeface="Cambria" panose="02040503050406030204" pitchFamily="18" charset="0"/>
            </a:endParaRPr>
          </a:p>
          <a:p>
            <a:pPr algn="ctr"/>
            <a:r>
              <a:rPr lang="vi-VN" sz="4000" b="1" dirty="0">
                <a:solidFill>
                  <a:srgbClr val="745E59"/>
                </a:solidFill>
                <a:latin typeface="Cambria" panose="02040503050406030204" pitchFamily="18" charset="0"/>
                <a:ea typeface="Cambria" panose="02040503050406030204" pitchFamily="18" charset="0"/>
              </a:rPr>
              <a:t>Trần Hưng Đạo và quân lính đi ngang qua?</a:t>
            </a:r>
            <a:endParaRPr lang="en-US" sz="4000" b="1" dirty="0">
              <a:solidFill>
                <a:srgbClr val="745E59"/>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EC0147F8-7F23-00D6-E73B-AC5B2F03B18E}"/>
              </a:ext>
            </a:extLst>
          </p:cNvPr>
          <p:cNvPicPr>
            <a:picLocks noChangeAspect="1"/>
          </p:cNvPicPr>
          <p:nvPr/>
        </p:nvPicPr>
        <p:blipFill>
          <a:blip r:embed="rId4"/>
          <a:stretch>
            <a:fillRect/>
          </a:stretch>
        </p:blipFill>
        <p:spPr>
          <a:xfrm>
            <a:off x="928924" y="2086892"/>
            <a:ext cx="10154194" cy="4508515"/>
          </a:xfrm>
          <a:prstGeom prst="rect">
            <a:avLst/>
          </a:prstGeom>
        </p:spPr>
      </p:pic>
    </p:spTree>
    <p:extLst>
      <p:ext uri="{BB962C8B-B14F-4D97-AF65-F5344CB8AC3E}">
        <p14:creationId xmlns:p14="http://schemas.microsoft.com/office/powerpoint/2010/main" val="1227706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627651" y="518526"/>
            <a:ext cx="1000808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Chuyện gì xảy ra với Phạm Ngũ Lão khi Trần Hưng Đạo và quân lính đi ngang qua?</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AA257A4C-FEBE-55F0-E3B9-D1B7FEA07DE1}"/>
              </a:ext>
            </a:extLst>
          </p:cNvPr>
          <p:cNvPicPr>
            <a:picLocks noChangeAspect="1"/>
          </p:cNvPicPr>
          <p:nvPr/>
        </p:nvPicPr>
        <p:blipFill rotWithShape="1">
          <a:blip r:embed="rId4"/>
          <a:srcRect l="-1" t="1915" r="44113"/>
          <a:stretch/>
        </p:blipFill>
        <p:spPr>
          <a:xfrm>
            <a:off x="346343" y="2939133"/>
            <a:ext cx="4187307" cy="3319993"/>
          </a:xfrm>
          <a:prstGeom prst="rect">
            <a:avLst/>
          </a:prstGeom>
        </p:spPr>
      </p:pic>
      <p:sp>
        <p:nvSpPr>
          <p:cNvPr id="20" name="Rectangle: Rounded Corners 19">
            <a:extLst>
              <a:ext uri="{FF2B5EF4-FFF2-40B4-BE49-F238E27FC236}">
                <a16:creationId xmlns:a16="http://schemas.microsoft.com/office/drawing/2014/main" id="{AE774FAB-97E0-A83F-1A95-6A8BDA07F109}"/>
              </a:ext>
            </a:extLst>
          </p:cNvPr>
          <p:cNvSpPr/>
          <p:nvPr/>
        </p:nvSpPr>
        <p:spPr>
          <a:xfrm>
            <a:off x="4730965" y="1856194"/>
            <a:ext cx="6894347" cy="44762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Khi Trần Hưng Đạo và quân lính đi ngang qua, Phạm Ngũ Lão vẫn ngồi bên vệ đường đan sọt. Quân lính lấy  giáo đâm vào đùi ông, máu chảy nhưng ông đang tập trung suy nghĩ về binh thư nên không hay biết.</a:t>
            </a:r>
          </a:p>
        </p:txBody>
      </p:sp>
    </p:spTree>
    <p:extLst>
      <p:ext uri="{BB962C8B-B14F-4D97-AF65-F5344CB8AC3E}">
        <p14:creationId xmlns:p14="http://schemas.microsoft.com/office/powerpoint/2010/main" val="247828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pic>
        <p:nvPicPr>
          <p:cNvPr id="17" name="Picture 16">
            <a:extLst>
              <a:ext uri="{FF2B5EF4-FFF2-40B4-BE49-F238E27FC236}">
                <a16:creationId xmlns:a16="http://schemas.microsoft.com/office/drawing/2014/main" id="{FD13A407-7857-5F9C-5F65-69AF9B97892B}"/>
              </a:ext>
            </a:extLst>
          </p:cNvPr>
          <p:cNvPicPr>
            <a:picLocks noChangeAspect="1"/>
          </p:cNvPicPr>
          <p:nvPr/>
        </p:nvPicPr>
        <p:blipFill rotWithShape="1">
          <a:blip r:embed="rId5"/>
          <a:srcRect t="1382" r="55136"/>
          <a:stretch/>
        </p:blipFill>
        <p:spPr>
          <a:xfrm>
            <a:off x="755120" y="1822417"/>
            <a:ext cx="4376950" cy="4775784"/>
          </a:xfrm>
          <a:prstGeom prst="rect">
            <a:avLst/>
          </a:prstGeom>
        </p:spPr>
      </p:pic>
      <p:pic>
        <p:nvPicPr>
          <p:cNvPr id="18" name="Picture 17">
            <a:extLst>
              <a:ext uri="{FF2B5EF4-FFF2-40B4-BE49-F238E27FC236}">
                <a16:creationId xmlns:a16="http://schemas.microsoft.com/office/drawing/2014/main" id="{A61AB470-D03F-12E5-7DA7-0017B5189592}"/>
              </a:ext>
            </a:extLst>
          </p:cNvPr>
          <p:cNvPicPr>
            <a:picLocks noChangeAspect="1"/>
          </p:cNvPicPr>
          <p:nvPr/>
        </p:nvPicPr>
        <p:blipFill rotWithShape="1">
          <a:blip r:embed="rId5"/>
          <a:srcRect l="47099" t="-1067" r="297" b="2448"/>
          <a:stretch/>
        </p:blipFill>
        <p:spPr>
          <a:xfrm>
            <a:off x="6628111" y="1839406"/>
            <a:ext cx="4808769" cy="4474989"/>
          </a:xfrm>
          <a:prstGeom prst="rect">
            <a:avLst/>
          </a:prstGeom>
        </p:spPr>
      </p:pic>
      <p:sp>
        <p:nvSpPr>
          <p:cNvPr id="16" name="Oval 15">
            <a:extLst>
              <a:ext uri="{FF2B5EF4-FFF2-40B4-BE49-F238E27FC236}">
                <a16:creationId xmlns:a16="http://schemas.microsoft.com/office/drawing/2014/main" id="{3B667E5B-1E28-D682-38FB-C01AF052B881}"/>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3</a:t>
            </a:r>
          </a:p>
        </p:txBody>
      </p:sp>
      <p:sp>
        <p:nvSpPr>
          <p:cNvPr id="19" name="TextBox 18">
            <a:extLst>
              <a:ext uri="{FF2B5EF4-FFF2-40B4-BE49-F238E27FC236}">
                <a16:creationId xmlns:a16="http://schemas.microsoft.com/office/drawing/2014/main" id="{8685918B-13A9-95B7-A3F8-4A67E553F6A6}"/>
              </a:ext>
            </a:extLst>
          </p:cNvPr>
          <p:cNvSpPr txBox="1"/>
          <p:nvPr/>
        </p:nvSpPr>
        <p:spPr>
          <a:xfrm>
            <a:off x="1627651" y="518526"/>
            <a:ext cx="10008089" cy="1200329"/>
          </a:xfrm>
          <a:prstGeom prst="rect">
            <a:avLst/>
          </a:prstGeom>
          <a:noFill/>
        </p:spPr>
        <p:txBody>
          <a:bodyPr wrap="square">
            <a:spAutoFit/>
          </a:bodyPr>
          <a:lstStyle/>
          <a:p>
            <a:pPr algn="ctr"/>
            <a:r>
              <a:rPr lang="en-US" sz="3600" b="1" dirty="0" err="1">
                <a:solidFill>
                  <a:srgbClr val="745E59"/>
                </a:solidFill>
                <a:latin typeface="Cambria" panose="02040503050406030204" pitchFamily="18" charset="0"/>
                <a:ea typeface="Cambria" panose="02040503050406030204" pitchFamily="18" charset="0"/>
              </a:rPr>
              <a:t>Dựa</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vào</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nội</a:t>
            </a:r>
            <a:r>
              <a:rPr lang="en-US" sz="3600" b="1" dirty="0">
                <a:solidFill>
                  <a:srgbClr val="745E59"/>
                </a:solidFill>
                <a:latin typeface="Cambria" panose="02040503050406030204" pitchFamily="18" charset="0"/>
                <a:ea typeface="Cambria" panose="02040503050406030204" pitchFamily="18" charset="0"/>
              </a:rPr>
              <a:t> dung </a:t>
            </a:r>
            <a:r>
              <a:rPr lang="en-US" sz="3600" b="1" dirty="0" err="1">
                <a:solidFill>
                  <a:srgbClr val="745E59"/>
                </a:solidFill>
                <a:latin typeface="Cambria" panose="02040503050406030204" pitchFamily="18" charset="0"/>
                <a:ea typeface="Cambria" panose="02040503050406030204" pitchFamily="18" charset="0"/>
              </a:rPr>
              <a:t>câu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chuyện</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tìm</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thẻ</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chữ</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nêu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kết</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quả</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phù</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hợp</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với</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thẻ</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chữ</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nêu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nguyên</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nhân</a:t>
            </a:r>
            <a:r>
              <a:rPr lang="en-US" sz="3600" b="1" dirty="0">
                <a:solidFill>
                  <a:srgbClr val="745E59"/>
                </a:solidFill>
                <a:latin typeface="Cambria" panose="02040503050406030204" pitchFamily="18" charset="0"/>
                <a:ea typeface="Cambria" panose="02040503050406030204" pitchFamily="18" charset="0"/>
              </a:rPr>
              <a:t>.</a:t>
            </a:r>
          </a:p>
        </p:txBody>
      </p:sp>
      <p:cxnSp>
        <p:nvCxnSpPr>
          <p:cNvPr id="21" name="Straight Arrow Connector 20">
            <a:extLst>
              <a:ext uri="{FF2B5EF4-FFF2-40B4-BE49-F238E27FC236}">
                <a16:creationId xmlns:a16="http://schemas.microsoft.com/office/drawing/2014/main" id="{6EDDDB09-3E94-136C-F1F3-37B9BCEC7657}"/>
              </a:ext>
            </a:extLst>
          </p:cNvPr>
          <p:cNvCxnSpPr>
            <a:cxnSpLocks/>
          </p:cNvCxnSpPr>
          <p:nvPr/>
        </p:nvCxnSpPr>
        <p:spPr>
          <a:xfrm>
            <a:off x="4919167" y="2966835"/>
            <a:ext cx="1829496" cy="202122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CE944C-DAE8-A803-5B18-FC2197C07901}"/>
              </a:ext>
            </a:extLst>
          </p:cNvPr>
          <p:cNvCxnSpPr>
            <a:cxnSpLocks/>
          </p:cNvCxnSpPr>
          <p:nvPr/>
        </p:nvCxnSpPr>
        <p:spPr>
          <a:xfrm flipV="1">
            <a:off x="4982568" y="2878704"/>
            <a:ext cx="1682724" cy="11175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0E0A0A-381E-6C46-0F4D-13A450B16FD2}"/>
              </a:ext>
            </a:extLst>
          </p:cNvPr>
          <p:cNvCxnSpPr>
            <a:cxnSpLocks/>
          </p:cNvCxnSpPr>
          <p:nvPr/>
        </p:nvCxnSpPr>
        <p:spPr>
          <a:xfrm>
            <a:off x="4982568" y="5020889"/>
            <a:ext cx="1696748" cy="103216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FFD1A9-41BC-578B-206B-6481083F52B4}"/>
              </a:ext>
            </a:extLst>
          </p:cNvPr>
          <p:cNvCxnSpPr>
            <a:cxnSpLocks/>
          </p:cNvCxnSpPr>
          <p:nvPr/>
        </p:nvCxnSpPr>
        <p:spPr>
          <a:xfrm flipV="1">
            <a:off x="4919166" y="3928548"/>
            <a:ext cx="1754023" cy="21245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05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2" name="ding-sound-effect_1.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2" name="ding-sound-effect_1.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2" name="ding-sound-effect_1.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subTnLst>
                                    <p:audio>
                                      <p:cMediaNode>
                                        <p:cTn display="0" masterRel="sameClick">
                                          <p:stCondLst>
                                            <p:cond evt="begin" delay="0">
                                              <p:tn val="40"/>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447616" y="5501143"/>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2532983" y="5452145"/>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1618120" y="5501143"/>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731508" y="1046550"/>
            <a:ext cx="10728986" cy="527804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6" name="Picture 15">
            <a:extLst>
              <a:ext uri="{FF2B5EF4-FFF2-40B4-BE49-F238E27FC236}">
                <a16:creationId xmlns:a16="http://schemas.microsoft.com/office/drawing/2014/main" id="{024E7A1D-0FC1-778F-2333-0AB7897C5256}"/>
              </a:ext>
            </a:extLst>
          </p:cNvPr>
          <p:cNvPicPr>
            <a:picLocks noChangeAspect="1"/>
          </p:cNvPicPr>
          <p:nvPr/>
        </p:nvPicPr>
        <p:blipFill>
          <a:blip r:embed="rId4"/>
          <a:stretch>
            <a:fillRect/>
          </a:stretch>
        </p:blipFill>
        <p:spPr>
          <a:xfrm>
            <a:off x="3361126" y="971983"/>
            <a:ext cx="5712447" cy="1426588"/>
          </a:xfrm>
          <a:prstGeom prst="rect">
            <a:avLst/>
          </a:prstGeom>
        </p:spPr>
      </p:pic>
      <p:sp>
        <p:nvSpPr>
          <p:cNvPr id="17" name="TextBox 16">
            <a:extLst>
              <a:ext uri="{FF2B5EF4-FFF2-40B4-BE49-F238E27FC236}">
                <a16:creationId xmlns:a16="http://schemas.microsoft.com/office/drawing/2014/main" id="{A7A91B3C-7F7F-5DD1-73B5-A63242E6992F}"/>
              </a:ext>
            </a:extLst>
          </p:cNvPr>
          <p:cNvSpPr txBox="1"/>
          <p:nvPr/>
        </p:nvSpPr>
        <p:spPr>
          <a:xfrm>
            <a:off x="1019914" y="2025798"/>
            <a:ext cx="10394872" cy="3785652"/>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 Đọc đúng từ ngữ, câu, đoạn và toàn bộ câu chuyện Chàng trai làng Phù Ủng</a:t>
            </a:r>
          </a:p>
          <a:p>
            <a:r>
              <a:rPr lang="vi-VN" sz="2400" dirty="0">
                <a:latin typeface="Cambria" panose="02040503050406030204" pitchFamily="18" charset="0"/>
                <a:ea typeface="Cambria" panose="02040503050406030204" pitchFamily="18" charset="0"/>
              </a:rPr>
              <a:t>- Biết đọc diễn cảm, biết nhấn giọng vào những từ ngữ thể hiện cảm xúc, biết phân biệt lời người dẫn chuyện với lời nhân vật.</a:t>
            </a:r>
          </a:p>
          <a:p>
            <a:r>
              <a:rPr lang="vi-VN" sz="2400" dirty="0">
                <a:latin typeface="Cambria" panose="02040503050406030204" pitchFamily="18" charset="0"/>
                <a:ea typeface="Cambria" panose="02040503050406030204" pitchFamily="18" charset="0"/>
              </a:rPr>
              <a:t>- Nhận biết được các nhân vật, các tình tiết, nội dung chính của câu chuyện</a:t>
            </a:r>
          </a:p>
          <a:p>
            <a:r>
              <a:rPr lang="vi-VN" sz="2400" dirty="0">
                <a:latin typeface="Cambria" panose="02040503050406030204" pitchFamily="18" charset="0"/>
                <a:ea typeface="Cambria" panose="02040503050406030204" pitchFamily="18" charset="0"/>
              </a:rPr>
              <a:t>- Hiểu điều tác giả muốn nói qua câu chuyện: Câu chuyện nói về một vị tướng tài giỏi của dân tộc Việt Nam- Phạm Ngũ Lão. Vị tướng đã lập nhiều chiến công hiển hách, đặc biệt đã giúp nhà Trần hai lần đánh tan giặc Nguyên.</a:t>
            </a:r>
          </a:p>
          <a:p>
            <a:r>
              <a:rPr lang="vi-VN" sz="2400" dirty="0">
                <a:latin typeface="Cambria" panose="02040503050406030204" pitchFamily="18" charset="0"/>
                <a:ea typeface="Cambria" panose="02040503050406030204" pitchFamily="18" charset="0"/>
              </a:rPr>
              <a:t>- Phát triển năng lực ngôn ngữ.</a:t>
            </a:r>
          </a:p>
          <a:p>
            <a:r>
              <a:rPr lang="vi-VN" sz="2400" dirty="0">
                <a:latin typeface="Cambria" panose="02040503050406030204" pitchFamily="18" charset="0"/>
                <a:ea typeface="Cambria" panose="02040503050406030204" pitchFamily="18" charset="0"/>
              </a:rPr>
              <a:t>- Biết vận dụng bài học vào thực tiễn cuộc sống: Hiểu và tự hào về lịch sủ dựng nước và giữ nước của cha ông, biết ơn những thế hệ đi trước.</a:t>
            </a:r>
          </a:p>
        </p:txBody>
      </p:sp>
    </p:spTree>
    <p:extLst>
      <p:ext uri="{BB962C8B-B14F-4D97-AF65-F5344CB8AC3E}">
        <p14:creationId xmlns:p14="http://schemas.microsoft.com/office/powerpoint/2010/main" val="2290455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974" y="-43719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1403715" y="679424"/>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187514" y="583823"/>
            <a:ext cx="903653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Phạm Ngũ Lão có những đóng góp gì cho đất nước?</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0F4D177-0DEA-F84F-3FE6-FCF53B2CC715}"/>
              </a:ext>
            </a:extLst>
          </p:cNvPr>
          <p:cNvPicPr>
            <a:picLocks noChangeAspect="1"/>
          </p:cNvPicPr>
          <p:nvPr/>
        </p:nvPicPr>
        <p:blipFill rotWithShape="1">
          <a:blip r:embed="rId4"/>
          <a:srcRect l="9793"/>
          <a:stretch/>
        </p:blipFill>
        <p:spPr>
          <a:xfrm>
            <a:off x="6310656" y="1904703"/>
            <a:ext cx="5320367" cy="4283364"/>
          </a:xfrm>
          <a:prstGeom prst="rect">
            <a:avLst/>
          </a:prstGeom>
        </p:spPr>
      </p:pic>
      <p:sp>
        <p:nvSpPr>
          <p:cNvPr id="20" name="Rectangle: Rounded Corners 19">
            <a:extLst>
              <a:ext uri="{FF2B5EF4-FFF2-40B4-BE49-F238E27FC236}">
                <a16:creationId xmlns:a16="http://schemas.microsoft.com/office/drawing/2014/main" id="{44F4BDA8-1200-37AA-DBCB-2815F5EFEC57}"/>
              </a:ext>
            </a:extLst>
          </p:cNvPr>
          <p:cNvSpPr/>
          <p:nvPr/>
        </p:nvSpPr>
        <p:spPr>
          <a:xfrm>
            <a:off x="460818" y="1731699"/>
            <a:ext cx="5635182" cy="467082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Phạm Ngũ Lão là một vị tướng giỏi, được giao chỉ huy nhiều trận đánh, trận nào cũng thắng. Ông lập được nhiều chiến công, đặc biệt là chiến công đánh tan giặc Nguyên.</a:t>
            </a:r>
          </a:p>
        </p:txBody>
      </p:sp>
    </p:spTree>
    <p:extLst>
      <p:ext uri="{BB962C8B-B14F-4D97-AF65-F5344CB8AC3E}">
        <p14:creationId xmlns:p14="http://schemas.microsoft.com/office/powerpoint/2010/main" val="3154115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343"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TextBox 16">
            <a:extLst>
              <a:ext uri="{FF2B5EF4-FFF2-40B4-BE49-F238E27FC236}">
                <a16:creationId xmlns:a16="http://schemas.microsoft.com/office/drawing/2014/main" id="{8CBED9C0-0299-5636-2F3A-A4825A4DC405}"/>
              </a:ext>
            </a:extLst>
          </p:cNvPr>
          <p:cNvSpPr txBox="1"/>
          <p:nvPr/>
        </p:nvSpPr>
        <p:spPr>
          <a:xfrm>
            <a:off x="464637" y="2133776"/>
            <a:ext cx="11262727" cy="3478354"/>
          </a:xfrm>
          <a:prstGeom prst="rect">
            <a:avLst/>
          </a:prstGeom>
          <a:solidFill>
            <a:srgbClr val="FFE07D"/>
          </a:solidFill>
        </p:spPr>
        <p:txBody>
          <a:bodyPr wrap="square">
            <a:spAutoFit/>
          </a:bodyPr>
          <a:lstStyle/>
          <a:p>
            <a:pPr indent="685800" algn="just"/>
            <a:r>
              <a:rPr lang="vi-VN" sz="4400" b="1" dirty="0">
                <a:solidFill>
                  <a:srgbClr val="745E59"/>
                </a:solidFill>
                <a:latin typeface="Cambria" panose="02040503050406030204" pitchFamily="18" charset="0"/>
                <a:ea typeface="Cambria" panose="02040503050406030204" pitchFamily="18" charset="0"/>
              </a:rPr>
              <a:t>Câu chuyện nói về một vị tướng tài giỏi của dân tộc Việt Nam- Phạm Ngũ Lão. Vị tướng đã lập nhiều chiến công hiển hách, đặc biệt đã giúp nhà Trần hai lần đánh tan giặc Nguyên</a:t>
            </a:r>
            <a:r>
              <a:rPr lang="en-US" sz="4400" b="1" dirty="0">
                <a:solidFill>
                  <a:srgbClr val="745E59"/>
                </a:solidFill>
                <a:latin typeface="Cambria" panose="02040503050406030204" pitchFamily="18" charset="0"/>
                <a:ea typeface="Cambria" panose="02040503050406030204" pitchFamily="18" charset="0"/>
              </a:rPr>
              <a:t>.</a:t>
            </a:r>
          </a:p>
        </p:txBody>
      </p:sp>
      <p:pic>
        <p:nvPicPr>
          <p:cNvPr id="16" name="Picture 15">
            <a:extLst>
              <a:ext uri="{FF2B5EF4-FFF2-40B4-BE49-F238E27FC236}">
                <a16:creationId xmlns:a16="http://schemas.microsoft.com/office/drawing/2014/main" id="{8D1E601C-5160-96AF-F4AD-9E32512299EE}"/>
              </a:ext>
            </a:extLst>
          </p:cNvPr>
          <p:cNvPicPr>
            <a:picLocks noChangeAspect="1"/>
          </p:cNvPicPr>
          <p:nvPr/>
        </p:nvPicPr>
        <p:blipFill>
          <a:blip r:embed="rId4"/>
          <a:stretch>
            <a:fillRect/>
          </a:stretch>
        </p:blipFill>
        <p:spPr>
          <a:xfrm>
            <a:off x="3236139" y="505857"/>
            <a:ext cx="5956308" cy="2139881"/>
          </a:xfrm>
          <a:prstGeom prst="rect">
            <a:avLst/>
          </a:prstGeom>
        </p:spPr>
      </p:pic>
    </p:spTree>
    <p:extLst>
      <p:ext uri="{BB962C8B-B14F-4D97-AF65-F5344CB8AC3E}">
        <p14:creationId xmlns:p14="http://schemas.microsoft.com/office/powerpoint/2010/main" val="314085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pic>
        <p:nvPicPr>
          <p:cNvPr id="20" name="Picture 19">
            <a:extLst>
              <a:ext uri="{FF2B5EF4-FFF2-40B4-BE49-F238E27FC236}">
                <a16:creationId xmlns:a16="http://schemas.microsoft.com/office/drawing/2014/main" id="{0AD4384A-6A1B-7EEA-5EAD-93E0F399F4C0}"/>
              </a:ext>
            </a:extLst>
          </p:cNvPr>
          <p:cNvPicPr>
            <a:picLocks noChangeAspect="1"/>
          </p:cNvPicPr>
          <p:nvPr/>
        </p:nvPicPr>
        <p:blipFill>
          <a:blip r:embed="rId4"/>
          <a:stretch>
            <a:fillRect/>
          </a:stretch>
        </p:blipFill>
        <p:spPr>
          <a:xfrm>
            <a:off x="1166318" y="1861864"/>
            <a:ext cx="10154194" cy="4508515"/>
          </a:xfrm>
          <a:prstGeom prst="rect">
            <a:avLst/>
          </a:prstGeom>
        </p:spPr>
      </p:pic>
      <p:pic>
        <p:nvPicPr>
          <p:cNvPr id="17" name="Picture 16">
            <a:extLst>
              <a:ext uri="{FF2B5EF4-FFF2-40B4-BE49-F238E27FC236}">
                <a16:creationId xmlns:a16="http://schemas.microsoft.com/office/drawing/2014/main" id="{571DADCD-1997-8DDF-83B3-3E413EDF4DCE}"/>
              </a:ext>
            </a:extLst>
          </p:cNvPr>
          <p:cNvPicPr>
            <a:picLocks noChangeAspect="1"/>
          </p:cNvPicPr>
          <p:nvPr/>
        </p:nvPicPr>
        <p:blipFill>
          <a:blip r:embed="rId5"/>
          <a:stretch>
            <a:fillRect/>
          </a:stretch>
        </p:blipFill>
        <p:spPr>
          <a:xfrm>
            <a:off x="871488" y="339488"/>
            <a:ext cx="10784759" cy="1780186"/>
          </a:xfrm>
          <a:prstGeom prst="rect">
            <a:avLst/>
          </a:prstGeom>
        </p:spPr>
      </p:pic>
    </p:spTree>
    <p:extLst>
      <p:ext uri="{BB962C8B-B14F-4D97-AF65-F5344CB8AC3E}">
        <p14:creationId xmlns:p14="http://schemas.microsoft.com/office/powerpoint/2010/main" val="147909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0CF41105-BAA8-9CCB-7543-7C14DF912911}"/>
              </a:ext>
            </a:extLst>
          </p:cNvPr>
          <p:cNvSpPr/>
          <p:nvPr/>
        </p:nvSpPr>
        <p:spPr>
          <a:xfrm>
            <a:off x="556466" y="1391434"/>
            <a:ext cx="11065566" cy="1123406"/>
          </a:xfrm>
          <a:prstGeom prst="rect">
            <a:avLst/>
          </a:prstGeom>
          <a:solidFill>
            <a:srgbClr val="FFF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A7FC6F5-AE2A-52EF-6BEF-B5AEA165F066}"/>
              </a:ext>
            </a:extLst>
          </p:cNvPr>
          <p:cNvSpPr/>
          <p:nvPr/>
        </p:nvSpPr>
        <p:spPr>
          <a:xfrm>
            <a:off x="582153" y="2512478"/>
            <a:ext cx="11034871" cy="32973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danh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tướng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ra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đình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nghèo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ở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Phù</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Ủng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nhỏ</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đã</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nổi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tiếng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văn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võ</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song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toàn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khác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hôm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vệ</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ngờ</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tập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ngang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trước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chiêng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trống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loa,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kèn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huyền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mê</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hề</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hay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đùi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máu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chảy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yên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Đến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lúc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ngựa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mới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sực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tỉnh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hỏi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bị</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thế</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sao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cẩn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câu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ngài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xá</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D3E0D1AE-8749-1956-E95B-587985ECF7D3}"/>
              </a:ext>
            </a:extLst>
          </p:cNvPr>
          <p:cNvPicPr>
            <a:picLocks noChangeAspect="1"/>
          </p:cNvPicPr>
          <p:nvPr/>
        </p:nvPicPr>
        <p:blipFill>
          <a:blip r:embed="rId4"/>
          <a:stretch>
            <a:fillRect/>
          </a:stretch>
        </p:blipFill>
        <p:spPr>
          <a:xfrm>
            <a:off x="556466" y="622492"/>
            <a:ext cx="10784759" cy="1072989"/>
          </a:xfrm>
          <a:prstGeom prst="rect">
            <a:avLst/>
          </a:prstGeom>
        </p:spPr>
      </p:pic>
    </p:spTree>
    <p:extLst>
      <p:ext uri="{BB962C8B-B14F-4D97-AF65-F5344CB8AC3E}">
        <p14:creationId xmlns:p14="http://schemas.microsoft.com/office/powerpoint/2010/main" val="328417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6EDF0CA5-A365-54B7-910C-195568A49C06}"/>
              </a:ext>
            </a:extLst>
          </p:cNvPr>
          <p:cNvSpPr/>
          <p:nvPr/>
        </p:nvSpPr>
        <p:spPr>
          <a:xfrm>
            <a:off x="492176" y="1446200"/>
            <a:ext cx="11065566" cy="11234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0CAB11B1-F9A6-1302-A29A-D18CE203F859}"/>
              </a:ext>
            </a:extLst>
          </p:cNvPr>
          <p:cNvSpPr/>
          <p:nvPr/>
        </p:nvSpPr>
        <p:spPr>
          <a:xfrm>
            <a:off x="509164" y="2595097"/>
            <a:ext cx="11034871" cy="17500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3E15D4B0-5A6A-55CD-BCB0-4828D3D49D45}"/>
              </a:ext>
            </a:extLst>
          </p:cNvPr>
          <p:cNvSpPr/>
          <p:nvPr/>
        </p:nvSpPr>
        <p:spPr>
          <a:xfrm>
            <a:off x="521284" y="4399786"/>
            <a:ext cx="11034871" cy="7469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ê</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1" name="Picture 20">
            <a:extLst>
              <a:ext uri="{FF2B5EF4-FFF2-40B4-BE49-F238E27FC236}">
                <a16:creationId xmlns:a16="http://schemas.microsoft.com/office/drawing/2014/main" id="{D67B28F3-4042-F125-AD79-AD9296AFDCD3}"/>
              </a:ext>
            </a:extLst>
          </p:cNvPr>
          <p:cNvPicPr>
            <a:picLocks noChangeAspect="1"/>
          </p:cNvPicPr>
          <p:nvPr/>
        </p:nvPicPr>
        <p:blipFill>
          <a:blip r:embed="rId4"/>
          <a:stretch>
            <a:fillRect/>
          </a:stretch>
        </p:blipFill>
        <p:spPr>
          <a:xfrm>
            <a:off x="823773" y="487621"/>
            <a:ext cx="10784759" cy="1072989"/>
          </a:xfrm>
          <a:prstGeom prst="rect">
            <a:avLst/>
          </a:prstGeom>
        </p:spPr>
      </p:pic>
    </p:spTree>
    <p:extLst>
      <p:ext uri="{BB962C8B-B14F-4D97-AF65-F5344CB8AC3E}">
        <p14:creationId xmlns:p14="http://schemas.microsoft.com/office/powerpoint/2010/main" val="4120993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ADAEF74B-3F00-4801-08C3-1B0045E42998}"/>
              </a:ext>
            </a:extLst>
          </p:cNvPr>
          <p:cNvPicPr>
            <a:picLocks noChangeAspect="1"/>
          </p:cNvPicPr>
          <p:nvPr/>
        </p:nvPicPr>
        <p:blipFill>
          <a:blip r:embed="rId7"/>
          <a:stretch>
            <a:fillRect/>
          </a:stretch>
        </p:blipFill>
        <p:spPr>
          <a:xfrm>
            <a:off x="-138761" y="1360394"/>
            <a:ext cx="6657146" cy="5235014"/>
          </a:xfrm>
          <a:prstGeom prst="rect">
            <a:avLst/>
          </a:prstGeom>
        </p:spPr>
      </p:pic>
    </p:spTree>
    <p:extLst>
      <p:ext uri="{BB962C8B-B14F-4D97-AF65-F5344CB8AC3E}">
        <p14:creationId xmlns:p14="http://schemas.microsoft.com/office/powerpoint/2010/main" val="2589845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17" name="TextBox 16">
            <a:extLst>
              <a:ext uri="{FF2B5EF4-FFF2-40B4-BE49-F238E27FC236}">
                <a16:creationId xmlns:a16="http://schemas.microsoft.com/office/drawing/2014/main" id="{762CD710-7C89-B1D0-F8F8-B26510232E45}"/>
              </a:ext>
            </a:extLst>
          </p:cNvPr>
          <p:cNvSpPr txBox="1"/>
          <p:nvPr/>
        </p:nvSpPr>
        <p:spPr>
          <a:xfrm>
            <a:off x="2576917" y="584141"/>
            <a:ext cx="8595850" cy="1754326"/>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“Tài” trong những từ ngữ nào dưới đây mang nghĩa “</a:t>
            </a:r>
            <a:r>
              <a:rPr lang="vi-VN" sz="3600" b="1" dirty="0">
                <a:solidFill>
                  <a:srgbClr val="C00000"/>
                </a:solidFill>
                <a:latin typeface="Cambria" panose="02040503050406030204" pitchFamily="18" charset="0"/>
                <a:ea typeface="Cambria" panose="02040503050406030204" pitchFamily="18" charset="0"/>
              </a:rPr>
              <a:t>có khả năng hơn người bình thường</a:t>
            </a:r>
            <a:r>
              <a:rPr lang="vi-VN" sz="3600" b="1" dirty="0">
                <a:solidFill>
                  <a:srgbClr val="745E59"/>
                </a:solidFill>
                <a:latin typeface="Cambria" panose="02040503050406030204" pitchFamily="18" charset="0"/>
                <a:ea typeface="Cambria" panose="02040503050406030204" pitchFamily="18" charset="0"/>
              </a:rPr>
              <a:t>”?</a:t>
            </a:r>
            <a:endParaRPr lang="en-US" sz="3600" b="1" dirty="0">
              <a:solidFill>
                <a:srgbClr val="745E59"/>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AED37E4C-7E8E-CDC2-5EFC-37494B502B76}"/>
              </a:ext>
            </a:extLst>
          </p:cNvPr>
          <p:cNvSpPr/>
          <p:nvPr/>
        </p:nvSpPr>
        <p:spPr>
          <a:xfrm>
            <a:off x="1441113" y="2672383"/>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nghệ</a:t>
            </a:r>
            <a:endParaRPr lang="vi-VN" sz="4000" b="1" dirty="0">
              <a:solidFill>
                <a:schemeClr val="tx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C8549B9A-D7C8-D841-D5FD-FF58AF6B66D4}"/>
              </a:ext>
            </a:extLst>
          </p:cNvPr>
          <p:cNvSpPr/>
          <p:nvPr/>
        </p:nvSpPr>
        <p:spPr>
          <a:xfrm>
            <a:off x="4772655" y="2650026"/>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sản</a:t>
            </a:r>
            <a:endParaRPr lang="vi-VN" sz="4000" b="1" dirty="0">
              <a:solidFill>
                <a:schemeClr val="tx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CC185E79-7E9D-8DF9-74C8-6A60724C9777}"/>
              </a:ext>
            </a:extLst>
          </p:cNvPr>
          <p:cNvSpPr/>
          <p:nvPr/>
        </p:nvSpPr>
        <p:spPr>
          <a:xfrm>
            <a:off x="8260267" y="2635899"/>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trợ</a:t>
            </a:r>
            <a:endParaRPr lang="vi-VN" sz="4000" b="1" dirty="0">
              <a:solidFill>
                <a:schemeClr val="tx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1BCC549-F68A-224F-527B-F747E6BED96F}"/>
              </a:ext>
            </a:extLst>
          </p:cNvPr>
          <p:cNvSpPr/>
          <p:nvPr/>
        </p:nvSpPr>
        <p:spPr>
          <a:xfrm>
            <a:off x="3025772" y="4043455"/>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hoa</a:t>
            </a:r>
            <a:endParaRPr lang="vi-VN" sz="4000" b="1" dirty="0">
              <a:solidFill>
                <a:schemeClr val="tx1"/>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CF75E810-B21C-0128-94CE-F8F4A6E399FA}"/>
              </a:ext>
            </a:extLst>
          </p:cNvPr>
          <p:cNvSpPr/>
          <p:nvPr/>
        </p:nvSpPr>
        <p:spPr>
          <a:xfrm>
            <a:off x="6513384" y="4029328"/>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năng</a:t>
            </a:r>
            <a:endParaRPr lang="vi-VN" sz="4000" b="1" dirty="0">
              <a:solidFill>
                <a:schemeClr val="tx1"/>
              </a:solidFill>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3DDD7594-9A4D-F427-82FE-88608E0B650D}"/>
              </a:ext>
            </a:extLst>
          </p:cNvPr>
          <p:cNvPicPr>
            <a:picLocks noChangeAspect="1"/>
          </p:cNvPicPr>
          <p:nvPr/>
        </p:nvPicPr>
        <p:blipFill>
          <a:blip r:embed="rId5"/>
          <a:stretch>
            <a:fillRect/>
          </a:stretch>
        </p:blipFill>
        <p:spPr>
          <a:xfrm>
            <a:off x="581272" y="843054"/>
            <a:ext cx="2091109" cy="780356"/>
          </a:xfrm>
          <a:prstGeom prst="rect">
            <a:avLst/>
          </a:prstGeom>
        </p:spPr>
      </p:pic>
    </p:spTree>
    <p:extLst>
      <p:ext uri="{BB962C8B-B14F-4D97-AF65-F5344CB8AC3E}">
        <p14:creationId xmlns:p14="http://schemas.microsoft.com/office/powerpoint/2010/main" val="2279928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iterate type="lt">
                                    <p:tmPct val="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iterate type="lt">
                                    <p:tmPct val="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0"/>
                                  </p:stCondLst>
                                  <p:iterate type="lt">
                                    <p:tmPct val="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1" nodeType="clickEffect">
                                  <p:stCondLst>
                                    <p:cond delay="0"/>
                                  </p:stCondLst>
                                  <p:childTnLst>
                                    <p:animClr clrSpc="rgb" dir="cw">
                                      <p:cBhvr>
                                        <p:cTn id="42" dur="2000" fill="hold"/>
                                        <p:tgtEl>
                                          <p:spTgt spid="18"/>
                                        </p:tgtEl>
                                        <p:attrNameLst>
                                          <p:attrName>fillcolor</p:attrName>
                                        </p:attrNameLst>
                                      </p:cBhvr>
                                      <p:to>
                                        <a:schemeClr val="accent2"/>
                                      </p:to>
                                    </p:animClr>
                                    <p:set>
                                      <p:cBhvr>
                                        <p:cTn id="43" dur="2000" fill="hold"/>
                                        <p:tgtEl>
                                          <p:spTgt spid="18"/>
                                        </p:tgtEl>
                                        <p:attrNameLst>
                                          <p:attrName>fill.type</p:attrName>
                                        </p:attrNameLst>
                                      </p:cBhvr>
                                      <p:to>
                                        <p:strVal val="solid"/>
                                      </p:to>
                                    </p:set>
                                    <p:set>
                                      <p:cBhvr>
                                        <p:cTn id="44" dur="2000" fill="hold"/>
                                        <p:tgtEl>
                                          <p:spTgt spid="1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tada1.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mph" presetSubtype="2" fill="hold" grpId="1" nodeType="clickEffect">
                                  <p:stCondLst>
                                    <p:cond delay="0"/>
                                  </p:stCondLst>
                                  <p:childTnLst>
                                    <p:animClr clrSpc="rgb" dir="cw">
                                      <p:cBhvr>
                                        <p:cTn id="48" dur="2000" fill="hold"/>
                                        <p:tgtEl>
                                          <p:spTgt spid="21"/>
                                        </p:tgtEl>
                                        <p:attrNameLst>
                                          <p:attrName>fillcolor</p:attrName>
                                        </p:attrNameLst>
                                      </p:cBhvr>
                                      <p:to>
                                        <a:schemeClr val="accent2"/>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tada1.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mph" presetSubtype="2" fill="hold" grpId="1" nodeType="clickEffect">
                                  <p:stCondLst>
                                    <p:cond delay="0"/>
                                  </p:stCondLst>
                                  <p:childTnLst>
                                    <p:animClr clrSpc="rgb" dir="cw">
                                      <p:cBhvr>
                                        <p:cTn id="54" dur="2000" fill="hold"/>
                                        <p:tgtEl>
                                          <p:spTgt spid="22"/>
                                        </p:tgtEl>
                                        <p:attrNameLst>
                                          <p:attrName>fillcolor</p:attrName>
                                        </p:attrNameLst>
                                      </p:cBhvr>
                                      <p:to>
                                        <a:schemeClr val="accent2"/>
                                      </p:to>
                                    </p:animClr>
                                    <p:set>
                                      <p:cBhvr>
                                        <p:cTn id="55" dur="2000" fill="hold"/>
                                        <p:tgtEl>
                                          <p:spTgt spid="22"/>
                                        </p:tgtEl>
                                        <p:attrNameLst>
                                          <p:attrName>fill.type</p:attrName>
                                        </p:attrNameLst>
                                      </p:cBhvr>
                                      <p:to>
                                        <p:strVal val="solid"/>
                                      </p:to>
                                    </p:set>
                                    <p:set>
                                      <p:cBhvr>
                                        <p:cTn id="56" dur="2000" fill="hold"/>
                                        <p:tgtEl>
                                          <p:spTgt spid="2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1" grpId="0" animBg="1"/>
      <p:bldP spid="21" grpId="1" animBg="1"/>
      <p:bldP spid="22" grpId="0" animBg="1"/>
      <p:bldP spid="2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97"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pic>
        <p:nvPicPr>
          <p:cNvPr id="17" name="Picture 16">
            <a:extLst>
              <a:ext uri="{FF2B5EF4-FFF2-40B4-BE49-F238E27FC236}">
                <a16:creationId xmlns:a16="http://schemas.microsoft.com/office/drawing/2014/main" id="{11A17905-96BE-972C-B76C-524AB26081DB}"/>
              </a:ext>
            </a:extLst>
          </p:cNvPr>
          <p:cNvPicPr>
            <a:picLocks noChangeAspect="1"/>
          </p:cNvPicPr>
          <p:nvPr/>
        </p:nvPicPr>
        <p:blipFill rotWithShape="1">
          <a:blip r:embed="rId5"/>
          <a:srcRect t="-4748" r="66642" b="-1"/>
          <a:stretch/>
        </p:blipFill>
        <p:spPr>
          <a:xfrm>
            <a:off x="346343" y="1684466"/>
            <a:ext cx="3504837" cy="3892262"/>
          </a:xfrm>
          <a:prstGeom prst="rect">
            <a:avLst/>
          </a:prstGeom>
        </p:spPr>
      </p:pic>
      <p:pic>
        <p:nvPicPr>
          <p:cNvPr id="18" name="Picture 17">
            <a:extLst>
              <a:ext uri="{FF2B5EF4-FFF2-40B4-BE49-F238E27FC236}">
                <a16:creationId xmlns:a16="http://schemas.microsoft.com/office/drawing/2014/main" id="{C56E67E1-1C01-C2DE-BEE4-38AC2C217023}"/>
              </a:ext>
            </a:extLst>
          </p:cNvPr>
          <p:cNvPicPr>
            <a:picLocks noChangeAspect="1"/>
          </p:cNvPicPr>
          <p:nvPr/>
        </p:nvPicPr>
        <p:blipFill rotWithShape="1">
          <a:blip r:embed="rId5"/>
          <a:srcRect l="33419" t="2724" r="457" b="-697"/>
          <a:stretch/>
        </p:blipFill>
        <p:spPr>
          <a:xfrm>
            <a:off x="4718157" y="1869938"/>
            <a:ext cx="7074160" cy="3706790"/>
          </a:xfrm>
          <a:prstGeom prst="rect">
            <a:avLst/>
          </a:prstGeom>
        </p:spPr>
      </p:pic>
      <p:sp>
        <p:nvSpPr>
          <p:cNvPr id="19" name="TextBox 18">
            <a:extLst>
              <a:ext uri="{FF2B5EF4-FFF2-40B4-BE49-F238E27FC236}">
                <a16:creationId xmlns:a16="http://schemas.microsoft.com/office/drawing/2014/main" id="{8B8CFC3C-8203-4FC6-1B13-D1FD09825B9D}"/>
              </a:ext>
            </a:extLst>
          </p:cNvPr>
          <p:cNvSpPr txBox="1"/>
          <p:nvPr/>
        </p:nvSpPr>
        <p:spPr>
          <a:xfrm>
            <a:off x="2576917" y="584141"/>
            <a:ext cx="9268740" cy="646331"/>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Tìm nghĩa của những thành ngữ dưới đây.</a:t>
            </a:r>
            <a:endParaRPr lang="en-US" sz="3600" b="1" dirty="0">
              <a:solidFill>
                <a:srgbClr val="745E59"/>
              </a:solidFill>
              <a:latin typeface="Cambria" panose="02040503050406030204" pitchFamily="18" charset="0"/>
              <a:ea typeface="Cambria" panose="02040503050406030204" pitchFamily="18" charset="0"/>
            </a:endParaRPr>
          </a:p>
        </p:txBody>
      </p:sp>
      <p:cxnSp>
        <p:nvCxnSpPr>
          <p:cNvPr id="20" name="Straight Arrow Connector 19">
            <a:extLst>
              <a:ext uri="{FF2B5EF4-FFF2-40B4-BE49-F238E27FC236}">
                <a16:creationId xmlns:a16="http://schemas.microsoft.com/office/drawing/2014/main" id="{9BE30FA9-B27E-047C-99D3-542F16D9302F}"/>
              </a:ext>
            </a:extLst>
          </p:cNvPr>
          <p:cNvCxnSpPr>
            <a:cxnSpLocks/>
          </p:cNvCxnSpPr>
          <p:nvPr/>
        </p:nvCxnSpPr>
        <p:spPr>
          <a:xfrm>
            <a:off x="3750069" y="2902326"/>
            <a:ext cx="1131683" cy="163568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92F937D-AAB1-231F-ED3D-2D2063B9FD16}"/>
              </a:ext>
            </a:extLst>
          </p:cNvPr>
          <p:cNvCxnSpPr>
            <a:cxnSpLocks/>
          </p:cNvCxnSpPr>
          <p:nvPr/>
        </p:nvCxnSpPr>
        <p:spPr>
          <a:xfrm>
            <a:off x="3750068" y="3720166"/>
            <a:ext cx="1131684" cy="145336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706BE5-FF75-2113-EFC5-E15036DEC72C}"/>
              </a:ext>
            </a:extLst>
          </p:cNvPr>
          <p:cNvCxnSpPr>
            <a:cxnSpLocks/>
          </p:cNvCxnSpPr>
          <p:nvPr/>
        </p:nvCxnSpPr>
        <p:spPr>
          <a:xfrm flipV="1">
            <a:off x="3851180" y="2960891"/>
            <a:ext cx="920345" cy="148595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3066B5-01A4-C741-A4C3-61E5DC0D1B17}"/>
              </a:ext>
            </a:extLst>
          </p:cNvPr>
          <p:cNvCxnSpPr>
            <a:cxnSpLocks/>
          </p:cNvCxnSpPr>
          <p:nvPr/>
        </p:nvCxnSpPr>
        <p:spPr>
          <a:xfrm flipV="1">
            <a:off x="3824496" y="3840605"/>
            <a:ext cx="947029" cy="140778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EE985A4C-FBD3-A978-5D25-937BEA215D05}"/>
              </a:ext>
            </a:extLst>
          </p:cNvPr>
          <p:cNvPicPr>
            <a:picLocks noChangeAspect="1"/>
          </p:cNvPicPr>
          <p:nvPr/>
        </p:nvPicPr>
        <p:blipFill>
          <a:blip r:embed="rId6"/>
          <a:stretch>
            <a:fillRect/>
          </a:stretch>
        </p:blipFill>
        <p:spPr>
          <a:xfrm>
            <a:off x="592745" y="517128"/>
            <a:ext cx="2091109" cy="780356"/>
          </a:xfrm>
          <a:prstGeom prst="rect">
            <a:avLst/>
          </a:prstGeom>
        </p:spPr>
      </p:pic>
    </p:spTree>
    <p:extLst>
      <p:ext uri="{BB962C8B-B14F-4D97-AF65-F5344CB8AC3E}">
        <p14:creationId xmlns:p14="http://schemas.microsoft.com/office/powerpoint/2010/main" val="3883158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2" name="ding-sound-effect_1.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2" name="ding-sound-effect_1.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ding-sound-effect_1.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subTnLst>
                                    <p:audio>
                                      <p:cMediaNode>
                                        <p:cTn display="0" masterRel="sameClick">
                                          <p:stCondLst>
                                            <p:cond evt="begin" delay="0">
                                              <p:tn val="41"/>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731508" y="1046551"/>
            <a:ext cx="10728986" cy="435983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1696718">
            <a:off x="1266893" y="1164138"/>
            <a:ext cx="655103" cy="629990"/>
          </a:xfrm>
          <a:custGeom>
            <a:avLst/>
            <a:gdLst/>
            <a:ahLst/>
            <a:cxnLst/>
            <a:rect l="l" t="t" r="r" b="b"/>
            <a:pathLst>
              <a:path w="982654" h="944985">
                <a:moveTo>
                  <a:pt x="0" y="0"/>
                </a:moveTo>
                <a:lnTo>
                  <a:pt x="982654" y="0"/>
                </a:lnTo>
                <a:lnTo>
                  <a:pt x="982654" y="944985"/>
                </a:lnTo>
                <a:lnTo>
                  <a:pt x="0" y="9449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Rectangle: Rounded Corners 16">
            <a:extLst>
              <a:ext uri="{FF2B5EF4-FFF2-40B4-BE49-F238E27FC236}">
                <a16:creationId xmlns:a16="http://schemas.microsoft.com/office/drawing/2014/main" id="{1FA90ABC-E087-B344-68EA-8703950E250C}"/>
              </a:ext>
            </a:extLst>
          </p:cNvPr>
          <p:cNvSpPr/>
          <p:nvPr/>
        </p:nvSpPr>
        <p:spPr>
          <a:xfrm>
            <a:off x="1415415" y="2610928"/>
            <a:ext cx="7431405"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ambria" panose="02040503050406030204" pitchFamily="18" charset="0"/>
                <a:ea typeface="Cambria" panose="02040503050406030204" pitchFamily="18" charset="0"/>
              </a:rPr>
              <a:t>Chia </a:t>
            </a:r>
            <a:r>
              <a:rPr lang="en-US" sz="4000" b="1" dirty="0" err="1">
                <a:solidFill>
                  <a:schemeClr val="tx1"/>
                </a:solidFill>
                <a:latin typeface="Cambria" panose="02040503050406030204" pitchFamily="18" charset="0"/>
                <a:ea typeface="Cambria" panose="02040503050406030204" pitchFamily="18" charset="0"/>
              </a:rPr>
              <a:t>sẻ</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học</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với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người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thân</a:t>
            </a:r>
            <a:r>
              <a:rPr lang="en-US" sz="4000" b="1" dirty="0">
                <a:solidFill>
                  <a:schemeClr val="tx1"/>
                </a:solidFill>
                <a:latin typeface="Cambria" panose="02040503050406030204" pitchFamily="18" charset="0"/>
                <a:ea typeface="Cambria" panose="02040503050406030204" pitchFamily="18" charset="0"/>
              </a:rPr>
              <a:t>.</a:t>
            </a:r>
            <a:endParaRPr lang="vi-VN" sz="4000" b="1" dirty="0">
              <a:solidFill>
                <a:schemeClr val="tx1"/>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D50A6D23-8C47-D55F-C672-12265B2D6C67}"/>
              </a:ext>
            </a:extLst>
          </p:cNvPr>
          <p:cNvSpPr/>
          <p:nvPr/>
        </p:nvSpPr>
        <p:spPr>
          <a:xfrm>
            <a:off x="4826304" y="3631972"/>
            <a:ext cx="4873942"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Chuẩn</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bị</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mới</a:t>
            </a:r>
            <a:endParaRPr lang="vi-VN" sz="4000" b="1" dirty="0">
              <a:solidFill>
                <a:schemeClr val="tx1"/>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FDD9911-C655-D00F-F925-FADAE72760D8}"/>
              </a:ext>
            </a:extLst>
          </p:cNvPr>
          <p:cNvPicPr>
            <a:picLocks noChangeAspect="1"/>
          </p:cNvPicPr>
          <p:nvPr/>
        </p:nvPicPr>
        <p:blipFill>
          <a:blip r:embed="rId6"/>
          <a:stretch>
            <a:fillRect/>
          </a:stretch>
        </p:blipFill>
        <p:spPr>
          <a:xfrm>
            <a:off x="3445714" y="1011403"/>
            <a:ext cx="5169856" cy="1603387"/>
          </a:xfrm>
          <a:prstGeom prst="rect">
            <a:avLst/>
          </a:prstGeom>
        </p:spPr>
      </p:pic>
    </p:spTree>
    <p:extLst>
      <p:ext uri="{BB962C8B-B14F-4D97-AF65-F5344CB8AC3E}">
        <p14:creationId xmlns:p14="http://schemas.microsoft.com/office/powerpoint/2010/main" val="114243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867748" y="5481633"/>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rot="5400000">
            <a:off x="4953115" y="5432635"/>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rot="5400000">
            <a:off x="4038252" y="5481633"/>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a:off x="1364739" y="1006661"/>
            <a:ext cx="9462522" cy="4659936"/>
          </a:xfrm>
          <a:custGeom>
            <a:avLst/>
            <a:gdLst/>
            <a:ahLst/>
            <a:cxnLst/>
            <a:rect l="l" t="t" r="r" b="b"/>
            <a:pathLst>
              <a:path w="11598057" h="3102480">
                <a:moveTo>
                  <a:pt x="0" y="0"/>
                </a:moveTo>
                <a:lnTo>
                  <a:pt x="11598058" y="0"/>
                </a:lnTo>
                <a:lnTo>
                  <a:pt x="11598058" y="3102480"/>
                </a:lnTo>
                <a:lnTo>
                  <a:pt x="0" y="31024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1" name="Picture 10">
            <a:extLst>
              <a:ext uri="{FF2B5EF4-FFF2-40B4-BE49-F238E27FC236}">
                <a16:creationId xmlns:a16="http://schemas.microsoft.com/office/drawing/2014/main" id="{0F541F0E-0239-9470-4D78-A8289C45D687}"/>
              </a:ext>
            </a:extLst>
          </p:cNvPr>
          <p:cNvPicPr>
            <a:picLocks noChangeAspect="1"/>
          </p:cNvPicPr>
          <p:nvPr/>
        </p:nvPicPr>
        <p:blipFill>
          <a:blip r:embed="rId6"/>
          <a:stretch>
            <a:fillRect/>
          </a:stretch>
        </p:blipFill>
        <p:spPr>
          <a:xfrm>
            <a:off x="1256870" y="1237394"/>
            <a:ext cx="9906859" cy="4572396"/>
          </a:xfrm>
          <a:prstGeom prst="rect">
            <a:avLst/>
          </a:prstGeom>
        </p:spPr>
      </p:pic>
    </p:spTree>
    <p:extLst>
      <p:ext uri="{BB962C8B-B14F-4D97-AF65-F5344CB8AC3E}">
        <p14:creationId xmlns:p14="http://schemas.microsoft.com/office/powerpoint/2010/main" val="976351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84C1CDE5-3C99-C4F9-AB12-5BCA944C0BDB}"/>
              </a:ext>
            </a:extLst>
          </p:cNvPr>
          <p:cNvPicPr>
            <a:picLocks noChangeAspect="1"/>
          </p:cNvPicPr>
          <p:nvPr/>
        </p:nvPicPr>
        <p:blipFill>
          <a:blip r:embed="rId7"/>
          <a:stretch>
            <a:fillRect/>
          </a:stretch>
        </p:blipFill>
        <p:spPr>
          <a:xfrm>
            <a:off x="0" y="926000"/>
            <a:ext cx="6090432" cy="5803895"/>
          </a:xfrm>
          <a:prstGeom prst="rect">
            <a:avLst/>
          </a:prstGeom>
        </p:spPr>
      </p:pic>
    </p:spTree>
    <p:extLst>
      <p:ext uri="{BB962C8B-B14F-4D97-AF65-F5344CB8AC3E}">
        <p14:creationId xmlns:p14="http://schemas.microsoft.com/office/powerpoint/2010/main" val="333742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Speech Bubble: Rectangle with Corners Rounded 15">
            <a:extLst>
              <a:ext uri="{FF2B5EF4-FFF2-40B4-BE49-F238E27FC236}">
                <a16:creationId xmlns:a16="http://schemas.microsoft.com/office/drawing/2014/main" id="{476A9668-FD35-0E9D-EA1B-7BF452CBAD2F}"/>
              </a:ext>
            </a:extLst>
          </p:cNvPr>
          <p:cNvSpPr/>
          <p:nvPr/>
        </p:nvSpPr>
        <p:spPr>
          <a:xfrm>
            <a:off x="3360118" y="739134"/>
            <a:ext cx="7029448"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Em </a:t>
            </a:r>
            <a:r>
              <a:rPr lang="en-US" sz="3600" dirty="0" err="1">
                <a:solidFill>
                  <a:schemeClr val="tx1"/>
                </a:solidFill>
                <a:latin typeface="Cambria" panose="02040503050406030204" pitchFamily="18" charset="0"/>
                <a:ea typeface="Cambria" panose="02040503050406030204" pitchFamily="18" charset="0"/>
              </a:rPr>
              <a:t>biết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vị</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tướng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nào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trong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lịch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sử</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nước</a:t>
            </a:r>
            <a:r>
              <a:rPr lang="en-US" sz="3600" dirty="0">
                <a:solidFill>
                  <a:schemeClr val="tx1"/>
                </a:solidFill>
                <a:latin typeface="Cambria" panose="02040503050406030204" pitchFamily="18" charset="0"/>
                <a:ea typeface="Cambria" panose="02040503050406030204" pitchFamily="18" charset="0"/>
              </a:rPr>
              <a:t> ta?</a:t>
            </a:r>
          </a:p>
        </p:txBody>
      </p:sp>
      <p:pic>
        <p:nvPicPr>
          <p:cNvPr id="17" name="Picture 16">
            <a:extLst>
              <a:ext uri="{FF2B5EF4-FFF2-40B4-BE49-F238E27FC236}">
                <a16:creationId xmlns:a16="http://schemas.microsoft.com/office/drawing/2014/main" id="{AA407E99-A49E-136C-B21E-83B06089970F}"/>
              </a:ext>
            </a:extLst>
          </p:cNvPr>
          <p:cNvPicPr>
            <a:picLocks noChangeAspect="1"/>
          </p:cNvPicPr>
          <p:nvPr/>
        </p:nvPicPr>
        <p:blipFill>
          <a:blip r:embed="rId4"/>
          <a:stretch>
            <a:fillRect/>
          </a:stretch>
        </p:blipFill>
        <p:spPr>
          <a:xfrm>
            <a:off x="499807" y="304529"/>
            <a:ext cx="3426249" cy="6248942"/>
          </a:xfrm>
          <a:prstGeom prst="rect">
            <a:avLst/>
          </a:prstGeom>
        </p:spPr>
      </p:pic>
      <p:sp>
        <p:nvSpPr>
          <p:cNvPr id="18" name="Speech Bubble: Rectangle with Corners Rounded 17">
            <a:extLst>
              <a:ext uri="{FF2B5EF4-FFF2-40B4-BE49-F238E27FC236}">
                <a16:creationId xmlns:a16="http://schemas.microsoft.com/office/drawing/2014/main" id="{09AA6716-752A-CBB3-C536-309FCA92BF68}"/>
              </a:ext>
            </a:extLst>
          </p:cNvPr>
          <p:cNvSpPr/>
          <p:nvPr/>
        </p:nvSpPr>
        <p:spPr>
          <a:xfrm>
            <a:off x="3222846" y="739133"/>
            <a:ext cx="7303992"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Chia </a:t>
            </a:r>
            <a:r>
              <a:rPr lang="en-US" sz="3600" dirty="0" err="1">
                <a:solidFill>
                  <a:schemeClr val="tx1"/>
                </a:solidFill>
                <a:latin typeface="Cambria" panose="02040503050406030204" pitchFamily="18" charset="0"/>
                <a:ea typeface="Cambria" panose="02040503050406030204" pitchFamily="18" charset="0"/>
              </a:rPr>
              <a:t>sẻ</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thông</a:t>
            </a:r>
            <a:r>
              <a:rPr lang="en-US" sz="3600" dirty="0">
                <a:solidFill>
                  <a:schemeClr val="tx1"/>
                </a:solidFill>
                <a:latin typeface="Cambria" panose="02040503050406030204" pitchFamily="18" charset="0"/>
                <a:ea typeface="Cambria" panose="02040503050406030204" pitchFamily="18" charset="0"/>
              </a:rPr>
              <a:t> tin </a:t>
            </a:r>
            <a:r>
              <a:rPr lang="en-US" sz="3600" dirty="0" err="1">
                <a:solidFill>
                  <a:schemeClr val="tx1"/>
                </a:solidFill>
                <a:latin typeface="Cambria" panose="02040503050406030204" pitchFamily="18" charset="0"/>
                <a:ea typeface="Cambria" panose="02040503050406030204" pitchFamily="18" charset="0"/>
              </a:rPr>
              <a:t>về</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vị</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tướng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em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ngưỡng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mộ</a:t>
            </a:r>
            <a:r>
              <a:rPr lang="en-US" sz="3600" dirty="0">
                <a:solidFill>
                  <a:schemeClr val="tx1"/>
                </a:solidFill>
                <a:latin typeface="Cambria" panose="02040503050406030204" pitchFamily="18" charset="0"/>
                <a:ea typeface="Cambria" panose="02040503050406030204" pitchFamily="18" charset="0"/>
              </a:rPr>
              <a:t>.</a:t>
            </a:r>
          </a:p>
        </p:txBody>
      </p:sp>
      <p:sp>
        <p:nvSpPr>
          <p:cNvPr id="19" name="Speech Bubble: Rectangle with Corners Rounded 18">
            <a:extLst>
              <a:ext uri="{FF2B5EF4-FFF2-40B4-BE49-F238E27FC236}">
                <a16:creationId xmlns:a16="http://schemas.microsoft.com/office/drawing/2014/main" id="{D4BE580D-334E-9D39-7D40-5CC06F096EC3}"/>
              </a:ext>
            </a:extLst>
          </p:cNvPr>
          <p:cNvSpPr/>
          <p:nvPr/>
        </p:nvSpPr>
        <p:spPr>
          <a:xfrm>
            <a:off x="8603547" y="3766481"/>
            <a:ext cx="3013753" cy="2057400"/>
          </a:xfrm>
          <a:prstGeom prst="wedgeRoundRectCallout">
            <a:avLst>
              <a:gd name="adj1" fmla="val -49024"/>
              <a:gd name="adj2" fmla="val 32926"/>
              <a:gd name="adj3" fmla="val 16667"/>
            </a:avLst>
          </a:prstGeom>
          <a:solidFill>
            <a:schemeClr val="bg1"/>
          </a:solidFill>
          <a:ln w="38100">
            <a:solidFill>
              <a:srgbClr val="AB9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Phạm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Lão</a:t>
            </a:r>
            <a:r>
              <a:rPr lang="en-US" sz="3200" dirty="0">
                <a:solidFill>
                  <a:schemeClr val="tx1"/>
                </a:solidFill>
                <a:latin typeface="Cambria" panose="02040503050406030204" pitchFamily="18" charset="0"/>
                <a:ea typeface="Cambria" panose="02040503050406030204" pitchFamily="18" charset="0"/>
              </a:rPr>
              <a:t> – Danh </a:t>
            </a:r>
            <a:r>
              <a:rPr lang="en-US" sz="3200" dirty="0" err="1">
                <a:solidFill>
                  <a:schemeClr val="tx1"/>
                </a:solidFill>
                <a:latin typeface="Cambria" panose="02040503050406030204" pitchFamily="18" charset="0"/>
                <a:ea typeface="Cambria" panose="02040503050406030204" pitchFamily="18" charset="0"/>
              </a:rPr>
              <a:t>tướng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Trần</a:t>
            </a:r>
            <a:endParaRPr lang="en-US" sz="3200" dirty="0">
              <a:solidFill>
                <a:schemeClr val="tx1"/>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B7DCF304-F4B4-4E82-9AE7-9098DBCA4A76}"/>
              </a:ext>
            </a:extLst>
          </p:cNvPr>
          <p:cNvPicPr>
            <a:picLocks noChangeAspect="1"/>
          </p:cNvPicPr>
          <p:nvPr/>
        </p:nvPicPr>
        <p:blipFill rotWithShape="1">
          <a:blip r:embed="rId5"/>
          <a:srcRect l="9793"/>
          <a:stretch/>
        </p:blipFill>
        <p:spPr>
          <a:xfrm>
            <a:off x="3683400" y="2393889"/>
            <a:ext cx="4750307" cy="3824416"/>
          </a:xfrm>
          <a:prstGeom prst="rect">
            <a:avLst/>
          </a:prstGeom>
        </p:spPr>
      </p:pic>
    </p:spTree>
    <p:extLst>
      <p:ext uri="{BB962C8B-B14F-4D97-AF65-F5344CB8AC3E}">
        <p14:creationId xmlns:p14="http://schemas.microsoft.com/office/powerpoint/2010/main" val="2618323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A6F9CE58-84F2-38AF-A625-051D40B31A6F}"/>
              </a:ext>
            </a:extLst>
          </p:cNvPr>
          <p:cNvPicPr>
            <a:picLocks noChangeAspect="1"/>
          </p:cNvPicPr>
          <p:nvPr/>
        </p:nvPicPr>
        <p:blipFill>
          <a:blip r:embed="rId7"/>
          <a:stretch>
            <a:fillRect/>
          </a:stretch>
        </p:blipFill>
        <p:spPr>
          <a:xfrm>
            <a:off x="21865" y="1340464"/>
            <a:ext cx="6469695" cy="5062063"/>
          </a:xfrm>
          <a:prstGeom prst="rect">
            <a:avLst/>
          </a:prstGeom>
        </p:spPr>
      </p:pic>
    </p:spTree>
    <p:extLst>
      <p:ext uri="{BB962C8B-B14F-4D97-AF65-F5344CB8AC3E}">
        <p14:creationId xmlns:p14="http://schemas.microsoft.com/office/powerpoint/2010/main" val="2633287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CFA41223-486E-5080-0EE5-547AC591B31B}"/>
              </a:ext>
            </a:extLst>
          </p:cNvPr>
          <p:cNvPicPr>
            <a:picLocks noChangeAspect="1"/>
          </p:cNvPicPr>
          <p:nvPr/>
        </p:nvPicPr>
        <p:blipFill>
          <a:blip r:embed="rId7"/>
          <a:stretch>
            <a:fillRect/>
          </a:stretch>
        </p:blipFill>
        <p:spPr>
          <a:xfrm>
            <a:off x="3364" y="1467832"/>
            <a:ext cx="6436932" cy="5061843"/>
          </a:xfrm>
          <a:prstGeom prst="rect">
            <a:avLst/>
          </a:prstGeom>
        </p:spPr>
      </p:pic>
    </p:spTree>
    <p:extLst>
      <p:ext uri="{BB962C8B-B14F-4D97-AF65-F5344CB8AC3E}">
        <p14:creationId xmlns:p14="http://schemas.microsoft.com/office/powerpoint/2010/main" val="2683463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97" y="-411874"/>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50" name="Rectangle: Rounded Corners 49">
            <a:extLst>
              <a:ext uri="{FF2B5EF4-FFF2-40B4-BE49-F238E27FC236}">
                <a16:creationId xmlns:a16="http://schemas.microsoft.com/office/drawing/2014/main" id="{F62887E3-90FF-BA6D-89E2-F5E683A2A1F9}"/>
              </a:ext>
            </a:extLst>
          </p:cNvPr>
          <p:cNvSpPr/>
          <p:nvPr/>
        </p:nvSpPr>
        <p:spPr>
          <a:xfrm>
            <a:off x="3054398" y="1706316"/>
            <a:ext cx="8066165" cy="647825"/>
          </a:xfrm>
          <a:prstGeom prst="roundRect">
            <a:avLst/>
          </a:prstGeom>
          <a:solidFill>
            <a:schemeClr val="accent5">
              <a:lumMod val="20000"/>
              <a:lumOff val="80000"/>
            </a:schemeClr>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err="1">
                <a:solidFill>
                  <a:srgbClr val="0070C0"/>
                </a:solidFill>
                <a:latin typeface="Cambria" panose="02040503050406030204" pitchFamily="18" charset="0"/>
                <a:ea typeface="Cambria" panose="02040503050406030204" pitchFamily="18" charset="0"/>
              </a:rPr>
              <a:t>Từ</a:t>
            </a:r>
            <a:r>
              <a:rPr lang="en-US" sz="4000" dirty="0">
                <a:solidFill>
                  <a:srgbClr val="0070C0"/>
                </a:solidFill>
                <a:latin typeface="Cambria" panose="02040503050406030204" pitchFamily="18" charset="0"/>
                <a:ea typeface="Cambria" panose="02040503050406030204" pitchFamily="18" charset="0"/>
              </a:rPr>
              <a:t> </a:t>
            </a:r>
            <a:r>
              <a:rPr lang="en-US" sz="4000" dirty="0" err="1">
                <a:solidFill>
                  <a:srgbClr val="0070C0"/>
                </a:solidFill>
                <a:latin typeface="Cambria" panose="02040503050406030204" pitchFamily="18" charset="0"/>
                <a:ea typeface="Cambria" panose="02040503050406030204" pitchFamily="18" charset="0"/>
              </a:rPr>
              <a:t>đầu</a:t>
            </a:r>
            <a:r>
              <a:rPr lang="en-US" sz="4000" dirty="0">
                <a:solidFill>
                  <a:srgbClr val="0070C0"/>
                </a:solidFill>
                <a:latin typeface="Cambria" panose="02040503050406030204" pitchFamily="18" charset="0"/>
                <a:ea typeface="Cambria" panose="02040503050406030204" pitchFamily="18" charset="0"/>
              </a:rPr>
              <a:t> </a:t>
            </a:r>
            <a:r>
              <a:rPr lang="en-US" sz="4000" dirty="0" err="1">
                <a:solidFill>
                  <a:srgbClr val="0070C0"/>
                </a:solidFill>
                <a:latin typeface="Cambria" panose="02040503050406030204" pitchFamily="18" charset="0"/>
                <a:ea typeface="Cambria" panose="02040503050406030204" pitchFamily="18" charset="0"/>
              </a:rPr>
              <a:t>đến</a:t>
            </a:r>
            <a:r>
              <a:rPr lang="en-US" sz="4000"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chí</a:t>
            </a:r>
            <a:r>
              <a:rPr lang="en-US" sz="4000" b="1" i="1"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khí</a:t>
            </a:r>
            <a:r>
              <a:rPr lang="en-US" sz="4000" b="1" i="1"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khác</a:t>
            </a:r>
            <a:r>
              <a:rPr lang="en-US" sz="4000" b="1" i="1"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thường</a:t>
            </a:r>
            <a:r>
              <a:rPr lang="en-US" sz="4000" b="1" i="1" dirty="0">
                <a:solidFill>
                  <a:srgbClr val="0070C0"/>
                </a:solidFill>
                <a:latin typeface="Cambria" panose="02040503050406030204" pitchFamily="18" charset="0"/>
                <a:ea typeface="Cambria" panose="02040503050406030204" pitchFamily="18" charset="0"/>
              </a:rPr>
              <a:t>.</a:t>
            </a:r>
          </a:p>
        </p:txBody>
      </p:sp>
      <p:sp>
        <p:nvSpPr>
          <p:cNvPr id="51" name="Rectangle: Rounded Corners 50">
            <a:extLst>
              <a:ext uri="{FF2B5EF4-FFF2-40B4-BE49-F238E27FC236}">
                <a16:creationId xmlns:a16="http://schemas.microsoft.com/office/drawing/2014/main" id="{D8B21DD4-4095-2974-5247-06F0440EAC9D}"/>
              </a:ext>
            </a:extLst>
          </p:cNvPr>
          <p:cNvSpPr/>
          <p:nvPr/>
        </p:nvSpPr>
        <p:spPr>
          <a:xfrm>
            <a:off x="3054398" y="2644172"/>
            <a:ext cx="8066165" cy="647825"/>
          </a:xfrm>
          <a:prstGeom prst="roundRect">
            <a:avLst/>
          </a:prstGeom>
          <a:solidFill>
            <a:schemeClr val="accent5">
              <a:lumMod val="20000"/>
              <a:lumOff val="80000"/>
            </a:schemeClr>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err="1">
                <a:solidFill>
                  <a:srgbClr val="0070C0"/>
                </a:solidFill>
                <a:latin typeface="Cambria" panose="02040503050406030204" pitchFamily="18" charset="0"/>
                <a:ea typeface="Cambria" panose="02040503050406030204" pitchFamily="18" charset="0"/>
              </a:rPr>
              <a:t>Tiếp</a:t>
            </a:r>
            <a:r>
              <a:rPr lang="en-US" sz="4000" dirty="0">
                <a:solidFill>
                  <a:srgbClr val="0070C0"/>
                </a:solidFill>
                <a:latin typeface="Cambria" panose="02040503050406030204" pitchFamily="18" charset="0"/>
                <a:ea typeface="Cambria" panose="02040503050406030204" pitchFamily="18" charset="0"/>
              </a:rPr>
              <a:t> </a:t>
            </a:r>
            <a:r>
              <a:rPr lang="en-US" sz="4000" dirty="0" err="1">
                <a:solidFill>
                  <a:srgbClr val="0070C0"/>
                </a:solidFill>
                <a:latin typeface="Cambria" panose="02040503050406030204" pitchFamily="18" charset="0"/>
                <a:ea typeface="Cambria" panose="02040503050406030204" pitchFamily="18" charset="0"/>
              </a:rPr>
              <a:t>đến</a:t>
            </a:r>
            <a:r>
              <a:rPr lang="en-US" sz="4000"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xá</a:t>
            </a:r>
            <a:r>
              <a:rPr lang="en-US" sz="4000" b="1" i="1"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tội</a:t>
            </a:r>
            <a:r>
              <a:rPr lang="en-US" sz="4000" i="1" dirty="0">
                <a:solidFill>
                  <a:srgbClr val="0070C0"/>
                </a:solidFill>
                <a:latin typeface="Cambria" panose="02040503050406030204" pitchFamily="18" charset="0"/>
                <a:ea typeface="Cambria" panose="02040503050406030204" pitchFamily="18" charset="0"/>
              </a:rPr>
              <a:t>.</a:t>
            </a:r>
          </a:p>
        </p:txBody>
      </p:sp>
      <p:sp>
        <p:nvSpPr>
          <p:cNvPr id="52" name="Rectangle: Rounded Corners 51">
            <a:extLst>
              <a:ext uri="{FF2B5EF4-FFF2-40B4-BE49-F238E27FC236}">
                <a16:creationId xmlns:a16="http://schemas.microsoft.com/office/drawing/2014/main" id="{90EA051F-415F-A305-7BFE-9161279500EA}"/>
              </a:ext>
            </a:extLst>
          </p:cNvPr>
          <p:cNvSpPr/>
          <p:nvPr/>
        </p:nvSpPr>
        <p:spPr>
          <a:xfrm>
            <a:off x="3054398" y="3517328"/>
            <a:ext cx="8066165" cy="647825"/>
          </a:xfrm>
          <a:prstGeom prst="roundRect">
            <a:avLst/>
          </a:prstGeom>
          <a:solidFill>
            <a:schemeClr val="accent5">
              <a:lumMod val="20000"/>
              <a:lumOff val="80000"/>
            </a:schemeClr>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err="1">
                <a:solidFill>
                  <a:srgbClr val="0070C0"/>
                </a:solidFill>
                <a:latin typeface="Cambria" panose="02040503050406030204" pitchFamily="18" charset="0"/>
                <a:ea typeface="Cambria" panose="02040503050406030204" pitchFamily="18" charset="0"/>
              </a:rPr>
              <a:t>Tiếp</a:t>
            </a:r>
            <a:r>
              <a:rPr lang="en-US" sz="4000" dirty="0">
                <a:solidFill>
                  <a:srgbClr val="0070C0"/>
                </a:solidFill>
                <a:latin typeface="Cambria" panose="02040503050406030204" pitchFamily="18" charset="0"/>
                <a:ea typeface="Cambria" panose="02040503050406030204" pitchFamily="18" charset="0"/>
              </a:rPr>
              <a:t> </a:t>
            </a:r>
            <a:r>
              <a:rPr lang="en-US" sz="4000" dirty="0" err="1">
                <a:solidFill>
                  <a:srgbClr val="0070C0"/>
                </a:solidFill>
                <a:latin typeface="Cambria" panose="02040503050406030204" pitchFamily="18" charset="0"/>
                <a:ea typeface="Cambria" panose="02040503050406030204" pitchFamily="18" charset="0"/>
              </a:rPr>
              <a:t>đến</a:t>
            </a:r>
            <a:r>
              <a:rPr lang="en-US" sz="4000"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về</a:t>
            </a:r>
            <a:r>
              <a:rPr lang="en-US" sz="4000" b="1" i="1"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kinh</a:t>
            </a:r>
            <a:r>
              <a:rPr lang="en-US" sz="4000" b="1" i="1"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đô</a:t>
            </a:r>
            <a:r>
              <a:rPr lang="en-US" sz="4000" i="1" dirty="0">
                <a:solidFill>
                  <a:srgbClr val="0070C0"/>
                </a:solidFill>
                <a:latin typeface="Cambria" panose="02040503050406030204" pitchFamily="18" charset="0"/>
                <a:ea typeface="Cambria" panose="02040503050406030204" pitchFamily="18" charset="0"/>
              </a:rPr>
              <a:t>.</a:t>
            </a:r>
          </a:p>
        </p:txBody>
      </p:sp>
      <p:sp>
        <p:nvSpPr>
          <p:cNvPr id="53" name="Rectangle: Rounded Corners 52">
            <a:extLst>
              <a:ext uri="{FF2B5EF4-FFF2-40B4-BE49-F238E27FC236}">
                <a16:creationId xmlns:a16="http://schemas.microsoft.com/office/drawing/2014/main" id="{C8C56F3F-0C6A-5E2F-84B6-2DED304EC666}"/>
              </a:ext>
            </a:extLst>
          </p:cNvPr>
          <p:cNvSpPr/>
          <p:nvPr/>
        </p:nvSpPr>
        <p:spPr>
          <a:xfrm>
            <a:off x="3054398" y="4441084"/>
            <a:ext cx="8066165" cy="647825"/>
          </a:xfrm>
          <a:prstGeom prst="roundRect">
            <a:avLst/>
          </a:prstGeom>
          <a:solidFill>
            <a:schemeClr val="accent5">
              <a:lumMod val="20000"/>
              <a:lumOff val="80000"/>
            </a:schemeClr>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err="1">
                <a:solidFill>
                  <a:srgbClr val="0070C0"/>
                </a:solidFill>
                <a:latin typeface="Cambria" panose="02040503050406030204" pitchFamily="18" charset="0"/>
                <a:ea typeface="Cambria" panose="02040503050406030204" pitchFamily="18" charset="0"/>
              </a:rPr>
              <a:t>Tiếp</a:t>
            </a:r>
            <a:r>
              <a:rPr lang="en-US" sz="4000" dirty="0">
                <a:solidFill>
                  <a:srgbClr val="0070C0"/>
                </a:solidFill>
                <a:latin typeface="Cambria" panose="02040503050406030204" pitchFamily="18" charset="0"/>
                <a:ea typeface="Cambria" panose="02040503050406030204" pitchFamily="18" charset="0"/>
              </a:rPr>
              <a:t> </a:t>
            </a:r>
            <a:r>
              <a:rPr lang="en-US" sz="4000" dirty="0" err="1">
                <a:solidFill>
                  <a:srgbClr val="0070C0"/>
                </a:solidFill>
                <a:latin typeface="Cambria" panose="02040503050406030204" pitchFamily="18" charset="0"/>
                <a:ea typeface="Cambria" panose="02040503050406030204" pitchFamily="18" charset="0"/>
              </a:rPr>
              <a:t>đến</a:t>
            </a:r>
            <a:r>
              <a:rPr lang="en-US" sz="4000" dirty="0">
                <a:solidFill>
                  <a:srgbClr val="0070C0"/>
                </a:solidFill>
                <a:latin typeface="Cambria" panose="02040503050406030204" pitchFamily="18" charset="0"/>
                <a:ea typeface="Cambria" panose="02040503050406030204" pitchFamily="18" charset="0"/>
              </a:rPr>
              <a:t> </a:t>
            </a:r>
            <a:r>
              <a:rPr lang="en-US" sz="4000" dirty="0" err="1">
                <a:solidFill>
                  <a:srgbClr val="0070C0"/>
                </a:solidFill>
                <a:latin typeface="Cambria" panose="02040503050406030204" pitchFamily="18" charset="0"/>
                <a:ea typeface="Cambria" panose="02040503050406030204" pitchFamily="18" charset="0"/>
              </a:rPr>
              <a:t>đến</a:t>
            </a:r>
            <a:r>
              <a:rPr lang="en-US" sz="4000"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mới</a:t>
            </a:r>
            <a:r>
              <a:rPr lang="en-US" sz="4000" b="1" i="1" dirty="0">
                <a:solidFill>
                  <a:srgbClr val="0070C0"/>
                </a:solidFill>
                <a:latin typeface="Cambria" panose="02040503050406030204" pitchFamily="18" charset="0"/>
                <a:ea typeface="Cambria" panose="02040503050406030204" pitchFamily="18" charset="0"/>
              </a:rPr>
              <a:t> </a:t>
            </a:r>
            <a:r>
              <a:rPr lang="en-US" sz="4000" b="1" i="1" dirty="0" err="1">
                <a:solidFill>
                  <a:srgbClr val="0070C0"/>
                </a:solidFill>
                <a:latin typeface="Cambria" panose="02040503050406030204" pitchFamily="18" charset="0"/>
                <a:ea typeface="Cambria" panose="02040503050406030204" pitchFamily="18" charset="0"/>
              </a:rPr>
              <a:t>ngoài</a:t>
            </a:r>
            <a:r>
              <a:rPr lang="en-US" sz="4000" b="1" i="1" dirty="0">
                <a:solidFill>
                  <a:srgbClr val="0070C0"/>
                </a:solidFill>
                <a:latin typeface="Cambria" panose="02040503050406030204" pitchFamily="18" charset="0"/>
                <a:ea typeface="Cambria" panose="02040503050406030204" pitchFamily="18" charset="0"/>
              </a:rPr>
              <a:t> 30 </a:t>
            </a:r>
            <a:r>
              <a:rPr lang="en-US" sz="4000" b="1" i="1" dirty="0" err="1">
                <a:solidFill>
                  <a:srgbClr val="0070C0"/>
                </a:solidFill>
                <a:latin typeface="Cambria" panose="02040503050406030204" pitchFamily="18" charset="0"/>
                <a:ea typeface="Cambria" panose="02040503050406030204" pitchFamily="18" charset="0"/>
              </a:rPr>
              <a:t>tuổi</a:t>
            </a:r>
            <a:r>
              <a:rPr lang="en-US" sz="4000" i="1" dirty="0">
                <a:solidFill>
                  <a:srgbClr val="0070C0"/>
                </a:solidFill>
                <a:latin typeface="Cambria" panose="02040503050406030204" pitchFamily="18" charset="0"/>
                <a:ea typeface="Cambria" panose="02040503050406030204" pitchFamily="18" charset="0"/>
              </a:rPr>
              <a:t>.</a:t>
            </a:r>
          </a:p>
        </p:txBody>
      </p:sp>
      <p:sp>
        <p:nvSpPr>
          <p:cNvPr id="55" name="Rectangle: Rounded Corners 54">
            <a:extLst>
              <a:ext uri="{FF2B5EF4-FFF2-40B4-BE49-F238E27FC236}">
                <a16:creationId xmlns:a16="http://schemas.microsoft.com/office/drawing/2014/main" id="{C0D8EAA4-8059-AD03-CF90-A7D424FE5DFA}"/>
              </a:ext>
            </a:extLst>
          </p:cNvPr>
          <p:cNvSpPr/>
          <p:nvPr/>
        </p:nvSpPr>
        <p:spPr>
          <a:xfrm>
            <a:off x="3054398" y="5333460"/>
            <a:ext cx="8066165" cy="647825"/>
          </a:xfrm>
          <a:prstGeom prst="roundRect">
            <a:avLst/>
          </a:prstGeom>
          <a:solidFill>
            <a:schemeClr val="accent5">
              <a:lumMod val="20000"/>
              <a:lumOff val="80000"/>
            </a:schemeClr>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err="1">
                <a:solidFill>
                  <a:srgbClr val="0070C0"/>
                </a:solidFill>
                <a:latin typeface="Cambria" panose="02040503050406030204" pitchFamily="18" charset="0"/>
                <a:ea typeface="Cambria" panose="02040503050406030204" pitchFamily="18" charset="0"/>
              </a:rPr>
              <a:t>Còn</a:t>
            </a:r>
            <a:r>
              <a:rPr lang="en-US" sz="4000" dirty="0">
                <a:solidFill>
                  <a:srgbClr val="0070C0"/>
                </a:solidFill>
                <a:latin typeface="Cambria" panose="02040503050406030204" pitchFamily="18" charset="0"/>
                <a:ea typeface="Cambria" panose="02040503050406030204" pitchFamily="18" charset="0"/>
              </a:rPr>
              <a:t> </a:t>
            </a:r>
            <a:r>
              <a:rPr lang="en-US" sz="4000" dirty="0" err="1">
                <a:solidFill>
                  <a:srgbClr val="0070C0"/>
                </a:solidFill>
                <a:latin typeface="Cambria" panose="02040503050406030204" pitchFamily="18" charset="0"/>
                <a:ea typeface="Cambria" panose="02040503050406030204" pitchFamily="18" charset="0"/>
              </a:rPr>
              <a:t>lại</a:t>
            </a:r>
            <a:endParaRPr lang="en-US" sz="4000" i="1" dirty="0">
              <a:solidFill>
                <a:srgbClr val="0070C0"/>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E9238DE-929D-95EA-015C-941C9844F158}"/>
              </a:ext>
            </a:extLst>
          </p:cNvPr>
          <p:cNvPicPr>
            <a:picLocks noChangeAspect="1"/>
          </p:cNvPicPr>
          <p:nvPr/>
        </p:nvPicPr>
        <p:blipFill>
          <a:blip r:embed="rId4"/>
          <a:stretch>
            <a:fillRect/>
          </a:stretch>
        </p:blipFill>
        <p:spPr>
          <a:xfrm>
            <a:off x="2794180" y="269764"/>
            <a:ext cx="6724471" cy="1926503"/>
          </a:xfrm>
          <a:prstGeom prst="rect">
            <a:avLst/>
          </a:prstGeom>
        </p:spPr>
      </p:pic>
      <p:pic>
        <p:nvPicPr>
          <p:cNvPr id="18" name="Picture 17">
            <a:extLst>
              <a:ext uri="{FF2B5EF4-FFF2-40B4-BE49-F238E27FC236}">
                <a16:creationId xmlns:a16="http://schemas.microsoft.com/office/drawing/2014/main" id="{94A1F15D-A622-5C1D-0C72-23A1E5FC1B01}"/>
              </a:ext>
            </a:extLst>
          </p:cNvPr>
          <p:cNvPicPr>
            <a:picLocks noChangeAspect="1"/>
          </p:cNvPicPr>
          <p:nvPr/>
        </p:nvPicPr>
        <p:blipFill>
          <a:blip r:embed="rId5"/>
          <a:stretch>
            <a:fillRect/>
          </a:stretch>
        </p:blipFill>
        <p:spPr>
          <a:xfrm>
            <a:off x="582847" y="1502698"/>
            <a:ext cx="2444708" cy="1072989"/>
          </a:xfrm>
          <a:prstGeom prst="rect">
            <a:avLst/>
          </a:prstGeom>
        </p:spPr>
      </p:pic>
      <p:pic>
        <p:nvPicPr>
          <p:cNvPr id="19" name="Picture 18">
            <a:extLst>
              <a:ext uri="{FF2B5EF4-FFF2-40B4-BE49-F238E27FC236}">
                <a16:creationId xmlns:a16="http://schemas.microsoft.com/office/drawing/2014/main" id="{7C5FC3CB-C80C-375A-D8A3-B5A810544C9D}"/>
              </a:ext>
            </a:extLst>
          </p:cNvPr>
          <p:cNvPicPr>
            <a:picLocks noChangeAspect="1"/>
          </p:cNvPicPr>
          <p:nvPr/>
        </p:nvPicPr>
        <p:blipFill>
          <a:blip r:embed="rId6"/>
          <a:stretch>
            <a:fillRect/>
          </a:stretch>
        </p:blipFill>
        <p:spPr>
          <a:xfrm>
            <a:off x="503592" y="2495997"/>
            <a:ext cx="2523963" cy="1072989"/>
          </a:xfrm>
          <a:prstGeom prst="rect">
            <a:avLst/>
          </a:prstGeom>
        </p:spPr>
      </p:pic>
      <p:pic>
        <p:nvPicPr>
          <p:cNvPr id="20" name="Picture 19">
            <a:extLst>
              <a:ext uri="{FF2B5EF4-FFF2-40B4-BE49-F238E27FC236}">
                <a16:creationId xmlns:a16="http://schemas.microsoft.com/office/drawing/2014/main" id="{8CEA8DBD-F6D0-6D15-DDB6-0A5730DA3728}"/>
              </a:ext>
            </a:extLst>
          </p:cNvPr>
          <p:cNvPicPr>
            <a:picLocks noChangeAspect="1"/>
          </p:cNvPicPr>
          <p:nvPr/>
        </p:nvPicPr>
        <p:blipFill>
          <a:blip r:embed="rId7"/>
          <a:stretch>
            <a:fillRect/>
          </a:stretch>
        </p:blipFill>
        <p:spPr>
          <a:xfrm>
            <a:off x="518243" y="3442476"/>
            <a:ext cx="2536156" cy="1072989"/>
          </a:xfrm>
          <a:prstGeom prst="rect">
            <a:avLst/>
          </a:prstGeom>
        </p:spPr>
      </p:pic>
      <p:pic>
        <p:nvPicPr>
          <p:cNvPr id="21" name="Picture 20">
            <a:extLst>
              <a:ext uri="{FF2B5EF4-FFF2-40B4-BE49-F238E27FC236}">
                <a16:creationId xmlns:a16="http://schemas.microsoft.com/office/drawing/2014/main" id="{7CC96AFC-64C8-6BA3-F4E4-4D7B7828F0B2}"/>
              </a:ext>
            </a:extLst>
          </p:cNvPr>
          <p:cNvPicPr>
            <a:picLocks noChangeAspect="1"/>
          </p:cNvPicPr>
          <p:nvPr/>
        </p:nvPicPr>
        <p:blipFill>
          <a:blip r:embed="rId8"/>
          <a:stretch>
            <a:fillRect/>
          </a:stretch>
        </p:blipFill>
        <p:spPr>
          <a:xfrm>
            <a:off x="429728" y="4423792"/>
            <a:ext cx="2560542" cy="1072989"/>
          </a:xfrm>
          <a:prstGeom prst="rect">
            <a:avLst/>
          </a:prstGeom>
        </p:spPr>
      </p:pic>
      <p:pic>
        <p:nvPicPr>
          <p:cNvPr id="22" name="Picture 21">
            <a:extLst>
              <a:ext uri="{FF2B5EF4-FFF2-40B4-BE49-F238E27FC236}">
                <a16:creationId xmlns:a16="http://schemas.microsoft.com/office/drawing/2014/main" id="{A0A2A21F-6A47-4E8F-9B03-DB66F42A42B9}"/>
              </a:ext>
            </a:extLst>
          </p:cNvPr>
          <p:cNvPicPr>
            <a:picLocks noChangeAspect="1"/>
          </p:cNvPicPr>
          <p:nvPr/>
        </p:nvPicPr>
        <p:blipFill>
          <a:blip r:embed="rId9"/>
          <a:stretch>
            <a:fillRect/>
          </a:stretch>
        </p:blipFill>
        <p:spPr>
          <a:xfrm>
            <a:off x="435825" y="5311285"/>
            <a:ext cx="2554445" cy="1072989"/>
          </a:xfrm>
          <a:prstGeom prst="rect">
            <a:avLst/>
          </a:prstGeom>
        </p:spPr>
      </p:pic>
    </p:spTree>
    <p:extLst>
      <p:ext uri="{BB962C8B-B14F-4D97-AF65-F5344CB8AC3E}">
        <p14:creationId xmlns:p14="http://schemas.microsoft.com/office/powerpoint/2010/main" val="92265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Rounded Corners 17">
            <a:extLst>
              <a:ext uri="{FF2B5EF4-FFF2-40B4-BE49-F238E27FC236}">
                <a16:creationId xmlns:a16="http://schemas.microsoft.com/office/drawing/2014/main" id="{DC4454BE-C69E-1194-EF4E-B6D6A48C8552}"/>
              </a:ext>
            </a:extLst>
          </p:cNvPr>
          <p:cNvSpPr/>
          <p:nvPr/>
        </p:nvSpPr>
        <p:spPr>
          <a:xfrm>
            <a:off x="532262" y="2242587"/>
            <a:ext cx="3377942" cy="901388"/>
          </a:xfrm>
          <a:prstGeom prst="roundRect">
            <a:avLst/>
          </a:prstGeom>
          <a:solidFill>
            <a:schemeClr val="accent5">
              <a:lumMod val="20000"/>
              <a:lumOff val="80000"/>
            </a:schemeClr>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70C0"/>
                </a:solidFill>
                <a:latin typeface="Cambria" panose="02040503050406030204" pitchFamily="18" charset="0"/>
                <a:ea typeface="Cambria" panose="02040503050406030204" pitchFamily="18" charset="0"/>
              </a:rPr>
              <a:t>danh</a:t>
            </a:r>
            <a:r>
              <a:rPr lang="en-US" sz="4400" b="1" dirty="0">
                <a:solidFill>
                  <a:srgbClr val="0070C0"/>
                </a:solidFill>
                <a:latin typeface="Cambria" panose="02040503050406030204" pitchFamily="18" charset="0"/>
                <a:ea typeface="Cambria" panose="02040503050406030204" pitchFamily="18" charset="0"/>
              </a:rPr>
              <a:t> </a:t>
            </a:r>
            <a:r>
              <a:rPr lang="en-US" sz="4400" b="1" dirty="0" err="1">
                <a:solidFill>
                  <a:srgbClr val="0070C0"/>
                </a:solidFill>
                <a:latin typeface="Cambria" panose="02040503050406030204" pitchFamily="18" charset="0"/>
                <a:ea typeface="Cambria" panose="02040503050406030204" pitchFamily="18" charset="0"/>
              </a:rPr>
              <a:t>tướng</a:t>
            </a:r>
            <a:endParaRPr lang="en-US" sz="4400" b="1" dirty="0">
              <a:solidFill>
                <a:srgbClr val="0070C0"/>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970CB748-0631-0A8C-DF7F-D93A73658D51}"/>
              </a:ext>
            </a:extLst>
          </p:cNvPr>
          <p:cNvSpPr/>
          <p:nvPr/>
        </p:nvSpPr>
        <p:spPr>
          <a:xfrm>
            <a:off x="4253439" y="2242587"/>
            <a:ext cx="3377942" cy="901388"/>
          </a:xfrm>
          <a:prstGeom prst="roundRect">
            <a:avLst/>
          </a:prstGeom>
          <a:solidFill>
            <a:schemeClr val="accent5">
              <a:lumMod val="20000"/>
              <a:lumOff val="80000"/>
            </a:schemeClr>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Cambria" panose="02040503050406030204" pitchFamily="18" charset="0"/>
                <a:ea typeface="Cambria" panose="02040503050406030204" pitchFamily="18" charset="0"/>
              </a:rPr>
              <a:t>song </a:t>
            </a:r>
            <a:r>
              <a:rPr lang="en-US" sz="4400" b="1" dirty="0" err="1">
                <a:solidFill>
                  <a:srgbClr val="0070C0"/>
                </a:solidFill>
                <a:latin typeface="Cambria" panose="02040503050406030204" pitchFamily="18" charset="0"/>
                <a:ea typeface="Cambria" panose="02040503050406030204" pitchFamily="18" charset="0"/>
              </a:rPr>
              <a:t>toàn</a:t>
            </a:r>
            <a:endParaRPr lang="en-US" sz="4400" b="1" dirty="0">
              <a:solidFill>
                <a:srgbClr val="0070C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49F82225-AC13-2CFC-0B31-D280FB26D776}"/>
              </a:ext>
            </a:extLst>
          </p:cNvPr>
          <p:cNvSpPr/>
          <p:nvPr/>
        </p:nvSpPr>
        <p:spPr>
          <a:xfrm>
            <a:off x="7705176" y="2211905"/>
            <a:ext cx="3377942" cy="901388"/>
          </a:xfrm>
          <a:prstGeom prst="roundRect">
            <a:avLst/>
          </a:prstGeom>
          <a:solidFill>
            <a:schemeClr val="accent5">
              <a:lumMod val="20000"/>
              <a:lumOff val="80000"/>
            </a:schemeClr>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70C0"/>
                </a:solidFill>
                <a:latin typeface="Cambria" panose="02040503050406030204" pitchFamily="18" charset="0"/>
                <a:ea typeface="Cambria" panose="02040503050406030204" pitchFamily="18" charset="0"/>
              </a:rPr>
              <a:t>đan</a:t>
            </a:r>
            <a:r>
              <a:rPr lang="en-US" sz="4400" b="1" dirty="0">
                <a:solidFill>
                  <a:srgbClr val="0070C0"/>
                </a:solidFill>
                <a:latin typeface="Cambria" panose="02040503050406030204" pitchFamily="18" charset="0"/>
                <a:ea typeface="Cambria" panose="02040503050406030204" pitchFamily="18" charset="0"/>
              </a:rPr>
              <a:t> </a:t>
            </a:r>
            <a:r>
              <a:rPr lang="en-US" sz="4400" b="1" dirty="0" err="1">
                <a:solidFill>
                  <a:srgbClr val="0070C0"/>
                </a:solidFill>
                <a:latin typeface="Cambria" panose="02040503050406030204" pitchFamily="18" charset="0"/>
                <a:ea typeface="Cambria" panose="02040503050406030204" pitchFamily="18" charset="0"/>
              </a:rPr>
              <a:t>sọt</a:t>
            </a:r>
            <a:endParaRPr lang="en-US" sz="4400" b="1" dirty="0">
              <a:solidFill>
                <a:srgbClr val="0070C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4FD7A861-9714-2E2B-9234-0F049E034147}"/>
              </a:ext>
            </a:extLst>
          </p:cNvPr>
          <p:cNvSpPr/>
          <p:nvPr/>
        </p:nvSpPr>
        <p:spPr>
          <a:xfrm>
            <a:off x="2444025" y="3656982"/>
            <a:ext cx="3377942" cy="901388"/>
          </a:xfrm>
          <a:prstGeom prst="roundRect">
            <a:avLst/>
          </a:prstGeom>
          <a:solidFill>
            <a:schemeClr val="accent5">
              <a:lumMod val="20000"/>
              <a:lumOff val="80000"/>
            </a:schemeClr>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70C0"/>
                </a:solidFill>
                <a:latin typeface="Cambria" panose="02040503050406030204" pitchFamily="18" charset="0"/>
                <a:ea typeface="Cambria" panose="02040503050406030204" pitchFamily="18" charset="0"/>
              </a:rPr>
              <a:t>binh</a:t>
            </a:r>
            <a:r>
              <a:rPr lang="en-US" sz="4400" b="1" dirty="0">
                <a:solidFill>
                  <a:srgbClr val="0070C0"/>
                </a:solidFill>
                <a:latin typeface="Cambria" panose="02040503050406030204" pitchFamily="18" charset="0"/>
                <a:ea typeface="Cambria" panose="02040503050406030204" pitchFamily="18" charset="0"/>
              </a:rPr>
              <a:t> </a:t>
            </a:r>
            <a:r>
              <a:rPr lang="en-US" sz="4400" b="1" dirty="0" err="1">
                <a:solidFill>
                  <a:srgbClr val="0070C0"/>
                </a:solidFill>
                <a:latin typeface="Cambria" panose="02040503050406030204" pitchFamily="18" charset="0"/>
                <a:ea typeface="Cambria" panose="02040503050406030204" pitchFamily="18" charset="0"/>
              </a:rPr>
              <a:t>thư</a:t>
            </a:r>
            <a:endParaRPr lang="en-US" sz="4400" b="1" dirty="0">
              <a:solidFill>
                <a:srgbClr val="0070C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2B42FA5C-42D3-F466-679A-7BEB1DCBC52C}"/>
              </a:ext>
            </a:extLst>
          </p:cNvPr>
          <p:cNvSpPr/>
          <p:nvPr/>
        </p:nvSpPr>
        <p:spPr>
          <a:xfrm>
            <a:off x="6165202" y="3656982"/>
            <a:ext cx="3377942" cy="901388"/>
          </a:xfrm>
          <a:prstGeom prst="roundRect">
            <a:avLst/>
          </a:prstGeom>
          <a:solidFill>
            <a:schemeClr val="accent5">
              <a:lumMod val="20000"/>
              <a:lumOff val="80000"/>
            </a:schemeClr>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70C0"/>
                </a:solidFill>
                <a:latin typeface="Cambria" panose="02040503050406030204" pitchFamily="18" charset="0"/>
                <a:ea typeface="Cambria" panose="02040503050406030204" pitchFamily="18" charset="0"/>
              </a:rPr>
              <a:t>kiệt</a:t>
            </a:r>
            <a:r>
              <a:rPr lang="en-US" sz="4400" b="1" dirty="0">
                <a:solidFill>
                  <a:srgbClr val="0070C0"/>
                </a:solidFill>
                <a:latin typeface="Cambria" panose="02040503050406030204" pitchFamily="18" charset="0"/>
                <a:ea typeface="Cambria" panose="02040503050406030204" pitchFamily="18" charset="0"/>
              </a:rPr>
              <a:t> </a:t>
            </a:r>
            <a:r>
              <a:rPr lang="en-US" sz="4400" b="1" dirty="0" err="1">
                <a:solidFill>
                  <a:srgbClr val="0070C0"/>
                </a:solidFill>
                <a:latin typeface="Cambria" panose="02040503050406030204" pitchFamily="18" charset="0"/>
                <a:ea typeface="Cambria" panose="02040503050406030204" pitchFamily="18" charset="0"/>
              </a:rPr>
              <a:t>xuất</a:t>
            </a:r>
            <a:endParaRPr lang="en-US" sz="4400" b="1" dirty="0">
              <a:solidFill>
                <a:srgbClr val="0070C0"/>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DD896A86-BD22-7F2D-8E15-11A82E3AD83D}"/>
              </a:ext>
            </a:extLst>
          </p:cNvPr>
          <p:cNvSpPr/>
          <p:nvPr/>
        </p:nvSpPr>
        <p:spPr>
          <a:xfrm>
            <a:off x="2994279" y="5050272"/>
            <a:ext cx="6765436" cy="901388"/>
          </a:xfrm>
          <a:prstGeom prst="roundRect">
            <a:avLst/>
          </a:prstGeom>
          <a:solidFill>
            <a:schemeClr val="accent5">
              <a:lumMod val="20000"/>
              <a:lumOff val="80000"/>
            </a:schemeClr>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70C0"/>
                </a:solidFill>
                <a:latin typeface="Cambria" panose="02040503050406030204" pitchFamily="18" charset="0"/>
                <a:ea typeface="Cambria" panose="02040503050406030204" pitchFamily="18" charset="0"/>
              </a:rPr>
              <a:t>bách</a:t>
            </a:r>
            <a:r>
              <a:rPr lang="en-US" sz="4400" b="1" dirty="0">
                <a:solidFill>
                  <a:srgbClr val="0070C0"/>
                </a:solidFill>
                <a:latin typeface="Cambria" panose="02040503050406030204" pitchFamily="18" charset="0"/>
                <a:ea typeface="Cambria" panose="02040503050406030204" pitchFamily="18" charset="0"/>
              </a:rPr>
              <a:t> </a:t>
            </a:r>
            <a:r>
              <a:rPr lang="en-US" sz="4400" b="1" dirty="0" err="1">
                <a:solidFill>
                  <a:srgbClr val="0070C0"/>
                </a:solidFill>
                <a:latin typeface="Cambria" panose="02040503050406030204" pitchFamily="18" charset="0"/>
                <a:ea typeface="Cambria" panose="02040503050406030204" pitchFamily="18" charset="0"/>
              </a:rPr>
              <a:t>chiến</a:t>
            </a:r>
            <a:r>
              <a:rPr lang="en-US" sz="4400" b="1" dirty="0">
                <a:solidFill>
                  <a:srgbClr val="0070C0"/>
                </a:solidFill>
                <a:latin typeface="Cambria" panose="02040503050406030204" pitchFamily="18" charset="0"/>
                <a:ea typeface="Cambria" panose="02040503050406030204" pitchFamily="18" charset="0"/>
              </a:rPr>
              <a:t> </a:t>
            </a:r>
            <a:r>
              <a:rPr lang="en-US" sz="4400" b="1" dirty="0" err="1">
                <a:solidFill>
                  <a:srgbClr val="0070C0"/>
                </a:solidFill>
                <a:latin typeface="Cambria" panose="02040503050406030204" pitchFamily="18" charset="0"/>
                <a:ea typeface="Cambria" panose="02040503050406030204" pitchFamily="18" charset="0"/>
              </a:rPr>
              <a:t>bách</a:t>
            </a:r>
            <a:r>
              <a:rPr lang="en-US" sz="4400" b="1" dirty="0">
                <a:solidFill>
                  <a:srgbClr val="0070C0"/>
                </a:solidFill>
                <a:latin typeface="Cambria" panose="02040503050406030204" pitchFamily="18" charset="0"/>
                <a:ea typeface="Cambria" panose="02040503050406030204" pitchFamily="18" charset="0"/>
              </a:rPr>
              <a:t> </a:t>
            </a:r>
            <a:r>
              <a:rPr lang="en-US" sz="4400" b="1" dirty="0" err="1">
                <a:solidFill>
                  <a:srgbClr val="0070C0"/>
                </a:solidFill>
                <a:latin typeface="Cambria" panose="02040503050406030204" pitchFamily="18" charset="0"/>
                <a:ea typeface="Cambria" panose="02040503050406030204" pitchFamily="18" charset="0"/>
              </a:rPr>
              <a:t>thắng</a:t>
            </a:r>
            <a:endParaRPr lang="en-US" sz="4400" b="1" dirty="0">
              <a:solidFill>
                <a:srgbClr val="0070C0"/>
              </a:solidFill>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99166348-F611-4820-4FAE-D00EDB9B3453}"/>
              </a:ext>
            </a:extLst>
          </p:cNvPr>
          <p:cNvPicPr>
            <a:picLocks noChangeAspect="1"/>
          </p:cNvPicPr>
          <p:nvPr/>
        </p:nvPicPr>
        <p:blipFill>
          <a:blip r:embed="rId4"/>
          <a:stretch>
            <a:fillRect/>
          </a:stretch>
        </p:blipFill>
        <p:spPr>
          <a:xfrm>
            <a:off x="2600919" y="492659"/>
            <a:ext cx="6511092" cy="1926503"/>
          </a:xfrm>
          <a:prstGeom prst="rect">
            <a:avLst/>
          </a:prstGeom>
        </p:spPr>
      </p:pic>
    </p:spTree>
    <p:extLst>
      <p:ext uri="{BB962C8B-B14F-4D97-AF65-F5344CB8AC3E}">
        <p14:creationId xmlns:p14="http://schemas.microsoft.com/office/powerpoint/2010/main" val="824315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Freeform 15">
            <a:extLst>
              <a:ext uri="{FF2B5EF4-FFF2-40B4-BE49-F238E27FC236}">
                <a16:creationId xmlns:a16="http://schemas.microsoft.com/office/drawing/2014/main" id="{7852897F-8637-8A0F-658E-ECD137B8AB44}"/>
              </a:ext>
            </a:extLst>
          </p:cNvPr>
          <p:cNvSpPr/>
          <p:nvPr/>
        </p:nvSpPr>
        <p:spPr>
          <a:xfrm>
            <a:off x="9793071" y="387360"/>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Rectangle: Rounded Corners 17">
            <a:extLst>
              <a:ext uri="{FF2B5EF4-FFF2-40B4-BE49-F238E27FC236}">
                <a16:creationId xmlns:a16="http://schemas.microsoft.com/office/drawing/2014/main" id="{DC4454BE-C69E-1194-EF4E-B6D6A48C8552}"/>
              </a:ext>
            </a:extLst>
          </p:cNvPr>
          <p:cNvSpPr/>
          <p:nvPr/>
        </p:nvSpPr>
        <p:spPr>
          <a:xfrm>
            <a:off x="597427" y="2691631"/>
            <a:ext cx="10997146" cy="2462289"/>
          </a:xfrm>
          <a:prstGeom prst="roundRect">
            <a:avLst/>
          </a:prstGeom>
          <a:solidFill>
            <a:schemeClr val="accent5">
              <a:lumMod val="20000"/>
              <a:lumOff val="8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0070C0"/>
                </a:solidFill>
                <a:latin typeface="Cambria" panose="02040503050406030204" pitchFamily="18" charset="0"/>
                <a:ea typeface="Cambria" panose="02040503050406030204" pitchFamily="18" charset="0"/>
              </a:rPr>
              <a:t>Quân lính đi trước dẹp đường,/ chiêng,/ trống,/ loa,/ kèn huyên náo,/ vậy mà/ chàng trai vẫn mải mê đan sọt /  không hề hay biết.</a:t>
            </a:r>
            <a:endParaRPr lang="en-US" sz="4000" b="1" dirty="0">
              <a:solidFill>
                <a:srgbClr val="0070C0"/>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DCD01D4A-E21C-8DF5-C459-84F161D95E53}"/>
              </a:ext>
            </a:extLst>
          </p:cNvPr>
          <p:cNvPicPr>
            <a:picLocks noChangeAspect="1"/>
          </p:cNvPicPr>
          <p:nvPr/>
        </p:nvPicPr>
        <p:blipFill>
          <a:blip r:embed="rId6"/>
          <a:stretch>
            <a:fillRect/>
          </a:stretch>
        </p:blipFill>
        <p:spPr>
          <a:xfrm>
            <a:off x="2329977" y="1070286"/>
            <a:ext cx="7151228" cy="1926503"/>
          </a:xfrm>
          <a:prstGeom prst="rect">
            <a:avLst/>
          </a:prstGeom>
        </p:spPr>
      </p:pic>
    </p:spTree>
    <p:extLst>
      <p:ext uri="{BB962C8B-B14F-4D97-AF65-F5344CB8AC3E}">
        <p14:creationId xmlns:p14="http://schemas.microsoft.com/office/powerpoint/2010/main" val="3969899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Widescreen</PresentationFormat>
  <Paragraphs>63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2024-02-23T09:07:32Z</dcterms:created>
  <dcterms:modified xsi:type="dcterms:W3CDTF">2024-02-23T09:07:41Z</dcterms:modified>
</cp:coreProperties>
</file>