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5" r:id="rId4"/>
    <p:sldId id="288" r:id="rId5"/>
    <p:sldId id="273" r:id="rId6"/>
    <p:sldId id="281" r:id="rId7"/>
    <p:sldId id="282" r:id="rId8"/>
    <p:sldId id="283" r:id="rId9"/>
    <p:sldId id="284" r:id="rId10"/>
    <p:sldId id="285" r:id="rId11"/>
    <p:sldId id="274" r:id="rId12"/>
    <p:sldId id="286" r:id="rId13"/>
    <p:sldId id="452" r:id="rId14"/>
  </p:sldIdLst>
  <p:sldSz cx="18288000" cy="10287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B4D"/>
    <a:srgbClr val="73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89" autoAdjust="0"/>
  </p:normalViewPr>
  <p:slideViewPr>
    <p:cSldViewPr>
      <p:cViewPr varScale="1">
        <p:scale>
          <a:sx n="32" d="100"/>
          <a:sy n="32" d="100"/>
        </p:scale>
        <p:origin x="29" y="6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B4EB8-BE4D-4BB7-89FB-BE77B2497534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305EF8-56D8-4DAC-8F42-8D59649480C2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nét điển hình của khí hậu thông qua dọc số liệu về lượng mưa, nhiệt độ của một địa điểm ở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0214EFF-DF44-4661-B0B3-6FE9A97603F8}" type="parTrans" cxnId="{722FC9CD-B304-4046-B256-4D7A52F3E6BA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BDC51660-F240-4D53-9525-B4B89A74AEBD}" type="sibTrans" cxnId="{722FC9CD-B304-4046-B256-4D7A52F3E6BA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2335F7-33BA-4478-8129-79E37B3705A7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thiên nhiên (đất đai, khí hậu, rừng,...) của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ECC11B73-0136-43CA-9791-00DEEF8ABD80}" type="parTrans" cxnId="{3E06348A-19A4-4A43-9F5E-F12EBCB52DA7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80403BE-A34F-4993-9690-F7D85BBA761D}" type="sibTrans" cxnId="{3E06348A-19A4-4A43-9F5E-F12EBCB52DA7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3184813-9536-4E32-8A88-594D4F49AE32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vai trò của rừng đối với tự nhiên, hoạt động sản xuất và đời sống của người dân ở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D892A0F-F08E-4273-A1BD-FB1EDA629D97}" type="parTrans" cxnId="{ED9CF0B0-9B04-4CD1-A222-86E007C801CF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94D9D72C-2511-47DC-AEE3-FD289878D642}" type="sibTrans" cxnId="{ED9CF0B0-9B04-4CD1-A222-86E007C801CF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39CD72BD-B73A-4E41-BBC6-89AD3724660C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Đưa ra được một số biện pháp bảo vệ rừng ở Tây Nguyên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4FF94DEA-AC08-4A15-A148-5AD918F35875}" type="parTrans" cxnId="{C3C00FB9-A6DE-45D1-83D6-35140B4FDCB2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A4FE35-AD22-4FBB-B306-202A93657C17}" type="sibTrans" cxnId="{C3C00FB9-A6DE-45D1-83D6-35140B4FDCB2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B55492D6-6DB9-445A-81F0-EADD8A74CF1E}" type="pres">
      <dgm:prSet presAssocID="{BA5B4EB8-BE4D-4BB7-89FB-BE77B2497534}" presName="Name0" presStyleCnt="0">
        <dgm:presLayoutVars>
          <dgm:dir/>
          <dgm:resizeHandles val="exact"/>
        </dgm:presLayoutVars>
      </dgm:prSet>
      <dgm:spPr/>
    </dgm:pt>
    <dgm:pt modelId="{5954DD27-66F0-4692-9F64-721AB92FFFF2}" type="pres">
      <dgm:prSet presAssocID="{F5305EF8-56D8-4DAC-8F42-8D59649480C2}" presName="node" presStyleLbl="node1" presStyleIdx="0" presStyleCnt="4" custScaleX="153967">
        <dgm:presLayoutVars>
          <dgm:bulletEnabled val="1"/>
        </dgm:presLayoutVars>
      </dgm:prSet>
      <dgm:spPr/>
    </dgm:pt>
    <dgm:pt modelId="{A518EC75-DF90-49E6-B286-E9729314045E}" type="pres">
      <dgm:prSet presAssocID="{BDC51660-F240-4D53-9525-B4B89A74AEBD}" presName="sibTrans" presStyleCnt="0"/>
      <dgm:spPr/>
    </dgm:pt>
    <dgm:pt modelId="{1F6C3CDD-53BC-49A7-9E33-634EBC564E66}" type="pres">
      <dgm:prSet presAssocID="{532335F7-33BA-4478-8129-79E37B3705A7}" presName="node" presStyleLbl="node1" presStyleIdx="1" presStyleCnt="4" custScaleX="149795">
        <dgm:presLayoutVars>
          <dgm:bulletEnabled val="1"/>
        </dgm:presLayoutVars>
      </dgm:prSet>
      <dgm:spPr/>
    </dgm:pt>
    <dgm:pt modelId="{9DC85AFA-AD9B-4C4A-A3FA-42B608FDDC4F}" type="pres">
      <dgm:prSet presAssocID="{F80403BE-A34F-4993-9690-F7D85BBA761D}" presName="sibTrans" presStyleCnt="0"/>
      <dgm:spPr/>
    </dgm:pt>
    <dgm:pt modelId="{49E39935-D1B6-4A0E-BC1D-8D8A8ECD147B}" type="pres">
      <dgm:prSet presAssocID="{73184813-9536-4E32-8A88-594D4F49AE32}" presName="node" presStyleLbl="node1" presStyleIdx="2" presStyleCnt="4" custScaleX="131738">
        <dgm:presLayoutVars>
          <dgm:bulletEnabled val="1"/>
        </dgm:presLayoutVars>
      </dgm:prSet>
      <dgm:spPr/>
    </dgm:pt>
    <dgm:pt modelId="{099D6B37-7138-461C-B3D3-C0066F99FA25}" type="pres">
      <dgm:prSet presAssocID="{94D9D72C-2511-47DC-AEE3-FD289878D642}" presName="sibTrans" presStyleCnt="0"/>
      <dgm:spPr/>
    </dgm:pt>
    <dgm:pt modelId="{761F5787-ECAA-483F-BFF9-6BA9AD08727E}" type="pres">
      <dgm:prSet presAssocID="{39CD72BD-B73A-4E41-BBC6-89AD3724660C}" presName="node" presStyleLbl="node1" presStyleIdx="3" presStyleCnt="4" custScaleX="78812">
        <dgm:presLayoutVars>
          <dgm:bulletEnabled val="1"/>
        </dgm:presLayoutVars>
      </dgm:prSet>
      <dgm:spPr/>
    </dgm:pt>
  </dgm:ptLst>
  <dgm:cxnLst>
    <dgm:cxn modelId="{FFA77771-C704-488F-AC4C-7B3AA5350866}" type="presOf" srcId="{BA5B4EB8-BE4D-4BB7-89FB-BE77B2497534}" destId="{B55492D6-6DB9-445A-81F0-EADD8A74CF1E}" srcOrd="0" destOrd="0" presId="urn:microsoft.com/office/officeart/2005/8/layout/hList6"/>
    <dgm:cxn modelId="{3473625A-1751-4DF7-A32C-F3C31A2ABF12}" type="presOf" srcId="{532335F7-33BA-4478-8129-79E37B3705A7}" destId="{1F6C3CDD-53BC-49A7-9E33-634EBC564E66}" srcOrd="0" destOrd="0" presId="urn:microsoft.com/office/officeart/2005/8/layout/hList6"/>
    <dgm:cxn modelId="{B84F9C80-77A6-4A4D-B8BA-C135B1D5EFA8}" type="presOf" srcId="{73184813-9536-4E32-8A88-594D4F49AE32}" destId="{49E39935-D1B6-4A0E-BC1D-8D8A8ECD147B}" srcOrd="0" destOrd="0" presId="urn:microsoft.com/office/officeart/2005/8/layout/hList6"/>
    <dgm:cxn modelId="{3E06348A-19A4-4A43-9F5E-F12EBCB52DA7}" srcId="{BA5B4EB8-BE4D-4BB7-89FB-BE77B2497534}" destId="{532335F7-33BA-4478-8129-79E37B3705A7}" srcOrd="1" destOrd="0" parTransId="{ECC11B73-0136-43CA-9791-00DEEF8ABD80}" sibTransId="{F80403BE-A34F-4993-9690-F7D85BBA761D}"/>
    <dgm:cxn modelId="{99524F9A-B1E5-4972-B879-E09D349DB9EE}" type="presOf" srcId="{F5305EF8-56D8-4DAC-8F42-8D59649480C2}" destId="{5954DD27-66F0-4692-9F64-721AB92FFFF2}" srcOrd="0" destOrd="0" presId="urn:microsoft.com/office/officeart/2005/8/layout/hList6"/>
    <dgm:cxn modelId="{ED9CF0B0-9B04-4CD1-A222-86E007C801CF}" srcId="{BA5B4EB8-BE4D-4BB7-89FB-BE77B2497534}" destId="{73184813-9536-4E32-8A88-594D4F49AE32}" srcOrd="2" destOrd="0" parTransId="{FD892A0F-F08E-4273-A1BD-FB1EDA629D97}" sibTransId="{94D9D72C-2511-47DC-AEE3-FD289878D642}"/>
    <dgm:cxn modelId="{C3C00FB9-A6DE-45D1-83D6-35140B4FDCB2}" srcId="{BA5B4EB8-BE4D-4BB7-89FB-BE77B2497534}" destId="{39CD72BD-B73A-4E41-BBC6-89AD3724660C}" srcOrd="3" destOrd="0" parTransId="{4FF94DEA-AC08-4A15-A148-5AD918F35875}" sibTransId="{53A4FE35-AD22-4FBB-B306-202A93657C17}"/>
    <dgm:cxn modelId="{722FC9CD-B304-4046-B256-4D7A52F3E6BA}" srcId="{BA5B4EB8-BE4D-4BB7-89FB-BE77B2497534}" destId="{F5305EF8-56D8-4DAC-8F42-8D59649480C2}" srcOrd="0" destOrd="0" parTransId="{70214EFF-DF44-4661-B0B3-6FE9A97603F8}" sibTransId="{BDC51660-F240-4D53-9525-B4B89A74AEBD}"/>
    <dgm:cxn modelId="{117581FC-BF09-4FE8-AB9F-0497AD894B5D}" type="presOf" srcId="{39CD72BD-B73A-4E41-BBC6-89AD3724660C}" destId="{761F5787-ECAA-483F-BFF9-6BA9AD08727E}" srcOrd="0" destOrd="0" presId="urn:microsoft.com/office/officeart/2005/8/layout/hList6"/>
    <dgm:cxn modelId="{8687DFF7-F81D-4482-80EB-E8E2EACC1DBC}" type="presParOf" srcId="{B55492D6-6DB9-445A-81F0-EADD8A74CF1E}" destId="{5954DD27-66F0-4692-9F64-721AB92FFFF2}" srcOrd="0" destOrd="0" presId="urn:microsoft.com/office/officeart/2005/8/layout/hList6"/>
    <dgm:cxn modelId="{FF94F50E-2E58-414A-8E0C-192CA1C15008}" type="presParOf" srcId="{B55492D6-6DB9-445A-81F0-EADD8A74CF1E}" destId="{A518EC75-DF90-49E6-B286-E9729314045E}" srcOrd="1" destOrd="0" presId="urn:microsoft.com/office/officeart/2005/8/layout/hList6"/>
    <dgm:cxn modelId="{830A37FE-8561-4293-A4AF-F3589A24E1EB}" type="presParOf" srcId="{B55492D6-6DB9-445A-81F0-EADD8A74CF1E}" destId="{1F6C3CDD-53BC-49A7-9E33-634EBC564E66}" srcOrd="2" destOrd="0" presId="urn:microsoft.com/office/officeart/2005/8/layout/hList6"/>
    <dgm:cxn modelId="{F517D10B-246B-4174-AD38-583240A27B26}" type="presParOf" srcId="{B55492D6-6DB9-445A-81F0-EADD8A74CF1E}" destId="{9DC85AFA-AD9B-4C4A-A3FA-42B608FDDC4F}" srcOrd="3" destOrd="0" presId="urn:microsoft.com/office/officeart/2005/8/layout/hList6"/>
    <dgm:cxn modelId="{D9E594E2-FF5E-46E5-AA93-0840372FA29C}" type="presParOf" srcId="{B55492D6-6DB9-445A-81F0-EADD8A74CF1E}" destId="{49E39935-D1B6-4A0E-BC1D-8D8A8ECD147B}" srcOrd="4" destOrd="0" presId="urn:microsoft.com/office/officeart/2005/8/layout/hList6"/>
    <dgm:cxn modelId="{E211B62D-A6B8-4FC4-BF1E-E0C3E764977A}" type="presParOf" srcId="{B55492D6-6DB9-445A-81F0-EADD8A74CF1E}" destId="{099D6B37-7138-461C-B3D3-C0066F99FA25}" srcOrd="5" destOrd="0" presId="urn:microsoft.com/office/officeart/2005/8/layout/hList6"/>
    <dgm:cxn modelId="{54E0AD3F-B9C9-400A-BB5A-E28C21F34283}" type="presParOf" srcId="{B55492D6-6DB9-445A-81F0-EADD8A74CF1E}" destId="{761F5787-ECAA-483F-BFF9-6BA9AD08727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4DD27-66F0-4692-9F64-721AB92FFFF2}">
      <dsp:nvSpPr>
        <dsp:cNvPr id="0" name=""/>
        <dsp:cNvSpPr/>
      </dsp:nvSpPr>
      <dsp:spPr>
        <a:xfrm rot="16200000">
          <a:off x="-415347" y="415609"/>
          <a:ext cx="5768168" cy="4936950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nét điển hình của khí hậu thông qua dọc số liệu về lượng mưa, nhiệt độ của một địa điểm ở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262" y="1153634"/>
        <a:ext cx="4936950" cy="3460900"/>
      </dsp:txXfrm>
    </dsp:sp>
    <dsp:sp modelId="{1F6C3CDD-53BC-49A7-9E33-634EBC564E66}">
      <dsp:nvSpPr>
        <dsp:cNvPr id="0" name=""/>
        <dsp:cNvSpPr/>
      </dsp:nvSpPr>
      <dsp:spPr>
        <a:xfrm rot="16200000">
          <a:off x="4695202" y="482496"/>
          <a:ext cx="5768168" cy="4803175"/>
        </a:xfrm>
        <a:prstGeom prst="flowChartManualOperati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thiên nhiên (đất đai, khí hậu, rừng,...) của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5177699" y="1153633"/>
        <a:ext cx="4803175" cy="3460900"/>
      </dsp:txXfrm>
    </dsp:sp>
    <dsp:sp modelId="{49E39935-D1B6-4A0E-BC1D-8D8A8ECD147B}">
      <dsp:nvSpPr>
        <dsp:cNvPr id="0" name=""/>
        <dsp:cNvSpPr/>
      </dsp:nvSpPr>
      <dsp:spPr>
        <a:xfrm rot="16200000">
          <a:off x="9449366" y="771995"/>
          <a:ext cx="5768168" cy="4224177"/>
        </a:xfrm>
        <a:prstGeom prst="flowChartManualOperati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vai trò của rừng đối với tự nhiên, hoạt động sản xuất và đời sống của người dân ở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10221362" y="1153633"/>
        <a:ext cx="4224177" cy="3460900"/>
      </dsp:txXfrm>
    </dsp:sp>
    <dsp:sp modelId="{761F5787-ECAA-483F-BFF9-6BA9AD08727E}">
      <dsp:nvSpPr>
        <dsp:cNvPr id="0" name=""/>
        <dsp:cNvSpPr/>
      </dsp:nvSpPr>
      <dsp:spPr>
        <a:xfrm rot="16200000">
          <a:off x="13065495" y="1620531"/>
          <a:ext cx="5768168" cy="2527106"/>
        </a:xfrm>
        <a:prstGeom prst="flowChartManualOperati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Đưa ra được một số biện pháp bảo vệ rừng ở Tây Nguyên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14686026" y="1153634"/>
        <a:ext cx="2527106" cy="346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84126"/>
            <a:ext cx="18288000" cy="22028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6" y="258047"/>
            <a:ext cx="1683327" cy="8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emf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5" Type="http://schemas.openxmlformats.org/officeDocument/2006/relationships/image" Target="../media/image56.emf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57.emf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5" Type="http://schemas.openxmlformats.org/officeDocument/2006/relationships/image" Target="../media/image33.emf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1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10" Type="http://schemas.openxmlformats.org/officeDocument/2006/relationships/image" Target="../media/image38.emf"/><Relationship Id="rId4" Type="http://schemas.openxmlformats.org/officeDocument/2006/relationships/image" Target="../media/image4.png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12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diagramData" Target="../diagrams/data1.xml"/><Relationship Id="rId5" Type="http://schemas.openxmlformats.org/officeDocument/2006/relationships/image" Target="../media/image5.svg"/><Relationship Id="rId15" Type="http://schemas.microsoft.com/office/2007/relationships/diagramDrawing" Target="../diagrams/drawing1.xml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5" Type="http://schemas.openxmlformats.org/officeDocument/2006/relationships/image" Target="../media/image40.emf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4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14" y="-32981"/>
            <a:ext cx="2832896" cy="2832896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B2E36ED-918E-BD4F-90EB-4D50B5CD8D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93900" y="2273300"/>
            <a:ext cx="14300200" cy="574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08AF8A1-3768-7CA7-B0EC-6A0DDE533F00}"/>
              </a:ext>
            </a:extLst>
          </p:cNvPr>
          <p:cNvSpPr txBox="1"/>
          <p:nvPr/>
        </p:nvSpPr>
        <p:spPr>
          <a:xfrm>
            <a:off x="1135176" y="1444379"/>
            <a:ext cx="11133024" cy="104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>
                <a:solidFill>
                  <a:srgbClr val="90594B"/>
                </a:solidFill>
                <a:latin typeface="Cambria" panose="02040503050406030204" pitchFamily="18" charset="0"/>
              </a:rPr>
              <a:t> thiên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C2672-5924-D8BC-786B-9265FBB7B802}"/>
              </a:ext>
            </a:extLst>
          </p:cNvPr>
          <p:cNvSpPr txBox="1"/>
          <p:nvPr/>
        </p:nvSpPr>
        <p:spPr>
          <a:xfrm>
            <a:off x="1905000" y="27051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en-VN" sz="5400">
                <a:latin typeface="Cambria" panose="02040503050406030204" pitchFamily="18" charset="0"/>
              </a:rPr>
              <a:t>) </a:t>
            </a:r>
            <a:r>
              <a:rPr lang="en-US" sz="5400">
                <a:latin typeface="Cambria" panose="02040503050406030204" pitchFamily="18" charset="0"/>
              </a:rPr>
              <a:t>Loại đất chính</a:t>
            </a:r>
          </a:p>
        </p:txBody>
      </p:sp>
      <p:sp>
        <p:nvSpPr>
          <p:cNvPr id="8" name="Freeform 41">
            <a:extLst>
              <a:ext uri="{FF2B5EF4-FFF2-40B4-BE49-F238E27FC236}">
                <a16:creationId xmlns:a16="http://schemas.microsoft.com/office/drawing/2014/main" id="{CB6E90CA-E166-C49A-1A7C-17CD26F3A17D}"/>
              </a:ext>
            </a:extLst>
          </p:cNvPr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39AE1-B889-88A3-D8AF-24A0B50DDA3C}"/>
              </a:ext>
            </a:extLst>
          </p:cNvPr>
          <p:cNvSpPr txBox="1"/>
          <p:nvPr/>
        </p:nvSpPr>
        <p:spPr>
          <a:xfrm>
            <a:off x="2628165" y="437546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 biết tên và đặc điểm của loại đất chính ở vùng Tây Nguyên.</a:t>
            </a:r>
            <a:endParaRPr lang="en-VN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4CF20-B2DF-5EAC-DF30-FA8C661175C9}"/>
              </a:ext>
            </a:extLst>
          </p:cNvPr>
          <p:cNvSpPr txBox="1"/>
          <p:nvPr/>
        </p:nvSpPr>
        <p:spPr>
          <a:xfrm>
            <a:off x="1600200" y="5242831"/>
            <a:ext cx="16249650" cy="4046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Loại đất chính ở Tây Nguyên là đất đỏ badan.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Đất giàu dinh dưỡng, thích hợp trồng các cây công nghiệp lâu năm: cà phê,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hồ tiêu, cao su,…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29E1E-4435-4F47-8961-9FA6AA0FD5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1623" y="2581092"/>
            <a:ext cx="8356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60" y="723847"/>
            <a:ext cx="2562282" cy="2562282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3376" y="2939494"/>
            <a:ext cx="17353469" cy="41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FD7E37-D2D4-DF40-2FBB-DF33C8FF494F}"/>
              </a:ext>
            </a:extLst>
          </p:cNvPr>
          <p:cNvSpPr txBox="1"/>
          <p:nvPr/>
        </p:nvSpPr>
        <p:spPr>
          <a:xfrm>
            <a:off x="697523" y="1053703"/>
            <a:ext cx="17590477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2: Đặc điểm thiên nhiên </a:t>
            </a:r>
          </a:p>
          <a:p>
            <a:r>
              <a:rPr lang="nl-N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Khí hậu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641985" algn="l"/>
              </a:tabLst>
            </a:pP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20°C.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641985" algn="l"/>
              </a:tabLst>
            </a:pP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rệt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641985" algn="l"/>
              </a:tabLst>
            </a:pP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nl-N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c) Đất chính: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Loại đất chính ở Tây Nguyên là đất đỏ badan.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Đất giàu dinh dưỡng, thích hợp trồng các cây công nghiệp lâu năm: cà phê, hồ tiêu, cao su,…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C6AF1-C86F-9A7C-B2EB-A4B4ABD03257}"/>
              </a:ext>
            </a:extLst>
          </p:cNvPr>
          <p:cNvSpPr txBox="1"/>
          <p:nvPr/>
        </p:nvSpPr>
        <p:spPr>
          <a:xfrm>
            <a:off x="8229600" y="-31360"/>
            <a:ext cx="54556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latin typeface="Cambria" panose="02040503050406030204" pitchFamily="18" charset="0"/>
              </a:rPr>
              <a:t>GHI VỞ</a:t>
            </a:r>
            <a:endParaRPr lang="en-VN" sz="8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881E76-29C3-3341-8106-41E15AE4BD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4240" y="2525193"/>
            <a:ext cx="87630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60503" y="4292785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15416871" y="0"/>
                </a:moveTo>
                <a:lnTo>
                  <a:pt x="0" y="0"/>
                </a:lnTo>
                <a:lnTo>
                  <a:pt x="0" y="5994786"/>
                </a:lnTo>
                <a:lnTo>
                  <a:pt x="15416871" y="5994786"/>
                </a:lnTo>
                <a:lnTo>
                  <a:pt x="154168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90178"/>
            <a:ext cx="18663228" cy="3936244"/>
          </a:xfrm>
          <a:custGeom>
            <a:avLst/>
            <a:gdLst/>
            <a:ahLst/>
            <a:cxnLst/>
            <a:rect l="l" t="t" r="r" b="b"/>
            <a:pathLst>
              <a:path w="18663228" h="3936244">
                <a:moveTo>
                  <a:pt x="0" y="0"/>
                </a:moveTo>
                <a:lnTo>
                  <a:pt x="18663228" y="0"/>
                </a:lnTo>
                <a:lnTo>
                  <a:pt x="18663228" y="3936244"/>
                </a:lnTo>
                <a:lnTo>
                  <a:pt x="0" y="3936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37342" y="5447720"/>
            <a:ext cx="8130950" cy="4839851"/>
          </a:xfrm>
          <a:custGeom>
            <a:avLst/>
            <a:gdLst/>
            <a:ahLst/>
            <a:cxnLst/>
            <a:rect l="l" t="t" r="r" b="b"/>
            <a:pathLst>
              <a:path w="8130950" h="4839851">
                <a:moveTo>
                  <a:pt x="8130951" y="0"/>
                </a:moveTo>
                <a:lnTo>
                  <a:pt x="0" y="0"/>
                </a:lnTo>
                <a:lnTo>
                  <a:pt x="0" y="4839851"/>
                </a:lnTo>
                <a:lnTo>
                  <a:pt x="8130951" y="4839851"/>
                </a:lnTo>
                <a:lnTo>
                  <a:pt x="81309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6B0B8C0-CD00-7942-8A60-5E7C9B2E5A73}"/>
              </a:ext>
            </a:extLst>
          </p:cNvPr>
          <p:cNvSpPr/>
          <p:nvPr/>
        </p:nvSpPr>
        <p:spPr>
          <a:xfrm flipH="1">
            <a:off x="2971382" y="0"/>
            <a:ext cx="0" cy="11226422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D472BEC-12C0-7A4A-A235-300EB5FDB9CD}"/>
              </a:ext>
            </a:extLst>
          </p:cNvPr>
          <p:cNvSpPr/>
          <p:nvPr/>
        </p:nvSpPr>
        <p:spPr>
          <a:xfrm flipH="1">
            <a:off x="7467600" y="-1154"/>
            <a:ext cx="188464" cy="11227575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61E79C8-1A1D-A542-AA1E-7A3C09C153AC}"/>
              </a:ext>
            </a:extLst>
          </p:cNvPr>
          <p:cNvSpPr/>
          <p:nvPr/>
        </p:nvSpPr>
        <p:spPr>
          <a:xfrm>
            <a:off x="1629387" y="1824164"/>
            <a:ext cx="762133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70C50FF4-8951-A948-97EB-AB63771CF9F5}"/>
              </a:ext>
            </a:extLst>
          </p:cNvPr>
          <p:cNvSpPr/>
          <p:nvPr/>
        </p:nvSpPr>
        <p:spPr>
          <a:xfrm>
            <a:off x="1603367" y="5954966"/>
            <a:ext cx="764735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1977" y="2525298"/>
            <a:ext cx="6046234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gồm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tỉnh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nào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?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4266" y="6630208"/>
            <a:ext cx="7232473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vùng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giáp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4712C-30FF-B940-91B3-1C39CBE22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578" y="1631212"/>
            <a:ext cx="10350500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0459-8454-8290-F597-C37C005B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EA056B-0DC3-CAC2-3759-0D499F4FE9BD}"/>
              </a:ext>
            </a:extLst>
          </p:cNvPr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76BAA7-CEF2-4057-78F1-E2985120CDFD}"/>
              </a:ext>
            </a:extLst>
          </p:cNvPr>
          <p:cNvSpPr/>
          <p:nvPr/>
        </p:nvSpPr>
        <p:spPr>
          <a:xfrm flipH="1">
            <a:off x="-53340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B696D08-192E-B3D8-1194-689C81F45382}"/>
              </a:ext>
            </a:extLst>
          </p:cNvPr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29A2B12-481E-75EE-034C-347AB0475D66}"/>
              </a:ext>
            </a:extLst>
          </p:cNvPr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C52C785-4400-1012-E4CD-AD9C16E40C28}"/>
              </a:ext>
            </a:extLst>
          </p:cNvPr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9E7E7A-0710-CD6B-016D-88BD64B0E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230" y="816718"/>
            <a:ext cx="11044464" cy="2504796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A5128C6-6A73-FFAA-2E08-6C18E0D62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65694"/>
              </p:ext>
            </p:extLst>
          </p:nvPr>
        </p:nvGraphicFramePr>
        <p:xfrm>
          <a:off x="693604" y="3321514"/>
          <a:ext cx="17213395" cy="5768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5410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6CC24-E281-BD48-9123-B1C492E61E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7397" y="2525193"/>
            <a:ext cx="8585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9460AE9A-0B32-A941-9E8F-B08413156C2E}"/>
              </a:ext>
            </a:extLst>
          </p:cNvPr>
          <p:cNvSpPr txBox="1"/>
          <p:nvPr/>
        </p:nvSpPr>
        <p:spPr>
          <a:xfrm>
            <a:off x="1143000" y="591640"/>
            <a:ext cx="11133024" cy="104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>
                <a:solidFill>
                  <a:srgbClr val="90594B"/>
                </a:solidFill>
                <a:latin typeface="Cambria" panose="02040503050406030204" pitchFamily="18" charset="0"/>
              </a:rPr>
              <a:t> thiên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 Khí hậu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381000" y="2983907"/>
            <a:ext cx="1737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i="1" dirty="0">
                <a:latin typeface="Cambria" panose="02040503050406030204" pitchFamily="18" charset="0"/>
              </a:rPr>
              <a:t>Vùng Tây Nguyên có nhiệt độ cao quanh năm, trung bình trên 20 độ C. khí hậu của vùng có hai mùa rõ rệt là mùa mưa và mùa khô. </a:t>
            </a:r>
            <a:r>
              <a:rPr lang="en-US" sz="4000" i="1" dirty="0">
                <a:latin typeface="Cambria" panose="02040503050406030204" pitchFamily="18" charset="0"/>
              </a:rPr>
              <a:t>L</a:t>
            </a:r>
            <a:r>
              <a:rPr lang="en-VN" sz="4000" i="1" dirty="0">
                <a:latin typeface="Cambria" panose="02040503050406030204" pitchFamily="18" charset="0"/>
              </a:rPr>
              <a:t>ượng mưa trong năm tập trung chủ yếu vào mùa mưa. </a:t>
            </a:r>
            <a:r>
              <a:rPr lang="en-US" sz="4000" i="1" dirty="0">
                <a:latin typeface="Cambria" panose="02040503050406030204" pitchFamily="18" charset="0"/>
              </a:rPr>
              <a:t>M</a:t>
            </a:r>
            <a:r>
              <a:rPr lang="en-VN" sz="4000" i="1" dirty="0">
                <a:latin typeface="Cambria" panose="02040503050406030204" pitchFamily="18" charset="0"/>
              </a:rPr>
              <a:t>ùa khô xảy ra tình trạng thiếu nước nghiêm trọng.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8875B-B595-D246-B144-765376C7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5143500"/>
            <a:ext cx="124714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VN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Nhiệt độ: …………………………………………………………………………….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Mùa: …………………………………………………………………………………..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34700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264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VN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Nhiệt độ: </a:t>
            </a:r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cao quanh năm, trung bình trên 20 độ 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Mùa: </a:t>
            </a:r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hai mùa rõ rệt là mùa mưa và mùa khô.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036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74576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26 độ C (tháng 4,5)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21 độ C (tháng 12, 1)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347 mm (tháng 9)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 mm (tháng 2)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5 đến tháng 11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12 đến tháng 4 năm sau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3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64D8CB0-A370-1741-BA52-AE322E5287B5}"/>
              </a:ext>
            </a:extLst>
          </p:cNvPr>
          <p:cNvSpPr/>
          <p:nvPr/>
        </p:nvSpPr>
        <p:spPr>
          <a:xfrm>
            <a:off x="786708" y="1006188"/>
            <a:ext cx="12056773" cy="10004712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15544" y="2463034"/>
            <a:ext cx="10445822" cy="5819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Đặc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Nhiệt độ cao quanh năm, trung bình trên 20°C.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Có hai mùa rõ rệt: mùa mưa (từ tháng 5 đến tháng 11) và mùa khô (tháng 12 đến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 4 năm sau).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+ Lượng mưa tập trung chủ yếu vào mùa mưa. Mùa khô có tinh trạng thiếu nước.</a:t>
            </a:r>
            <a:endParaRPr lang="en-VN" sz="3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F4B159-B073-D442-BC94-65BB4A32542B}"/>
              </a:ext>
            </a:extLst>
          </p:cNvPr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60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677</Words>
  <Application>Microsoft Office PowerPoint</Application>
  <PresentationFormat>Custom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Calibri</vt:lpstr>
      <vt:lpstr>Open Sans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Green Creative Natural Tourism Presentation</dc:title>
  <cp:lastModifiedBy>Dell</cp:lastModifiedBy>
  <cp:revision>13</cp:revision>
  <dcterms:created xsi:type="dcterms:W3CDTF">2006-08-16T00:00:00Z</dcterms:created>
  <dcterms:modified xsi:type="dcterms:W3CDTF">2024-02-19T03:05:11Z</dcterms:modified>
  <dc:identifier>DAF5E8oVDgQ</dc:identifier>
</cp:coreProperties>
</file>