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79" r:id="rId3"/>
    <p:sldMasterId id="2147483705" r:id="rId4"/>
  </p:sldMasterIdLst>
  <p:notesMasterIdLst>
    <p:notesMasterId r:id="rId24"/>
  </p:notesMasterIdLst>
  <p:sldIdLst>
    <p:sldId id="292" r:id="rId5"/>
    <p:sldId id="260" r:id="rId6"/>
    <p:sldId id="261" r:id="rId7"/>
    <p:sldId id="262" r:id="rId8"/>
    <p:sldId id="263" r:id="rId9"/>
    <p:sldId id="291" r:id="rId10"/>
    <p:sldId id="295" r:id="rId11"/>
    <p:sldId id="374" r:id="rId12"/>
    <p:sldId id="391" r:id="rId13"/>
    <p:sldId id="375" r:id="rId14"/>
    <p:sldId id="294" r:id="rId15"/>
    <p:sldId id="392" r:id="rId16"/>
    <p:sldId id="393" r:id="rId17"/>
    <p:sldId id="387" r:id="rId18"/>
    <p:sldId id="389" r:id="rId19"/>
    <p:sldId id="395" r:id="rId20"/>
    <p:sldId id="394" r:id="rId21"/>
    <p:sldId id="372" r:id="rId22"/>
    <p:sldId id="37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6B970-7258-4257-8D03-7B211D98BFA6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CD2EF-A7C9-49E2-9868-5E2FD87B8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89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dòng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665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480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090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B0303-FEBC-4005-B950-58302BB4D2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694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40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96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38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676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83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982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2C9860-3A8E-4F8E-B12B-E9ECA00F95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BAAAC5-4E5E-47C0-BF48-6892AC16A2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74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7733CC-50DC-4B28-BA51-B918D3CF1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DC8710-42DA-4F01-81F3-807F65C27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81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5B8E2-F121-4527-8596-D6B86922B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552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625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075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7AEEF9DF-6D9A-4493-A18C-2E15137A8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" r="5271"/>
          <a:stretch/>
        </p:blipFill>
        <p:spPr>
          <a:xfrm>
            <a:off x="0" y="-1200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2433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218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2915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1493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0394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1509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6070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8709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3346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88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13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456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4078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2160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340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553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8193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4947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2147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732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2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02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0152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1/29/2024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9314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18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2024/1/29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6493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2024/1/29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7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1758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39660-6634-4970-BE17-421DF122C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06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CBCF809-2464-4682-A031-C39DFEFC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9584" cy="352958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E4BEF2B-FC01-4FCC-ABBF-AFC6A6796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3529584" cy="352958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2BA5CC9-883F-4FA2-87C8-8680CAC3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-100584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D4DB596-2930-4935-9A4F-BC206F550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3429000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0597721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C0759-E02C-47CA-8071-33D6965ADC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517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84271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430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884800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573816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131169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878223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363686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842534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0291028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852084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340732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115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99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54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37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17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4230939-9D2A-86F7-4BCB-FA0A535B82E9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2188" y="236091"/>
            <a:ext cx="1325581" cy="132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495D6031-55B3-43EE-BB44-F40822B9044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E12B3B0-9E69-418E-BA21-3057ECF4C51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52997D2-BBB1-43EB-8A0B-F1AF5469907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BCE7E95-EC03-D34A-8E96-35A53A1AAB63}"/>
              </a:ext>
            </a:extLst>
          </p:cNvPr>
          <p:cNvGrpSpPr/>
          <p:nvPr userDrawn="1"/>
        </p:nvGrpSpPr>
        <p:grpSpPr>
          <a:xfrm>
            <a:off x="-3914543" y="-685943"/>
            <a:ext cx="4405947" cy="8032938"/>
            <a:chOff x="-4104957" y="256858"/>
            <a:chExt cx="4405947" cy="8032938"/>
          </a:xfrm>
        </p:grpSpPr>
        <p:sp>
          <p:nvSpPr>
            <p:cNvPr id="3" name="Hình chữ nhật 11">
              <a:extLst>
                <a:ext uri="{FF2B5EF4-FFF2-40B4-BE49-F238E27FC236}">
                  <a16:creationId xmlns:a16="http://schemas.microsoft.com/office/drawing/2014/main" id="{62248F17-E4F3-8AAB-5DF7-3DBF8FC657AA}"/>
                </a:ext>
              </a:extLst>
            </p:cNvPr>
            <p:cNvSpPr/>
            <p:nvPr userDrawn="1"/>
          </p:nvSpPr>
          <p:spPr>
            <a:xfrm>
              <a:off x="-4104957" y="5658306"/>
              <a:ext cx="3810000" cy="2631490"/>
            </a:xfrm>
            <a:prstGeom prst="rect">
              <a:avLst/>
            </a:prstGeom>
            <a:noFill/>
          </p:spPr>
          <p:txBody>
            <a:bodyPr wrap="square" lIns="137160" tIns="68580" rIns="137160" bIns="6858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endPara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vi-VN" sz="2700" kern="120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rPr>
                <a:t>Vui lòng không sử dụng bài giảng với mục đích thương mại. </a:t>
              </a:r>
            </a:p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endParaRPr lang="vi-VN" sz="2700">
                <a:effectLst/>
              </a:endParaRPr>
            </a:p>
            <a:p>
              <a:pPr marL="0" algn="just" rtl="0" eaLnBrk="1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vi-VN" sz="2700" b="0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rPr>
                <a:t>Chân thành cảm ơn!</a:t>
              </a:r>
              <a:endParaRPr lang="vi-VN" sz="2700">
                <a:effectLst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D77EDA7-1776-F591-6C6D-821D5CFA6AD5}"/>
                </a:ext>
              </a:extLst>
            </p:cNvPr>
            <p:cNvGrpSpPr/>
            <p:nvPr userDrawn="1"/>
          </p:nvGrpSpPr>
          <p:grpSpPr>
            <a:xfrm>
              <a:off x="-3934619" y="256858"/>
              <a:ext cx="4235609" cy="5693866"/>
              <a:chOff x="-3978936" y="3465005"/>
              <a:chExt cx="4235609" cy="5693866"/>
            </a:xfrm>
          </p:grpSpPr>
          <p:sp>
            <p:nvSpPr>
              <p:cNvPr id="6" name="Hình chữ nhật 14">
                <a:extLst>
                  <a:ext uri="{FF2B5EF4-FFF2-40B4-BE49-F238E27FC236}">
                    <a16:creationId xmlns:a16="http://schemas.microsoft.com/office/drawing/2014/main" id="{A8D6368C-9783-2E34-D463-F88408CAD4B5}"/>
                  </a:ext>
                </a:extLst>
              </p:cNvPr>
              <p:cNvSpPr/>
              <p:nvPr userDrawn="1"/>
            </p:nvSpPr>
            <p:spPr>
              <a:xfrm>
                <a:off x="-3978936" y="3465005"/>
                <a:ext cx="3810000" cy="5693866"/>
              </a:xfrm>
              <a:prstGeom prst="rect">
                <a:avLst/>
              </a:prstGeom>
              <a:noFill/>
            </p:spPr>
            <p:txBody>
              <a:bodyPr wrap="square" lIns="137160" tIns="68580" rIns="137160" bIns="6858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700" b="1" kern="1200" spc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      </a:t>
                </a:r>
                <a:r>
                  <a:rPr lang="en-US" sz="4000" b="1" kern="1200" spc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Nóm zalo</a:t>
                </a: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kern="1200" spc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+mn-ea"/>
                    <a:cs typeface="+mn-cs"/>
                  </a:rPr>
                  <a:t>Nhận giáo án miễn phí</a:t>
                </a: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vi-VN" sz="2700" b="1" kern="1200" spc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kern="120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2700" kern="120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marL="0" algn="just" rtl="0" eaLnBrk="1" latinLnBrk="0" hangingPunct="1">
                  <a:spcBef>
                    <a:spcPts val="0"/>
                  </a:spcBef>
                  <a:spcAft>
                    <a:spcPts val="0"/>
                  </a:spcAft>
                </a:pPr>
                <a:endParaRPr lang="vi-VN" sz="2700">
                  <a:effectLst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47EEF5A-B854-F652-24E2-ED37DAC0F05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829552" y="4773130"/>
                <a:ext cx="4086225" cy="37623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7271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43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2C94547-9FE0-1245-0168-CB1813C076B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921" y="123923"/>
            <a:ext cx="1299524" cy="1299524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E54AD58-8778-DDAB-917C-638D6F32E6E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95" y="-2956162"/>
            <a:ext cx="1299524" cy="129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54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sv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1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2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3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media1.mp3"/><Relationship Id="rId7" Type="http://schemas.openxmlformats.org/officeDocument/2006/relationships/image" Target="../media/image52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jpg"/><Relationship Id="rId7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11" Type="http://schemas.openxmlformats.org/officeDocument/2006/relationships/slide" Target="slide6.xml"/><Relationship Id="rId5" Type="http://schemas.openxmlformats.org/officeDocument/2006/relationships/image" Target="../media/image13.png"/><Relationship Id="rId10" Type="http://schemas.openxmlformats.org/officeDocument/2006/relationships/image" Target="../media/image14.png"/><Relationship Id="rId4" Type="http://schemas.openxmlformats.org/officeDocument/2006/relationships/slide" Target="slide3.xml"/><Relationship Id="rId9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microsoft.com/office/2007/relationships/hdphoto" Target="../media/hdphoto2.wdp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2.jpg"/><Relationship Id="rId9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microsoft.com/office/2007/relationships/hdphoto" Target="../media/hdphoto2.wdp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2.jp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microsoft.com/office/2007/relationships/hdphoto" Target="../media/hdphoto2.wdp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2.jp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467;p61">
            <a:extLst>
              <a:ext uri="{FF2B5EF4-FFF2-40B4-BE49-F238E27FC236}">
                <a16:creationId xmlns:a16="http://schemas.microsoft.com/office/drawing/2014/main" id="{9266D41D-164E-47C3-B5C4-1F5AA4F89F3D}"/>
              </a:ext>
            </a:extLst>
          </p:cNvPr>
          <p:cNvSpPr/>
          <p:nvPr/>
        </p:nvSpPr>
        <p:spPr>
          <a:xfrm>
            <a:off x="2918345" y="2502278"/>
            <a:ext cx="55" cy="5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E1A9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C9816B-AAD4-4AF5-9F5B-A99ABDEA7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412" y="1252035"/>
            <a:ext cx="5207267" cy="45849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1F01D1-DAC6-1857-9C09-A7ED2A05C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664301" cy="770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15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9">
            <a:extLst>
              <a:ext uri="{FF2B5EF4-FFF2-40B4-BE49-F238E27FC236}">
                <a16:creationId xmlns:a16="http://schemas.microsoft.com/office/drawing/2014/main" id="{19252EE8-3524-C699-4FB3-A80EB46F321F}"/>
              </a:ext>
            </a:extLst>
          </p:cNvPr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292100" y="2754630"/>
            <a:ext cx="3938270" cy="4103370"/>
          </a:xfrm>
          <a:prstGeom prst="rect">
            <a:avLst/>
          </a:prstGeom>
        </p:spPr>
      </p:pic>
      <p:sp>
        <p:nvSpPr>
          <p:cNvPr id="3" name="Text Box 14">
            <a:extLst>
              <a:ext uri="{FF2B5EF4-FFF2-40B4-BE49-F238E27FC236}">
                <a16:creationId xmlns:a16="http://schemas.microsoft.com/office/drawing/2014/main" id="{5F678A11-0727-EE58-7F8A-9E751F20548D}"/>
              </a:ext>
            </a:extLst>
          </p:cNvPr>
          <p:cNvSpPr txBox="1"/>
          <p:nvPr/>
        </p:nvSpPr>
        <p:spPr>
          <a:xfrm>
            <a:off x="2599361" y="1160019"/>
            <a:ext cx="8963373" cy="3539430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ế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u từ đứng ngay sau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ngữ là tính từ thì vị ngữ cho biết đặc điểm của đối tượng nêu ở chủ ngữ.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Nếu từ đứng ngày sau chủ ngữ là động từ thì vị ngữ cho biết hoạt động, trạng thái của đối tượng.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Nếu có từ "là" đứng ngay sau chủ ngữ thì bộ phận vị ngữ làm nhiệm vụ giới thiệu về đối tượng…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299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3" grpId="2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9306E17-7B96-0FF6-6772-F2EB6FC03A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923749"/>
              </p:ext>
            </p:extLst>
          </p:nvPr>
        </p:nvGraphicFramePr>
        <p:xfrm>
          <a:off x="801384" y="719665"/>
          <a:ext cx="10654302" cy="5348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9128">
                  <a:extLst>
                    <a:ext uri="{9D8B030D-6E8A-4147-A177-3AD203B41FA5}">
                      <a16:colId xmlns:a16="http://schemas.microsoft.com/office/drawing/2014/main" val="1816475803"/>
                    </a:ext>
                  </a:extLst>
                </a:gridCol>
                <a:gridCol w="5815174">
                  <a:extLst>
                    <a:ext uri="{9D8B030D-6E8A-4147-A177-3AD203B41FA5}">
                      <a16:colId xmlns:a16="http://schemas.microsoft.com/office/drawing/2014/main" val="2282720947"/>
                    </a:ext>
                  </a:extLst>
                </a:gridCol>
              </a:tblGrid>
              <a:tr h="99033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Chức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năng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ngữ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848512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marL="0" indent="0" algn="just" rtl="0" latinLnBrk="0">
                        <a:buNone/>
                      </a:pP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a. </a:t>
                      </a: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Cầu Thê Húc đỏ thắm dưới ánh bình minh.</a:t>
                      </a:r>
                      <a:endParaRPr lang="en-US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736029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b. Cà Mau là một tỉnh ở cực Nam của Tổ quốc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428115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algn="just" rtl="0" latinLnBrk="0"/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c. Chú bộ đội biên phòng đi tuần tra biên giới. </a:t>
                      </a:r>
                      <a:endParaRPr lang="en-US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just" rtl="0" latinLnBrk="0"/>
                      <a:endParaRPr lang="vi-VN" sz="2400" b="0" i="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736258"/>
                  </a:ext>
                </a:extLst>
              </a:tr>
              <a:tr h="9903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d. Tôi yêu 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</a:t>
                      </a: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ội tuyển 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</a:t>
                      </a: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óng đá </a:t>
                      </a:r>
                      <a:r>
                        <a:rPr lang="en-US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</a:t>
                      </a:r>
                      <a:r>
                        <a:rPr lang="vi-VN" sz="24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uốc gia Việt Nam.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90978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CF63271-4530-55B9-BAAB-5F010CAFDD86}"/>
              </a:ext>
            </a:extLst>
          </p:cNvPr>
          <p:cNvSpPr txBox="1"/>
          <p:nvPr/>
        </p:nvSpPr>
        <p:spPr>
          <a:xfrm>
            <a:off x="5917914" y="1756880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0D9947-68DB-B4E9-11C9-5076B7B45847}"/>
              </a:ext>
            </a:extLst>
          </p:cNvPr>
          <p:cNvSpPr txBox="1"/>
          <p:nvPr/>
        </p:nvSpPr>
        <p:spPr>
          <a:xfrm>
            <a:off x="5876817" y="2866489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356E8F-0B6D-886E-7AB5-9999987202C8}"/>
              </a:ext>
            </a:extLst>
          </p:cNvPr>
          <p:cNvSpPr txBox="1"/>
          <p:nvPr/>
        </p:nvSpPr>
        <p:spPr>
          <a:xfrm>
            <a:off x="5774075" y="4089114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35A2EB-30FD-8A37-1535-009958A0B6D7}"/>
              </a:ext>
            </a:extLst>
          </p:cNvPr>
          <p:cNvSpPr txBox="1"/>
          <p:nvPr/>
        </p:nvSpPr>
        <p:spPr>
          <a:xfrm>
            <a:off x="5784349" y="5167900"/>
            <a:ext cx="5476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6657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6"/>
            <a:ext cx="11439250" cy="976044"/>
            <a:chOff x="1869832" y="3985925"/>
            <a:chExt cx="9304774" cy="15739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22972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 vị ngữ thích hợp thay cho bông hoa trong đoạn văn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7925BF1-4E06-994D-33DE-3AB98B8DB647}"/>
              </a:ext>
            </a:extLst>
          </p:cNvPr>
          <p:cNvSpPr txBox="1"/>
          <p:nvPr/>
        </p:nvSpPr>
        <p:spPr>
          <a:xfrm>
            <a:off x="554804" y="2671281"/>
            <a:ext cx="113221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mùa lũ về, dòng sông chảy xiết. Nước sông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 ngầu phù sa.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sông như được trải rộng thêm. Tiếng sóng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ì oạp đêm ngày.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Chỗ khúc quanh của dòng chảy, những con sóng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chồm lên vỗ bờ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Hết mùa lũ, sông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chảy lững lờ</a:t>
            </a:r>
            <a:r>
              <a:rPr lang="vi-VN" sz="3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lẽ sông lưu luyến với bờ bãi, xóm làng, những nơi nó đi qua. Lớp phù sa </a:t>
            </a:r>
            <a:r>
              <a:rPr lang="vi-VN" sz="30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món quà sông trao cho đồng ruộng.</a:t>
            </a:r>
            <a:endParaRPr lang="en-US" sz="3000" b="1" i="1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000" i="1" dirty="0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Phan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Lộc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0BD90F-41DF-47FF-8A80-5AA1B3299D36}"/>
              </a:ext>
            </a:extLst>
          </p:cNvPr>
          <p:cNvSpPr txBox="1"/>
          <p:nvPr/>
        </p:nvSpPr>
        <p:spPr>
          <a:xfrm>
            <a:off x="678095" y="1335641"/>
            <a:ext cx="1097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(đỏ ngầu phù sa, ì oạp đêm ngày, là món quà sông trao cho đồng ruộng,</a:t>
            </a:r>
            <a:r>
              <a:rPr lang="en-US" sz="28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chồm lên vỗ bờ, chảy lững lờ)</a:t>
            </a:r>
            <a:endParaRPr lang="en-US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B959F6-553C-A308-37EA-A95A6BEFF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872" y="2468231"/>
            <a:ext cx="2826218" cy="704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7FB051-976B-C32E-575A-BF962485C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682" y="3184989"/>
            <a:ext cx="2672105" cy="542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8D9C0E-8A1D-CDB9-5503-EC0F99708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249" y="3688421"/>
            <a:ext cx="2733749" cy="472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5C5FA3-A7B6-64DC-FF8D-DA013731A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931" y="4140484"/>
            <a:ext cx="2281686" cy="4726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95C06E-EA7F-5A6E-5C71-BA633AB66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688" y="4515421"/>
            <a:ext cx="6725264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69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6"/>
            <a:ext cx="11439250" cy="1520573"/>
            <a:chOff x="1869832" y="3985925"/>
            <a:chExt cx="9304774" cy="193561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93561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– 3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2DEE0E5-0B93-B388-58A7-E4C39B851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831" y="1993187"/>
            <a:ext cx="5667410" cy="37736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34C16B-1745-82F8-8D9E-9AC28F0C4DDD}"/>
              </a:ext>
            </a:extLst>
          </p:cNvPr>
          <p:cNvSpPr txBox="1"/>
          <p:nvPr/>
        </p:nvSpPr>
        <p:spPr>
          <a:xfrm>
            <a:off x="513708" y="2178121"/>
            <a:ext cx="5619964" cy="2894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200000"/>
              </a:lnSpc>
            </a:pP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Mọi người đang hăng hái làm việc. Ai nấy đều bận rộn với công việc riêng của mình. 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6B2326D-3ED5-4C1D-B5D5-84FE544BA4BB}"/>
              </a:ext>
            </a:extLst>
          </p:cNvPr>
          <p:cNvCxnSpPr>
            <a:cxnSpLocks/>
          </p:cNvCxnSpPr>
          <p:nvPr/>
        </p:nvCxnSpPr>
        <p:spPr>
          <a:xfrm>
            <a:off x="3688421" y="3010328"/>
            <a:ext cx="24760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B6A5E52-DCDC-B056-226A-367F1180441E}"/>
              </a:ext>
            </a:extLst>
          </p:cNvPr>
          <p:cNvSpPr txBox="1"/>
          <p:nvPr/>
        </p:nvSpPr>
        <p:spPr>
          <a:xfrm>
            <a:off x="4633644" y="2969232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F057D0-7549-D509-532C-E368ACEAAB51}"/>
              </a:ext>
            </a:extLst>
          </p:cNvPr>
          <p:cNvCxnSpPr>
            <a:cxnSpLocks/>
          </p:cNvCxnSpPr>
          <p:nvPr/>
        </p:nvCxnSpPr>
        <p:spPr>
          <a:xfrm>
            <a:off x="616448" y="4017196"/>
            <a:ext cx="15822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0939318-65D6-0BE3-C4F3-4410E85B0B68}"/>
              </a:ext>
            </a:extLst>
          </p:cNvPr>
          <p:cNvCxnSpPr>
            <a:cxnSpLocks/>
          </p:cNvCxnSpPr>
          <p:nvPr/>
        </p:nvCxnSpPr>
        <p:spPr>
          <a:xfrm>
            <a:off x="3852807" y="4058292"/>
            <a:ext cx="22192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F65551F-6FB3-107B-2D58-018691A4F3B4}"/>
              </a:ext>
            </a:extLst>
          </p:cNvPr>
          <p:cNvSpPr txBox="1"/>
          <p:nvPr/>
        </p:nvSpPr>
        <p:spPr>
          <a:xfrm>
            <a:off x="4798030" y="4017196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FDC8EE-4F0F-6B3D-A61C-0C8ACA52DF80}"/>
              </a:ext>
            </a:extLst>
          </p:cNvPr>
          <p:cNvCxnSpPr>
            <a:cxnSpLocks/>
          </p:cNvCxnSpPr>
          <p:nvPr/>
        </p:nvCxnSpPr>
        <p:spPr>
          <a:xfrm>
            <a:off x="698641" y="5003514"/>
            <a:ext cx="49110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723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3705" y="45298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3901342" y="5714365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988060" y="248920"/>
            <a:ext cx="10124614" cy="6156642"/>
            <a:chOff x="1556" y="392"/>
            <a:chExt cx="15362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4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4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pic>
        <p:nvPicPr>
          <p:cNvPr id="175" name="图片 1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7947" y="1286791"/>
            <a:ext cx="4550567" cy="4616804"/>
          </a:xfrm>
          <a:prstGeom prst="rect">
            <a:avLst/>
          </a:prstGeom>
        </p:spPr>
      </p:pic>
      <p:grpSp>
        <p:nvGrpSpPr>
          <p:cNvPr id="83" name="组合 82"/>
          <p:cNvGrpSpPr/>
          <p:nvPr/>
        </p:nvGrpSpPr>
        <p:grpSpPr>
          <a:xfrm>
            <a:off x="6985" y="15875"/>
            <a:ext cx="12418060" cy="7087870"/>
            <a:chOff x="-28" y="0"/>
            <a:chExt cx="19556" cy="11162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861" y="6232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ADADBFD-BDA4-C17B-57BA-BEF43082BC7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0815" y="1075735"/>
            <a:ext cx="482845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29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645920"/>
            <a:ext cx="8487938" cy="1381760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iới thiệu về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003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Hà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Nam.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536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645920"/>
            <a:ext cx="8487938" cy="1381760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êu đặc điểm của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1886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Tuấn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772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39250"/>
            <a:ext cx="11689158" cy="6087834"/>
            <a:chOff x="639095" y="440278"/>
            <a:chExt cx="11021261" cy="5739295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82182" y="440278"/>
              <a:ext cx="2305050" cy="493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6D19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6B4D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99CAE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D4E48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3F1A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DCC8B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r>
                <a:rPr kumimoji="0" lang="id-ID" sz="54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8B1A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endParaRPr kumimoji="0" lang="id-ID" sz="1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8D69E72-D141-4A41-98A3-68CCC9AF3B59}"/>
              </a:ext>
            </a:extLst>
          </p:cNvPr>
          <p:cNvGrpSpPr/>
          <p:nvPr/>
        </p:nvGrpSpPr>
        <p:grpSpPr>
          <a:xfrm>
            <a:off x="308404" y="991972"/>
            <a:ext cx="11575192" cy="5114064"/>
            <a:chOff x="639096" y="1013468"/>
            <a:chExt cx="10913807" cy="4821275"/>
          </a:xfrm>
        </p:grpSpPr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B260C82C-3B0E-4F32-B5EC-78378105BFC4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3" name="Rectangle: Rounded Corners 202">
              <a:extLst>
                <a:ext uri="{FF2B5EF4-FFF2-40B4-BE49-F238E27FC236}">
                  <a16:creationId xmlns:a16="http://schemas.microsoft.com/office/drawing/2014/main" id="{81199D02-084D-4698-9146-502F6DC96196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647A23D-DCAD-47D4-89ED-7350CA2B9AF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9B9CD62-4B3C-4B38-BDEF-46A5CAC9C41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A52F9976-9FEB-40D1-AB58-342A4D1616FE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pic>
        <p:nvPicPr>
          <p:cNvPr id="3" name="Picture 2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2D9412C3-9293-6E1E-6E92-8762708640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5" y="2865120"/>
            <a:ext cx="5122486" cy="384066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E0F5BCD-275D-E49B-576A-60D12E327E79}"/>
              </a:ext>
            </a:extLst>
          </p:cNvPr>
          <p:cNvSpPr/>
          <p:nvPr/>
        </p:nvSpPr>
        <p:spPr>
          <a:xfrm>
            <a:off x="1960880" y="1387011"/>
            <a:ext cx="8878356" cy="1640669"/>
          </a:xfrm>
          <a:prstGeom prst="wedgeRoundRectCallout">
            <a:avLst>
              <a:gd name="adj1" fmla="val -34298"/>
              <a:gd name="adj2" fmla="val 8805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êu hoạt động, trạng thái của đối tượng được nói ở chủ ngữ.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C4A984-6891-91F0-2B43-15B8D50951E6}"/>
              </a:ext>
            </a:extLst>
          </p:cNvPr>
          <p:cNvSpPr/>
          <p:nvPr/>
        </p:nvSpPr>
        <p:spPr>
          <a:xfrm>
            <a:off x="4815611" y="4143682"/>
            <a:ext cx="7000240" cy="11886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625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CA8AFA0-FFE4-47EF-9CEE-5EB672250C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545" y="1251857"/>
            <a:ext cx="6068953" cy="606895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B110D4E7-84EA-41F8-8C1B-05ADD5E16EDE}"/>
              </a:ext>
            </a:extLst>
          </p:cNvPr>
          <p:cNvGrpSpPr/>
          <p:nvPr/>
        </p:nvGrpSpPr>
        <p:grpSpPr>
          <a:xfrm>
            <a:off x="360196" y="1844505"/>
            <a:ext cx="4768511" cy="2048597"/>
            <a:chOff x="1337887" y="1677345"/>
            <a:chExt cx="4768511" cy="2048597"/>
          </a:xfrm>
        </p:grpSpPr>
        <p:sp>
          <p:nvSpPr>
            <p:cNvPr id="10" name="云形 9">
              <a:extLst>
                <a:ext uri="{FF2B5EF4-FFF2-40B4-BE49-F238E27FC236}">
                  <a16:creationId xmlns:a16="http://schemas.microsoft.com/office/drawing/2014/main" id="{F2B4DEC5-92AC-43CF-A330-8A06C17636A5}"/>
                </a:ext>
              </a:extLst>
            </p:cNvPr>
            <p:cNvSpPr/>
            <p:nvPr/>
          </p:nvSpPr>
          <p:spPr>
            <a:xfrm>
              <a:off x="1337887" y="1677345"/>
              <a:ext cx="4768511" cy="2048597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srgbClr val="1F60B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6595591-CFC3-4391-B206-037F3A5DBFBE}"/>
                </a:ext>
              </a:extLst>
            </p:cNvPr>
            <p:cNvSpPr txBox="1"/>
            <p:nvPr/>
          </p:nvSpPr>
          <p:spPr>
            <a:xfrm>
              <a:off x="1767933" y="1849798"/>
              <a:ext cx="390841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Hoàn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thành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BT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3A72D078-F9F4-4EAE-956A-A82A96D04E05}"/>
              </a:ext>
            </a:extLst>
          </p:cNvPr>
          <p:cNvGrpSpPr/>
          <p:nvPr/>
        </p:nvGrpSpPr>
        <p:grpSpPr>
          <a:xfrm>
            <a:off x="3165417" y="4065555"/>
            <a:ext cx="5157318" cy="1988967"/>
            <a:chOff x="3012022" y="3786237"/>
            <a:chExt cx="5157318" cy="1988967"/>
          </a:xfrm>
        </p:grpSpPr>
        <p:sp>
          <p:nvSpPr>
            <p:cNvPr id="16" name="云形 15">
              <a:extLst>
                <a:ext uri="{FF2B5EF4-FFF2-40B4-BE49-F238E27FC236}">
                  <a16:creationId xmlns:a16="http://schemas.microsoft.com/office/drawing/2014/main" id="{B69F1A03-CD3B-4C27-BA8B-E8084C116E76}"/>
                </a:ext>
              </a:extLst>
            </p:cNvPr>
            <p:cNvSpPr/>
            <p:nvPr/>
          </p:nvSpPr>
          <p:spPr>
            <a:xfrm>
              <a:off x="3012022" y="3810249"/>
              <a:ext cx="4866478" cy="196495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srgbClr val="1F60B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8D891AD1-BFB0-461A-94B5-35CF806CB8D2}"/>
                </a:ext>
              </a:extLst>
            </p:cNvPr>
            <p:cNvSpPr txBox="1"/>
            <p:nvPr/>
          </p:nvSpPr>
          <p:spPr>
            <a:xfrm>
              <a:off x="3012022" y="3786237"/>
              <a:ext cx="515731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Chuẩn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bị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bài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cho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tiếp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100000">
                        <a:srgbClr val="5896D0"/>
                      </a:gs>
                      <a:gs pos="0">
                        <a:srgbClr val="2061B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theo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5896D0"/>
                    </a:gs>
                    <a:gs pos="0">
                      <a:srgbClr val="2061B1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FDF47709-63AE-4194-9CDB-3CC8A36376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428" y="484007"/>
            <a:ext cx="1233238" cy="1188045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B99F4605-71C9-4A61-98C2-373EB20C45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199" y="484006"/>
            <a:ext cx="1233238" cy="1188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F84B61-C6C5-84A5-7C9E-0416DC20B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1303" y="108799"/>
            <a:ext cx="4694327" cy="24690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4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20C470A-2885-4BFA-8E46-E59E4549EE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96" b="52104"/>
          <a:stretch/>
        </p:blipFill>
        <p:spPr>
          <a:xfrm>
            <a:off x="0" y="0"/>
            <a:ext cx="2565400" cy="35920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1747FF-CE6A-4CCC-A4BB-1B4D4FB72E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3" r="4177"/>
          <a:stretch/>
        </p:blipFill>
        <p:spPr>
          <a:xfrm>
            <a:off x="6573757" y="-63254"/>
            <a:ext cx="5833920" cy="69212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5c4daca3bbb30">
            <a:hlinkClick r:id="" action="ppaction://media"/>
            <a:extLst>
              <a:ext uri="{FF2B5EF4-FFF2-40B4-BE49-F238E27FC236}">
                <a16:creationId xmlns:a16="http://schemas.microsoft.com/office/drawing/2014/main" id="{63C6AC51-4001-4175-A69A-D266077C0D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" y="-1892300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067E13-36E0-4795-0F81-1CB57CB3DC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919" y="2028158"/>
            <a:ext cx="6846401" cy="3048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559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85546" y="3206705"/>
            <a:ext cx="3284855" cy="323215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009174" y="5672785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1</a:t>
            </a:r>
          </a:p>
        </p:txBody>
      </p:sp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3499801" y="3531256"/>
            <a:ext cx="2400301" cy="236178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307430" y="5488598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2</a:t>
            </a:r>
          </a:p>
        </p:txBody>
      </p:sp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013534" y="3785300"/>
            <a:ext cx="3284855" cy="323215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5886599" y="6163904"/>
            <a:ext cx="390375" cy="52566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3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UVN Dzung Dakao" panose="000004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E56BC6-155B-324B-E235-6D89A4A4F9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7156" y="237935"/>
            <a:ext cx="8370533" cy="1121761"/>
          </a:xfrm>
          <a:prstGeom prst="rect">
            <a:avLst/>
          </a:prstGeom>
        </p:spPr>
      </p:pic>
      <p:sp>
        <p:nvSpPr>
          <p:cNvPr id="9" name="Rectangle: Rounded Corners 8">
            <a:hlinkClick r:id="rId11" action="ppaction://hlinksldjump"/>
            <a:extLst>
              <a:ext uri="{FF2B5EF4-FFF2-40B4-BE49-F238E27FC236}">
                <a16:creationId xmlns:a16="http://schemas.microsoft.com/office/drawing/2014/main" id="{1A624B57-FA3E-9320-9CF2-B4C08F57F86D}"/>
              </a:ext>
            </a:extLst>
          </p:cNvPr>
          <p:cNvSpPr/>
          <p:nvPr/>
        </p:nvSpPr>
        <p:spPr>
          <a:xfrm>
            <a:off x="10500189" y="0"/>
            <a:ext cx="1541123" cy="4828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05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36332" y="970567"/>
            <a:ext cx="93392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đám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mây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lững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lờ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trôi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bầu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cs typeface="Arial" panose="020B0604020202020204" pitchFamily="34" charset="0"/>
              </a:rPr>
              <a:t>trời</a:t>
            </a:r>
            <a:endParaRPr lang="vi-VN" sz="32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2193" y="2472952"/>
            <a:ext cx="10674849" cy="4789573"/>
            <a:chOff x="1902690" y="2472952"/>
            <a:chExt cx="7796494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563297" y="3748277"/>
              <a:ext cx="63859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Những đám mây lững lờ trôi trên bầu trời</a:t>
              </a:r>
            </a:p>
          </p:txBody>
        </p:sp>
      </p:grpSp>
      <p:pic>
        <p:nvPicPr>
          <p:cNvPr id="30" name="Picture 2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E75A8F-1E1E-9704-A406-92B5D0104F40}"/>
              </a:ext>
            </a:extLst>
          </p:cNvPr>
          <p:cNvCxnSpPr>
            <a:cxnSpLocks/>
          </p:cNvCxnSpPr>
          <p:nvPr/>
        </p:nvCxnSpPr>
        <p:spPr>
          <a:xfrm>
            <a:off x="1356188" y="4304872"/>
            <a:ext cx="30308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6F61889-F097-8725-2A95-55FB341069DD}"/>
              </a:ext>
            </a:extLst>
          </p:cNvPr>
          <p:cNvSpPr txBox="1"/>
          <p:nvPr/>
        </p:nvSpPr>
        <p:spPr>
          <a:xfrm>
            <a:off x="2681555" y="4325421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9FF7D3-227E-C94D-F0BB-8EDB7F1E9EFF}"/>
              </a:ext>
            </a:extLst>
          </p:cNvPr>
          <p:cNvCxnSpPr>
            <a:cxnSpLocks/>
          </p:cNvCxnSpPr>
          <p:nvPr/>
        </p:nvCxnSpPr>
        <p:spPr>
          <a:xfrm>
            <a:off x="4726113" y="4253501"/>
            <a:ext cx="46439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D2659AA-8B90-2028-6269-8886B55B7B2D}"/>
              </a:ext>
            </a:extLst>
          </p:cNvPr>
          <p:cNvSpPr txBox="1"/>
          <p:nvPr/>
        </p:nvSpPr>
        <p:spPr>
          <a:xfrm>
            <a:off x="6195318" y="4304873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362402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54770C-7A6F-7E3E-46E7-E976C8308F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1F2FC3-5500-41AE-C15B-FEC90F987A0F}"/>
              </a:ext>
            </a:extLst>
          </p:cNvPr>
          <p:cNvSpPr txBox="1"/>
          <p:nvPr/>
        </p:nvSpPr>
        <p:spPr>
          <a:xfrm>
            <a:off x="1736332" y="970567"/>
            <a:ext cx="93392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2.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Bác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vệ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đang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đứng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gác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ngoài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cổng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trường</a:t>
            </a:r>
            <a:endParaRPr lang="vi-VN" sz="3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B09B15-40B6-F2B3-976E-2D8A6586812C}"/>
              </a:ext>
            </a:extLst>
          </p:cNvPr>
          <p:cNvGrpSpPr/>
          <p:nvPr/>
        </p:nvGrpSpPr>
        <p:grpSpPr>
          <a:xfrm>
            <a:off x="82193" y="2472952"/>
            <a:ext cx="10921429" cy="4789573"/>
            <a:chOff x="1902690" y="2472952"/>
            <a:chExt cx="7796494" cy="47895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041A9EB-4439-256F-4626-855E263AD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05D09F3-9E59-5AD7-EBB9-0F66E59D35DB}"/>
                </a:ext>
              </a:extLst>
            </p:cNvPr>
            <p:cNvSpPr txBox="1"/>
            <p:nvPr/>
          </p:nvSpPr>
          <p:spPr>
            <a:xfrm>
              <a:off x="2526625" y="4005131"/>
              <a:ext cx="65344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Bác bảo vệ đang đứng gác ngoài cổng trường</a:t>
              </a:r>
            </a:p>
          </p:txBody>
        </p:sp>
      </p:grpSp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96DA109E-9C3C-5197-AD7C-4F2F17E0F09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5BC5E9-E315-6315-3418-0DB7DE2722AD}"/>
              </a:ext>
            </a:extLst>
          </p:cNvPr>
          <p:cNvCxnSpPr>
            <a:cxnSpLocks/>
          </p:cNvCxnSpPr>
          <p:nvPr/>
        </p:nvCxnSpPr>
        <p:spPr>
          <a:xfrm>
            <a:off x="986319" y="4500081"/>
            <a:ext cx="21883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C642BC7-B2BD-04B4-47F3-5FD1DC476DAB}"/>
              </a:ext>
            </a:extLst>
          </p:cNvPr>
          <p:cNvSpPr txBox="1"/>
          <p:nvPr/>
        </p:nvSpPr>
        <p:spPr>
          <a:xfrm>
            <a:off x="1880171" y="4376792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AF2099-E97C-644B-6DEA-A6CC2E8298B5}"/>
              </a:ext>
            </a:extLst>
          </p:cNvPr>
          <p:cNvCxnSpPr>
            <a:cxnSpLocks/>
          </p:cNvCxnSpPr>
          <p:nvPr/>
        </p:nvCxnSpPr>
        <p:spPr>
          <a:xfrm>
            <a:off x="3421295" y="4500081"/>
            <a:ext cx="65549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842A82D-CC3E-3210-8FC8-BDB5B3ECB493}"/>
              </a:ext>
            </a:extLst>
          </p:cNvPr>
          <p:cNvSpPr txBox="1"/>
          <p:nvPr/>
        </p:nvSpPr>
        <p:spPr>
          <a:xfrm>
            <a:off x="5856270" y="4469259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308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849307-A509-8DEE-A019-CECD6C8EB1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02742" y="257908"/>
            <a:ext cx="12205698" cy="28018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AC332A-1F56-CDF2-9E6E-EFD7C3B6D382}"/>
              </a:ext>
            </a:extLst>
          </p:cNvPr>
          <p:cNvSpPr txBox="1"/>
          <p:nvPr/>
        </p:nvSpPr>
        <p:spPr>
          <a:xfrm>
            <a:off x="1736332" y="970567"/>
            <a:ext cx="93392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D41E09"/>
                </a:solidFill>
                <a:cs typeface="Arial" panose="020B0604020202020204" pitchFamily="34" charset="0"/>
              </a:rPr>
              <a:t>3. </a:t>
            </a:r>
            <a:r>
              <a:rPr lang="vi-VN" sz="3200" b="1" dirty="0">
                <a:solidFill>
                  <a:srgbClr val="D41E09"/>
                </a:solidFill>
                <a:cs typeface="Arial" panose="020B0604020202020204" pitchFamily="34" charset="0"/>
              </a:rPr>
              <a:t>Xác định chủ ngữ, vị ngữ trong các câu sau: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Đàn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vịt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bơi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lội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tung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tăng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hồ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nước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lang="vi-VN" sz="36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47FD26-CDCE-F2EB-6BBF-48E2BD79C9F6}"/>
              </a:ext>
            </a:extLst>
          </p:cNvPr>
          <p:cNvGrpSpPr/>
          <p:nvPr/>
        </p:nvGrpSpPr>
        <p:grpSpPr>
          <a:xfrm>
            <a:off x="82193" y="2472952"/>
            <a:ext cx="10921429" cy="4789573"/>
            <a:chOff x="1902690" y="2472952"/>
            <a:chExt cx="7796494" cy="47895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5E1384C-F376-6EF0-181F-00C2925165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8FB1BA2-5705-9BAA-46A7-8C61A0FE34D4}"/>
                </a:ext>
              </a:extLst>
            </p:cNvPr>
            <p:cNvSpPr txBox="1"/>
            <p:nvPr/>
          </p:nvSpPr>
          <p:spPr>
            <a:xfrm>
              <a:off x="2526625" y="4005131"/>
              <a:ext cx="65344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Đàn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vịt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con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bơi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lội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tung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tăng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dưới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hồ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nước</a:t>
              </a:r>
              <a:r>
                <a:rPr lang="en-US" sz="32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.</a:t>
              </a:r>
              <a:endParaRPr lang="vi-VN" sz="3200" b="1" dirty="0">
                <a:solidFill>
                  <a:srgbClr val="00206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8D617F25-AEF5-C86B-8B7C-A19F6CF588D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9066560" y="4643918"/>
            <a:ext cx="3401007" cy="285650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E67787-FC75-EB4B-ED65-1D9D95CBECFC}"/>
              </a:ext>
            </a:extLst>
          </p:cNvPr>
          <p:cNvCxnSpPr>
            <a:cxnSpLocks/>
          </p:cNvCxnSpPr>
          <p:nvPr/>
        </p:nvCxnSpPr>
        <p:spPr>
          <a:xfrm>
            <a:off x="1880170" y="4500080"/>
            <a:ext cx="19212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CC690A3-4191-0ACB-DA90-400D4C6CF5EC}"/>
              </a:ext>
            </a:extLst>
          </p:cNvPr>
          <p:cNvSpPr txBox="1"/>
          <p:nvPr/>
        </p:nvSpPr>
        <p:spPr>
          <a:xfrm>
            <a:off x="2640459" y="4366518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8EB1C7-229A-CFAF-D2BE-408634754614}"/>
              </a:ext>
            </a:extLst>
          </p:cNvPr>
          <p:cNvCxnSpPr>
            <a:cxnSpLocks/>
          </p:cNvCxnSpPr>
          <p:nvPr/>
        </p:nvCxnSpPr>
        <p:spPr>
          <a:xfrm>
            <a:off x="3945276" y="4520629"/>
            <a:ext cx="51473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F7AD3CE-7B24-5BB7-02C1-79DF26F7DB5C}"/>
              </a:ext>
            </a:extLst>
          </p:cNvPr>
          <p:cNvSpPr txBox="1"/>
          <p:nvPr/>
        </p:nvSpPr>
        <p:spPr>
          <a:xfrm>
            <a:off x="5856270" y="4469259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280708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0BB19A-83F0-401B-8162-3AD7E554C1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8998" y="1728777"/>
            <a:ext cx="6493439" cy="5040257"/>
          </a:xfrm>
          <a:prstGeom prst="rect">
            <a:avLst/>
          </a:prstGeom>
        </p:spPr>
      </p:pic>
      <p:pic>
        <p:nvPicPr>
          <p:cNvPr id="14" name="Picture 13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118D004-C4CA-4F17-845A-0C5B04B2C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4" y="2203891"/>
            <a:ext cx="4934422" cy="44738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99B137-6535-8127-6DEB-0C9D73E63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9546"/>
            <a:ext cx="6206266" cy="19265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E78925-9E9B-BF5F-EBB1-C2A28CB47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7036" y="1943276"/>
            <a:ext cx="7846232" cy="422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9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C22E6D-16F4-C02A-54C7-9E7B860460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7" b="19627"/>
          <a:stretch/>
        </p:blipFill>
        <p:spPr>
          <a:xfrm>
            <a:off x="2908250" y="447204"/>
            <a:ext cx="6675609" cy="11254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93E3AC-55BB-D49B-030A-A182CDBF5D05}"/>
              </a:ext>
            </a:extLst>
          </p:cNvPr>
          <p:cNvSpPr txBox="1"/>
          <p:nvPr/>
        </p:nvSpPr>
        <p:spPr>
          <a:xfrm>
            <a:off x="912642" y="1567524"/>
            <a:ext cx="10377792" cy="1886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Nhận diện được thành phần vị ngữ của câu.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Hiểu được vị ngữ cho biết điều gì được nêu ở chủ ngữ, dựa vào ngữ cảnh, tìm được vị ngữ phù hợp với chủ ngữ.</a:t>
            </a:r>
          </a:p>
        </p:txBody>
      </p:sp>
    </p:spTree>
    <p:extLst>
      <p:ext uri="{BB962C8B-B14F-4D97-AF65-F5344CB8AC3E}">
        <p14:creationId xmlns:p14="http://schemas.microsoft.com/office/powerpoint/2010/main" val="3162398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5"/>
            <a:ext cx="11439250" cy="883577"/>
            <a:chOff x="1869832" y="3985925"/>
            <a:chExt cx="9304774" cy="157394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1370627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4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Xác định vị ngữ của mỗi câu dưới đây: 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4E04E75-045F-FDEF-41FB-9B95B3C901ED}"/>
              </a:ext>
            </a:extLst>
          </p:cNvPr>
          <p:cNvSpPr txBox="1"/>
          <p:nvPr/>
        </p:nvSpPr>
        <p:spPr>
          <a:xfrm>
            <a:off x="863028" y="1664414"/>
            <a:ext cx="93803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 rtl="0" latinLnBrk="0">
              <a:buAutoNum type="alphaLcPeriod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 Thê Húc đỏ thắm dưới ánh bình minh.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Cà Mau là một tỉnh ở cực Nam của Tổ quốc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Chú bộ đội biên phòng đi tuần tra biên giới. 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Tôi yêu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ội tuyển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óng đá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uốc gia Việt Nam.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3E9849-BEF8-90A1-0E2C-8B7B47ACCFD9}"/>
              </a:ext>
            </a:extLst>
          </p:cNvPr>
          <p:cNvCxnSpPr>
            <a:cxnSpLocks/>
          </p:cNvCxnSpPr>
          <p:nvPr/>
        </p:nvCxnSpPr>
        <p:spPr>
          <a:xfrm>
            <a:off x="3729518" y="2208944"/>
            <a:ext cx="51473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09D9103-6926-262E-0DE1-C5E93BB0F7F4}"/>
              </a:ext>
            </a:extLst>
          </p:cNvPr>
          <p:cNvSpPr txBox="1"/>
          <p:nvPr/>
        </p:nvSpPr>
        <p:spPr>
          <a:xfrm>
            <a:off x="5640512" y="2157574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EA6053-B2A2-FCBC-12EA-88A55D4DDF7F}"/>
              </a:ext>
            </a:extLst>
          </p:cNvPr>
          <p:cNvCxnSpPr>
            <a:cxnSpLocks/>
          </p:cNvCxnSpPr>
          <p:nvPr/>
        </p:nvCxnSpPr>
        <p:spPr>
          <a:xfrm>
            <a:off x="2753473" y="3164441"/>
            <a:ext cx="60001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D8595F0-9A9D-2461-1D41-94E89BA5AA3E}"/>
              </a:ext>
            </a:extLst>
          </p:cNvPr>
          <p:cNvSpPr txBox="1"/>
          <p:nvPr/>
        </p:nvSpPr>
        <p:spPr>
          <a:xfrm>
            <a:off x="5435029" y="3082248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510D6E-8B53-A438-9E81-9DD3FA9A66BE}"/>
              </a:ext>
            </a:extLst>
          </p:cNvPr>
          <p:cNvCxnSpPr>
            <a:cxnSpLocks/>
          </p:cNvCxnSpPr>
          <p:nvPr/>
        </p:nvCxnSpPr>
        <p:spPr>
          <a:xfrm>
            <a:off x="5373383" y="4119937"/>
            <a:ext cx="32877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DAEE8A-5791-6E01-4CC0-386FB0697276}"/>
              </a:ext>
            </a:extLst>
          </p:cNvPr>
          <p:cNvSpPr txBox="1"/>
          <p:nvPr/>
        </p:nvSpPr>
        <p:spPr>
          <a:xfrm>
            <a:off x="6791218" y="4078840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C8FB3B-5229-ADBB-FEEC-A965903F62A5}"/>
              </a:ext>
            </a:extLst>
          </p:cNvPr>
          <p:cNvCxnSpPr>
            <a:cxnSpLocks/>
          </p:cNvCxnSpPr>
          <p:nvPr/>
        </p:nvCxnSpPr>
        <p:spPr>
          <a:xfrm>
            <a:off x="2034282" y="5106256"/>
            <a:ext cx="70583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89367C4-4AFE-89CD-4A21-CA9F7353C077}"/>
              </a:ext>
            </a:extLst>
          </p:cNvPr>
          <p:cNvSpPr txBox="1"/>
          <p:nvPr/>
        </p:nvSpPr>
        <p:spPr>
          <a:xfrm>
            <a:off x="5239821" y="5106256"/>
            <a:ext cx="1417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972751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6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C6257E4-6968-47E4-ACBF-B6E057325C05}"/>
              </a:ext>
            </a:extLst>
          </p:cNvPr>
          <p:cNvGrpSpPr/>
          <p:nvPr/>
        </p:nvGrpSpPr>
        <p:grpSpPr>
          <a:xfrm>
            <a:off x="386305" y="256855"/>
            <a:ext cx="11439250" cy="2065105"/>
            <a:chOff x="1869832" y="3985925"/>
            <a:chExt cx="9304774" cy="235747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4B1F-94AD-42FE-A7DE-143B10041AFC}"/>
                </a:ext>
              </a:extLst>
            </p:cNvPr>
            <p:cNvSpPr txBox="1"/>
            <p:nvPr/>
          </p:nvSpPr>
          <p:spPr>
            <a:xfrm>
              <a:off x="1869832" y="3990205"/>
              <a:ext cx="9304774" cy="1569660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852CA-9E68-4CB4-8282-F1A1CD8397CE}"/>
                </a:ext>
              </a:extLst>
            </p:cNvPr>
            <p:cNvSpPr txBox="1"/>
            <p:nvPr/>
          </p:nvSpPr>
          <p:spPr>
            <a:xfrm>
              <a:off x="1908130" y="3985925"/>
              <a:ext cx="9228178" cy="235747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 ngữ của mỗi câu tìm được ở bài tập 1 cho biết điều gì về đối tượng nêu ở chủ ngữ?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3CA17E9-8434-8446-8592-A33727838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918" y="2118671"/>
            <a:ext cx="10216989" cy="237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73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3|0.3|0.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800</Words>
  <Application>Microsoft Office PowerPoint</Application>
  <PresentationFormat>Widescreen</PresentationFormat>
  <Paragraphs>81</Paragraphs>
  <Slides>19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微软雅黑</vt:lpstr>
      <vt:lpstr>Arial</vt:lpstr>
      <vt:lpstr>Calibri</vt:lpstr>
      <vt:lpstr>Cambria</vt:lpstr>
      <vt:lpstr>Times New Roman</vt:lpstr>
      <vt:lpstr>UVN Dzung Dakao</vt:lpstr>
      <vt:lpstr>方正卡通简体</vt:lpstr>
      <vt:lpstr>Office 主题</vt:lpstr>
      <vt:lpstr>office</vt:lpstr>
      <vt:lpstr>1_Office Theme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ngọc nguyễn</cp:lastModifiedBy>
  <cp:revision>41</cp:revision>
  <dcterms:created xsi:type="dcterms:W3CDTF">2023-12-07T13:08:37Z</dcterms:created>
  <dcterms:modified xsi:type="dcterms:W3CDTF">2024-01-29T06:14:29Z</dcterms:modified>
</cp:coreProperties>
</file>