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1" r:id="rId2"/>
    <p:sldId id="866" r:id="rId3"/>
    <p:sldId id="383" r:id="rId4"/>
    <p:sldId id="884" r:id="rId5"/>
    <p:sldId id="260" r:id="rId6"/>
    <p:sldId id="833" r:id="rId7"/>
    <p:sldId id="849" r:id="rId8"/>
    <p:sldId id="871" r:id="rId9"/>
    <p:sldId id="874" r:id="rId10"/>
    <p:sldId id="876" r:id="rId11"/>
    <p:sldId id="877" r:id="rId12"/>
    <p:sldId id="878" r:id="rId13"/>
    <p:sldId id="879" r:id="rId14"/>
    <p:sldId id="880" r:id="rId15"/>
    <p:sldId id="873" r:id="rId16"/>
    <p:sldId id="881" r:id="rId17"/>
    <p:sldId id="882" r:id="rId18"/>
    <p:sldId id="276" r:id="rId19"/>
    <p:sldId id="872" r:id="rId20"/>
    <p:sldId id="863" r:id="rId21"/>
    <p:sldId id="883" r:id="rId22"/>
    <p:sldId id="885" r:id="rId23"/>
    <p:sldId id="886" r:id="rId24"/>
    <p:sldId id="835" r:id="rId25"/>
    <p:sldId id="836" r:id="rId26"/>
    <p:sldId id="838" r:id="rId27"/>
    <p:sldId id="839" r:id="rId28"/>
    <p:sldId id="852" r:id="rId29"/>
    <p:sldId id="853" r:id="rId30"/>
    <p:sldId id="862" r:id="rId31"/>
    <p:sldId id="856" r:id="rId32"/>
    <p:sldId id="384" r:id="rId33"/>
    <p:sldId id="8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p:normalViewPr>
  <p:slideViewPr>
    <p:cSldViewPr snapToGrid="0">
      <p:cViewPr varScale="1">
        <p:scale>
          <a:sx n="62" d="100"/>
          <a:sy n="62" d="100"/>
        </p:scale>
        <p:origin x="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CDD34-4602-44F6-B4D2-9185663084B8}"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47C60-C2B9-406E-8913-87293E8FFE83}" type="slidenum">
              <a:rPr lang="en-US" smtClean="0"/>
              <a:t>‹#›</a:t>
            </a:fld>
            <a:endParaRPr lang="en-US"/>
          </a:p>
        </p:txBody>
      </p:sp>
    </p:spTree>
    <p:extLst>
      <p:ext uri="{BB962C8B-B14F-4D97-AF65-F5344CB8AC3E}">
        <p14:creationId xmlns:p14="http://schemas.microsoft.com/office/powerpoint/2010/main" val="9498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ED4D6-296F-4982-ADBB-413C6ACABA22}" type="slidenum">
              <a:rPr lang="en-US" smtClean="0"/>
              <a:pPr/>
              <a:t>2</a:t>
            </a:fld>
            <a:endParaRPr lang="en-US"/>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03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Thời</a:t>
            </a:r>
            <a:r>
              <a:rPr lang="en-US" dirty="0"/>
              <a:t> </a:t>
            </a:r>
            <a:r>
              <a:rPr lang="en-US" dirty="0" err="1"/>
              <a:t>kỳ</a:t>
            </a:r>
            <a:r>
              <a:rPr lang="en-US" dirty="0"/>
              <a:t> </a:t>
            </a:r>
            <a:r>
              <a:rPr lang="en-US" dirty="0" err="1"/>
              <a:t>đó</a:t>
            </a:r>
            <a:r>
              <a:rPr lang="en-US" dirty="0"/>
              <a:t> </a:t>
            </a:r>
            <a:r>
              <a:rPr lang="en-US" dirty="0" err="1"/>
              <a:t>Huế</a:t>
            </a:r>
            <a:r>
              <a:rPr lang="en-US" dirty="0"/>
              <a:t> được </a:t>
            </a:r>
            <a:r>
              <a:rPr lang="en-US" dirty="0" err="1"/>
              <a:t>chọn</a:t>
            </a:r>
            <a:r>
              <a:rPr lang="en-US" dirty="0"/>
              <a:t> là </a:t>
            </a:r>
            <a:r>
              <a:rPr lang="en-US" dirty="0" err="1"/>
              <a:t>kinh</a:t>
            </a:r>
            <a:r>
              <a:rPr lang="en-US" dirty="0"/>
              <a:t> </a:t>
            </a:r>
            <a:r>
              <a:rPr lang="en-US" dirty="0" err="1"/>
              <a:t>thành</a:t>
            </a:r>
            <a:r>
              <a:rPr lang="en-US" dirty="0"/>
              <a:t> của </a:t>
            </a:r>
            <a:r>
              <a:rPr lang="en-US" dirty="0" err="1"/>
              <a:t>nước</a:t>
            </a:r>
            <a:r>
              <a:rPr lang="en-US" dirty="0"/>
              <a:t> ta </a:t>
            </a:r>
            <a:r>
              <a:rPr lang="en-US" dirty="0" err="1"/>
              <a:t>cho</a:t>
            </a:r>
            <a:r>
              <a:rPr lang="en-US" dirty="0"/>
              <a:t> </a:t>
            </a:r>
            <a:r>
              <a:rPr lang="en-US" dirty="0" err="1"/>
              <a:t>nên</a:t>
            </a:r>
            <a:r>
              <a:rPr lang="en-US" dirty="0"/>
              <a:t> </a:t>
            </a:r>
            <a:r>
              <a:rPr lang="en-US" dirty="0" err="1"/>
              <a:t>bây</a:t>
            </a:r>
            <a:r>
              <a:rPr lang="en-US" dirty="0"/>
              <a:t> giờ mới </a:t>
            </a:r>
            <a:r>
              <a:rPr lang="en-US" dirty="0" err="1"/>
              <a:t>gọi</a:t>
            </a:r>
            <a:r>
              <a:rPr lang="en-US" dirty="0"/>
              <a:t> là </a:t>
            </a:r>
            <a:r>
              <a:rPr lang="en-US" dirty="0" err="1"/>
              <a:t>cố</a:t>
            </a:r>
            <a:r>
              <a:rPr lang="en-US" dirty="0"/>
              <a:t> </a:t>
            </a:r>
            <a:r>
              <a:rPr lang="en-US" dirty="0" err="1"/>
              <a:t>đô</a:t>
            </a:r>
            <a:r>
              <a:rPr lang="en-US" dirty="0"/>
              <a:t> </a:t>
            </a:r>
            <a:r>
              <a:rPr lang="en-US" dirty="0" err="1"/>
              <a:t>Huế</a:t>
            </a:r>
            <a:r>
              <a:rPr lang="en-US" dirty="0"/>
              <a:t>, </a:t>
            </a:r>
            <a:r>
              <a:rPr lang="en-US" dirty="0" err="1"/>
              <a:t>các</a:t>
            </a:r>
            <a:r>
              <a:rPr lang="en-US" dirty="0"/>
              <a:t> </a:t>
            </a:r>
            <a:r>
              <a:rPr lang="en-US" dirty="0" err="1"/>
              <a:t>triều</a:t>
            </a:r>
            <a:r>
              <a:rPr lang="en-US" dirty="0"/>
              <a:t> </a:t>
            </a:r>
            <a:r>
              <a:rPr lang="en-US" dirty="0" err="1"/>
              <a:t>vua</a:t>
            </a:r>
            <a:r>
              <a:rPr lang="en-US" dirty="0"/>
              <a:t> </a:t>
            </a:r>
            <a:r>
              <a:rPr lang="en-US" dirty="0" err="1"/>
              <a:t>nhà</a:t>
            </a:r>
            <a:r>
              <a:rPr lang="en-US" dirty="0"/>
              <a:t> </a:t>
            </a:r>
            <a:r>
              <a:rPr lang="en-US" dirty="0" err="1"/>
              <a:t>Nguyễn</a:t>
            </a:r>
            <a:r>
              <a:rPr lang="en-US" dirty="0"/>
              <a:t> đã </a:t>
            </a:r>
            <a:r>
              <a:rPr lang="en-US" dirty="0" err="1"/>
              <a:t>cho</a:t>
            </a:r>
            <a:r>
              <a:rPr lang="en-US" dirty="0"/>
              <a:t> </a:t>
            </a:r>
            <a:r>
              <a:rPr lang="en-US" dirty="0" err="1"/>
              <a:t>xây</a:t>
            </a:r>
            <a:r>
              <a:rPr lang="en-US" dirty="0"/>
              <a:t> </a:t>
            </a:r>
            <a:r>
              <a:rPr lang="en-US" dirty="0" err="1"/>
              <a:t>dựng</a:t>
            </a:r>
            <a:r>
              <a:rPr lang="en-US" dirty="0"/>
              <a:t> </a:t>
            </a:r>
            <a:r>
              <a:rPr lang="en-US" dirty="0" err="1"/>
              <a:t>rất</a:t>
            </a:r>
            <a:r>
              <a:rPr lang="en-US" dirty="0"/>
              <a:t> nhiều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có </a:t>
            </a:r>
            <a:r>
              <a:rPr lang="en-US" dirty="0" err="1"/>
              <a:t>giá</a:t>
            </a:r>
            <a:r>
              <a:rPr lang="en-US" dirty="0"/>
              <a:t> </a:t>
            </a:r>
            <a:r>
              <a:rPr lang="en-US" dirty="0" err="1"/>
              <a:t>trị</a:t>
            </a:r>
            <a:r>
              <a:rPr lang="en-US" dirty="0"/>
              <a:t>. </a:t>
            </a:r>
            <a:r>
              <a:rPr lang="en-US" dirty="0" err="1"/>
              <a:t>Điều</a:t>
            </a:r>
            <a:r>
              <a:rPr lang="en-US" dirty="0"/>
              <a:t> </a:t>
            </a:r>
            <a:r>
              <a:rPr lang="en-US" dirty="0" err="1"/>
              <a:t>đó</a:t>
            </a:r>
            <a:r>
              <a:rPr lang="en-US" dirty="0"/>
              <a:t> </a:t>
            </a:r>
            <a:r>
              <a:rPr lang="en-US" dirty="0" err="1"/>
              <a:t>thể</a:t>
            </a:r>
            <a:r>
              <a:rPr lang="en-US" dirty="0"/>
              <a:t> </a:t>
            </a:r>
            <a:r>
              <a:rPr lang="en-US" dirty="0" err="1"/>
              <a:t>hiện</a:t>
            </a:r>
            <a:r>
              <a:rPr lang="en-US" dirty="0"/>
              <a:t> </a:t>
            </a:r>
            <a:r>
              <a:rPr lang="en-US" dirty="0" err="1"/>
              <a:t>công</a:t>
            </a:r>
            <a:r>
              <a:rPr lang="en-US" dirty="0"/>
              <a:t> </a:t>
            </a:r>
            <a:r>
              <a:rPr lang="en-US" dirty="0" err="1"/>
              <a:t>sức</a:t>
            </a:r>
            <a:r>
              <a:rPr lang="en-US" dirty="0"/>
              <a:t> </a:t>
            </a:r>
            <a:r>
              <a:rPr lang="en-US" dirty="0" err="1"/>
              <a:t>và</a:t>
            </a:r>
            <a:r>
              <a:rPr lang="en-US" dirty="0"/>
              <a:t> </a:t>
            </a:r>
            <a:r>
              <a:rPr lang="en-US" dirty="0" err="1"/>
              <a:t>tài</a:t>
            </a:r>
            <a:r>
              <a:rPr lang="en-US" dirty="0"/>
              <a:t> </a:t>
            </a:r>
            <a:r>
              <a:rPr lang="en-US" dirty="0" err="1"/>
              <a:t>năng</a:t>
            </a:r>
            <a:r>
              <a:rPr lang="en-US" dirty="0"/>
              <a:t> của </a:t>
            </a:r>
            <a:r>
              <a:rPr lang="en-US" dirty="0" err="1"/>
              <a:t>người</a:t>
            </a:r>
            <a:r>
              <a:rPr lang="en-US" dirty="0"/>
              <a:t> </a:t>
            </a:r>
            <a:r>
              <a:rPr lang="en-US" dirty="0" err="1"/>
              <a:t>dân</a:t>
            </a:r>
            <a:r>
              <a:rPr lang="en-US" dirty="0"/>
              <a:t> </a:t>
            </a:r>
            <a:r>
              <a:rPr lang="en-US" dirty="0" err="1"/>
              <a:t>lao</a:t>
            </a:r>
            <a:r>
              <a:rPr lang="en-US" dirty="0"/>
              <a:t> </a:t>
            </a:r>
            <a:r>
              <a:rPr lang="en-US" dirty="0" err="1"/>
              <a:t>động</a:t>
            </a:r>
            <a:r>
              <a:rPr lang="en-US" dirty="0"/>
              <a:t>. </a:t>
            </a:r>
            <a:r>
              <a:rPr lang="en-US" dirty="0" err="1"/>
              <a:t>Vì</a:t>
            </a:r>
            <a:r>
              <a:rPr lang="en-US" dirty="0"/>
              <a:t> vậy </a:t>
            </a:r>
            <a:r>
              <a:rPr lang="en-US" dirty="0" err="1"/>
              <a:t>năm</a:t>
            </a:r>
            <a:r>
              <a:rPr lang="en-US" dirty="0"/>
              <a:t> 1993, </a:t>
            </a:r>
            <a:r>
              <a:rPr lang="en-US" dirty="0" err="1"/>
              <a:t>cố</a:t>
            </a:r>
            <a:r>
              <a:rPr lang="en-US" dirty="0"/>
              <a:t> </a:t>
            </a:r>
            <a:r>
              <a:rPr lang="en-US" dirty="0" err="1"/>
              <a:t>đô</a:t>
            </a:r>
            <a:r>
              <a:rPr lang="en-US" dirty="0"/>
              <a:t> </a:t>
            </a:r>
            <a:r>
              <a:rPr lang="en-US" dirty="0" err="1"/>
              <a:t>Huế</a:t>
            </a:r>
            <a:r>
              <a:rPr lang="en-US" dirty="0"/>
              <a:t> với </a:t>
            </a:r>
            <a:r>
              <a:rPr lang="en-US" dirty="0" err="1"/>
              <a:t>các</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a:t>
            </a:r>
            <a:r>
              <a:rPr lang="en-US" dirty="0" err="1"/>
              <a:t>cung</a:t>
            </a:r>
            <a:r>
              <a:rPr lang="en-US" dirty="0"/>
              <a:t> </a:t>
            </a:r>
            <a:r>
              <a:rPr lang="en-US" dirty="0" err="1"/>
              <a:t>đình</a:t>
            </a:r>
            <a:r>
              <a:rPr lang="en-US" dirty="0"/>
              <a:t>, </a:t>
            </a:r>
            <a:r>
              <a:rPr lang="en-US" dirty="0" err="1"/>
              <a:t>thành</a:t>
            </a:r>
            <a:r>
              <a:rPr lang="en-US" dirty="0"/>
              <a:t> </a:t>
            </a:r>
            <a:r>
              <a:rPr lang="en-US" dirty="0" err="1"/>
              <a:t>quách</a:t>
            </a:r>
            <a:r>
              <a:rPr lang="en-US" dirty="0"/>
              <a:t>, </a:t>
            </a:r>
            <a:r>
              <a:rPr lang="en-US" dirty="0" err="1"/>
              <a:t>đền</a:t>
            </a:r>
            <a:r>
              <a:rPr lang="en-US" dirty="0"/>
              <a:t> </a:t>
            </a:r>
            <a:r>
              <a:rPr lang="en-US" dirty="0" err="1"/>
              <a:t>miếu</a:t>
            </a:r>
            <a:r>
              <a:rPr lang="en-US" dirty="0"/>
              <a:t>, </a:t>
            </a:r>
            <a:r>
              <a:rPr lang="en-US" dirty="0" err="1"/>
              <a:t>lăng</a:t>
            </a:r>
            <a:r>
              <a:rPr lang="en-US" dirty="0"/>
              <a:t> </a:t>
            </a:r>
            <a:r>
              <a:rPr lang="en-US" dirty="0" err="1"/>
              <a:t>tẩm</a:t>
            </a:r>
            <a:r>
              <a:rPr lang="en-US" dirty="0"/>
              <a:t>,… đã được </a:t>
            </a:r>
            <a:r>
              <a:rPr lang="en-US" dirty="0" err="1"/>
              <a:t>công</a:t>
            </a:r>
            <a:r>
              <a:rPr lang="en-US" dirty="0"/>
              <a:t> </a:t>
            </a:r>
            <a:r>
              <a:rPr lang="en-US" dirty="0" err="1"/>
              <a:t>nhận</a:t>
            </a:r>
            <a:r>
              <a:rPr lang="en-US" dirty="0"/>
              <a:t> là di </a:t>
            </a:r>
            <a:r>
              <a:rPr lang="en-US" dirty="0" err="1"/>
              <a:t>sản</a:t>
            </a:r>
            <a:r>
              <a:rPr lang="en-US" dirty="0"/>
              <a:t> </a:t>
            </a:r>
            <a:r>
              <a:rPr lang="en-US" dirty="0" err="1"/>
              <a:t>văn</a:t>
            </a:r>
            <a:r>
              <a:rPr lang="en-US" dirty="0"/>
              <a:t> </a:t>
            </a:r>
            <a:r>
              <a:rPr lang="en-US" dirty="0" err="1"/>
              <a:t>hóa</a:t>
            </a:r>
            <a:r>
              <a:rPr lang="en-US" dirty="0"/>
              <a:t> </a:t>
            </a:r>
            <a:r>
              <a:rPr lang="en-US" dirty="0" err="1"/>
              <a:t>thế</a:t>
            </a:r>
            <a:r>
              <a:rPr lang="en-US" dirty="0"/>
              <a:t> </a:t>
            </a:r>
            <a:r>
              <a:rPr lang="en-US" dirty="0" err="1"/>
              <a:t>giới</a:t>
            </a:r>
            <a:r>
              <a:rPr lang="en-US" dirty="0"/>
              <a:t>.</a:t>
            </a:r>
          </a:p>
        </p:txBody>
      </p:sp>
      <p:sp>
        <p:nvSpPr>
          <p:cNvPr id="4" name="Slide Number Placeholder 3"/>
          <p:cNvSpPr>
            <a:spLocks noGrp="1"/>
          </p:cNvSpPr>
          <p:nvPr>
            <p:ph type="sldNum" sz="quarter" idx="5"/>
          </p:nvPr>
        </p:nvSpPr>
        <p:spPr/>
        <p:txBody>
          <a:bodyPr/>
          <a:lstStyle/>
          <a:p>
            <a:fld id="{B2DED4D6-296F-4982-ADBB-413C6ACABA22}" type="slidenum">
              <a:rPr lang="en-US" smtClean="0"/>
              <a:pPr/>
              <a:t>7</a:t>
            </a:fld>
            <a:endParaRPr lang="en-US"/>
          </a:p>
        </p:txBody>
      </p:sp>
    </p:spTree>
    <p:extLst>
      <p:ext uri="{BB962C8B-B14F-4D97-AF65-F5344CB8AC3E}">
        <p14:creationId xmlns:p14="http://schemas.microsoft.com/office/powerpoint/2010/main" val="30611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81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ED4D6-296F-4982-ADBB-413C6ACABA22}" type="slidenum">
              <a:rPr lang="en-US" smtClean="0"/>
              <a:pPr/>
              <a:t>29</a:t>
            </a:fld>
            <a:endParaRPr lang="en-US"/>
          </a:p>
        </p:txBody>
      </p:sp>
    </p:spTree>
    <p:extLst>
      <p:ext uri="{BB962C8B-B14F-4D97-AF65-F5344CB8AC3E}">
        <p14:creationId xmlns:p14="http://schemas.microsoft.com/office/powerpoint/2010/main" val="344564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4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E267-B1B8-88F3-0E57-01345DFF94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9A3693-3567-5F71-064F-00CF4571E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8291B-CB09-2722-C494-53DD9774C3AC}"/>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5" name="Footer Placeholder 4">
            <a:extLst>
              <a:ext uri="{FF2B5EF4-FFF2-40B4-BE49-F238E27FC236}">
                <a16:creationId xmlns:a16="http://schemas.microsoft.com/office/drawing/2014/main" id="{50AAED4F-E54C-4384-FA5B-9550BED3D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BEF1-1F09-9BA2-1152-8B2226272B54}"/>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2917292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59CF-5340-7D95-85D4-5CF0C9386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55475-AFEA-BAE2-432D-E0B56296AF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9FAE6-307D-4C19-99AB-CF6F5770E519}"/>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5" name="Footer Placeholder 4">
            <a:extLst>
              <a:ext uri="{FF2B5EF4-FFF2-40B4-BE49-F238E27FC236}">
                <a16:creationId xmlns:a16="http://schemas.microsoft.com/office/drawing/2014/main" id="{30FAEC19-07D7-D30B-84C2-CAFBEC8B9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9A734-CAB0-6D58-2C7D-5F0F5DBF6B7D}"/>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22207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90955-2827-A1E9-7205-02FB2F7656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D58C53-7C8B-23AB-D730-C716F5C302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65D26-5D01-EA6A-585E-9A99E1AF9BDE}"/>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5" name="Footer Placeholder 4">
            <a:extLst>
              <a:ext uri="{FF2B5EF4-FFF2-40B4-BE49-F238E27FC236}">
                <a16:creationId xmlns:a16="http://schemas.microsoft.com/office/drawing/2014/main" id="{2D6D4304-2560-6D91-7558-68E9835BB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C907D-9846-9941-DAF5-1EAD53A4E7F5}"/>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361416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99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A591-5C95-FC27-42E7-261E6C1D2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28C6D-963F-8E28-4DE4-AD3B6E203A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AB339-0E39-FFE1-7A1C-390A0D3F6B3C}"/>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5" name="Footer Placeholder 4">
            <a:extLst>
              <a:ext uri="{FF2B5EF4-FFF2-40B4-BE49-F238E27FC236}">
                <a16:creationId xmlns:a16="http://schemas.microsoft.com/office/drawing/2014/main" id="{3F2D730D-2865-5428-54BA-A9A202575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4EF9A-62FA-3F7B-DEB6-8DA00C146AC0}"/>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200929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FF74-EAA4-2D3A-D2D1-F0B8BDEA8A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F78E1-BA34-EA29-4AE9-5AACB8910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86C3E-167F-7469-3B92-87B0C4283AFB}"/>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5" name="Footer Placeholder 4">
            <a:extLst>
              <a:ext uri="{FF2B5EF4-FFF2-40B4-BE49-F238E27FC236}">
                <a16:creationId xmlns:a16="http://schemas.microsoft.com/office/drawing/2014/main" id="{6DB5FE44-DD60-0D4A-48EA-FC7441BB5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72EBC-4E53-87D5-1E6E-C9313F60F56E}"/>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200403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26C9-E41F-8094-D102-369A6D4C07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409C2-FAA4-1A11-FE9F-4ED1572EE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53840F-3C34-2626-B4AF-20D545B15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C6B06-3A3C-8A51-5C2F-4B483544E472}"/>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6" name="Footer Placeholder 5">
            <a:extLst>
              <a:ext uri="{FF2B5EF4-FFF2-40B4-BE49-F238E27FC236}">
                <a16:creationId xmlns:a16="http://schemas.microsoft.com/office/drawing/2014/main" id="{7DEAF770-8718-AB29-3037-035F794C9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133C0-2938-C224-D55F-FE0E93716FF6}"/>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127467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BC9B-EA42-45F3-D9C6-4C1F50335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D9397C-9079-4290-1A2F-1D8B51934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1C971-14F4-E6AD-BC7D-AEFBBB56C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227F7-F73A-EB01-7DDC-72D6F2E78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A0B2-A014-669C-A43F-1DD720A358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80171B-D06F-311C-F8A2-119961AA8492}"/>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8" name="Footer Placeholder 7">
            <a:extLst>
              <a:ext uri="{FF2B5EF4-FFF2-40B4-BE49-F238E27FC236}">
                <a16:creationId xmlns:a16="http://schemas.microsoft.com/office/drawing/2014/main" id="{AACDBD79-4AB9-03D5-622C-FBEFB130E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1B719B-99E0-76D8-C26B-1903228FADC7}"/>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87530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D8B2-D6DB-7536-C04D-6B53ED4709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7D8E5E-A2B2-4CB6-AF74-E4ACDC31BD23}"/>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4" name="Footer Placeholder 3">
            <a:extLst>
              <a:ext uri="{FF2B5EF4-FFF2-40B4-BE49-F238E27FC236}">
                <a16:creationId xmlns:a16="http://schemas.microsoft.com/office/drawing/2014/main" id="{99657089-EB14-3F25-DF87-E8EF41C8F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FA6B6-5B83-4837-E320-B9B1D0999C7B}"/>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1223847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A537B-6230-C971-D419-A313C6E294F4}"/>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3" name="Footer Placeholder 2">
            <a:extLst>
              <a:ext uri="{FF2B5EF4-FFF2-40B4-BE49-F238E27FC236}">
                <a16:creationId xmlns:a16="http://schemas.microsoft.com/office/drawing/2014/main" id="{C85B5578-F08B-E0B9-940D-A62D6E2B76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E401BA-2C43-135B-9E13-F6D2AA9AB143}"/>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252087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6AEC-D1F7-8C3D-4020-0F031703A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CBAD27-46F8-997D-7A5F-64666548EC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0763F-2D06-8F48-6186-727253A3B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E1AA4-249A-B573-BB90-71B124F402CA}"/>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6" name="Footer Placeholder 5">
            <a:extLst>
              <a:ext uri="{FF2B5EF4-FFF2-40B4-BE49-F238E27FC236}">
                <a16:creationId xmlns:a16="http://schemas.microsoft.com/office/drawing/2014/main" id="{B061F7C3-0221-D2FA-529E-AE5C3B4EE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CDA7-D931-2388-9DE5-00250A7EC777}"/>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2343409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0D9C-5575-5F0A-3A24-D9E503B01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5EE30D-86B8-96DB-85C0-0CB7F80BDA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7AE1FE-0E74-AFCA-CC7B-ABE137791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166EC-9CD3-EF6B-8F7E-775FFFF6A7CF}"/>
              </a:ext>
            </a:extLst>
          </p:cNvPr>
          <p:cNvSpPr>
            <a:spLocks noGrp="1"/>
          </p:cNvSpPr>
          <p:nvPr>
            <p:ph type="dt" sz="half" idx="10"/>
          </p:nvPr>
        </p:nvSpPr>
        <p:spPr/>
        <p:txBody>
          <a:bodyPr/>
          <a:lstStyle/>
          <a:p>
            <a:fld id="{BFEF2CDC-9E9C-4850-8F22-6519D19CC2DA}" type="datetimeFigureOut">
              <a:rPr lang="en-US" smtClean="0"/>
              <a:t>2/2/2024</a:t>
            </a:fld>
            <a:endParaRPr lang="en-US"/>
          </a:p>
        </p:txBody>
      </p:sp>
      <p:sp>
        <p:nvSpPr>
          <p:cNvPr id="6" name="Footer Placeholder 5">
            <a:extLst>
              <a:ext uri="{FF2B5EF4-FFF2-40B4-BE49-F238E27FC236}">
                <a16:creationId xmlns:a16="http://schemas.microsoft.com/office/drawing/2014/main" id="{CD17519F-599A-C0C1-EEDF-8F036CBA1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31B21-F2F4-4C8C-A92C-20B75DA6CDC4}"/>
              </a:ext>
            </a:extLst>
          </p:cNvPr>
          <p:cNvSpPr>
            <a:spLocks noGrp="1"/>
          </p:cNvSpPr>
          <p:nvPr>
            <p:ph type="sldNum" sz="quarter" idx="12"/>
          </p:nvPr>
        </p:nvSpPr>
        <p:spPr/>
        <p:txBody>
          <a:bodyPr/>
          <a:lstStyle/>
          <a:p>
            <a:fld id="{A8380732-8CEC-43F5-98FF-1BDBBC4B4935}" type="slidenum">
              <a:rPr lang="en-US" smtClean="0"/>
              <a:t>‹#›</a:t>
            </a:fld>
            <a:endParaRPr lang="en-US"/>
          </a:p>
        </p:txBody>
      </p:sp>
    </p:spTree>
    <p:extLst>
      <p:ext uri="{BB962C8B-B14F-4D97-AF65-F5344CB8AC3E}">
        <p14:creationId xmlns:p14="http://schemas.microsoft.com/office/powerpoint/2010/main" val="411364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76A88-9038-9073-466B-0B972259B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237B4A-108C-1328-67C8-F4878CE19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C53A8-8A0C-EB3A-7D50-6C850162B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F2CDC-9E9C-4850-8F22-6519D19CC2DA}" type="datetimeFigureOut">
              <a:rPr lang="en-US" smtClean="0"/>
              <a:t>2/2/2024</a:t>
            </a:fld>
            <a:endParaRPr lang="en-US"/>
          </a:p>
        </p:txBody>
      </p:sp>
      <p:sp>
        <p:nvSpPr>
          <p:cNvPr id="5" name="Footer Placeholder 4">
            <a:extLst>
              <a:ext uri="{FF2B5EF4-FFF2-40B4-BE49-F238E27FC236}">
                <a16:creationId xmlns:a16="http://schemas.microsoft.com/office/drawing/2014/main" id="{91FC30AA-3DC6-3B85-9D4B-929B575A3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E4973F-9A8B-C79E-0AF7-5AD6C118BA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80732-8CEC-43F5-98FF-1BDBBC4B4935}" type="slidenum">
              <a:rPr lang="en-US" smtClean="0"/>
              <a:t>‹#›</a:t>
            </a:fld>
            <a:endParaRPr lang="en-US"/>
          </a:p>
        </p:txBody>
      </p:sp>
    </p:spTree>
    <p:extLst>
      <p:ext uri="{BB962C8B-B14F-4D97-AF65-F5344CB8AC3E}">
        <p14:creationId xmlns:p14="http://schemas.microsoft.com/office/powerpoint/2010/main" val="854574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2.png"/><Relationship Id="rId7" Type="http://schemas.openxmlformats.org/officeDocument/2006/relationships/image" Target="../media/image1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937659" y="2842953"/>
            <a:ext cx="2316681" cy="23166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73A4C482-F63E-4600-B92C-7884364CE8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3"/>
          <a:stretch>
            <a:fillRect/>
          </a:stretch>
        </p:blipFill>
        <p:spPr>
          <a:xfrm>
            <a:off x="0" y="1317811"/>
            <a:ext cx="12192000" cy="5559073"/>
          </a:xfrm>
          <a:prstGeom prst="rect">
            <a:avLst/>
          </a:prstGeom>
        </p:spPr>
      </p:pic>
      <p:pic>
        <p:nvPicPr>
          <p:cNvPr id="3" name="Picture 2">
            <a:extLst>
              <a:ext uri="{FF2B5EF4-FFF2-40B4-BE49-F238E27FC236}">
                <a16:creationId xmlns:a16="http://schemas.microsoft.com/office/drawing/2014/main" id="{659216EC-B8D6-E4D4-FCDA-41E9C8A1F06E}"/>
              </a:ext>
            </a:extLst>
          </p:cNvPr>
          <p:cNvPicPr>
            <a:picLocks noChangeAspect="1"/>
          </p:cNvPicPr>
          <p:nvPr/>
        </p:nvPicPr>
        <p:blipFill>
          <a:blip r:embed="rId4"/>
          <a:stretch>
            <a:fillRect/>
          </a:stretch>
        </p:blipFill>
        <p:spPr>
          <a:xfrm>
            <a:off x="241427" y="1267794"/>
            <a:ext cx="9943438" cy="4017612"/>
          </a:xfrm>
          <a:prstGeom prst="rect">
            <a:avLst/>
          </a:prstGeom>
        </p:spPr>
      </p:pic>
      <p:pic>
        <p:nvPicPr>
          <p:cNvPr id="11" name="Content Placeholder 4">
            <a:extLst>
              <a:ext uri="{FF2B5EF4-FFF2-40B4-BE49-F238E27FC236}">
                <a16:creationId xmlns:a16="http://schemas.microsoft.com/office/drawing/2014/main" id="{4B8D31F1-04A6-1589-30A7-C0D441124400}"/>
              </a:ext>
            </a:extLst>
          </p:cNvPr>
          <p:cNvPicPr>
            <a:picLocks noChangeAspect="1"/>
          </p:cNvPicPr>
          <p:nvPr/>
        </p:nvPicPr>
        <p:blipFill>
          <a:blip r:embed="rId5"/>
          <a:stretch>
            <a:fillRect/>
          </a:stretch>
        </p:blipFill>
        <p:spPr>
          <a:xfrm>
            <a:off x="8320205" y="36760"/>
            <a:ext cx="3871795" cy="2177885"/>
          </a:xfrm>
          <a:prstGeom prst="ellipse">
            <a:avLst/>
          </a:prstGeom>
          <a:ln>
            <a:noFill/>
          </a:ln>
          <a:effectLst>
            <a:softEdge rad="112500"/>
          </a:effec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78" y="-320140"/>
            <a:ext cx="1732082" cy="1732082"/>
          </a:xfrm>
          <a:prstGeom prst="rect">
            <a:avLst/>
          </a:prstGeom>
        </p:spPr>
      </p:pic>
      <p:pic>
        <p:nvPicPr>
          <p:cNvPr id="8" name="Picture 7"/>
          <p:cNvPicPr>
            <a:picLocks noChangeAspect="1"/>
          </p:cNvPicPr>
          <p:nvPr/>
        </p:nvPicPr>
        <p:blipFill>
          <a:blip r:embed="rId6"/>
          <a:stretch>
            <a:fillRect/>
          </a:stretch>
        </p:blipFill>
        <p:spPr>
          <a:xfrm>
            <a:off x="1639609" y="153879"/>
            <a:ext cx="4950381" cy="1926503"/>
          </a:xfrm>
          <a:prstGeom prst="rect">
            <a:avLst/>
          </a:prstGeom>
        </p:spPr>
      </p:pic>
      <p:pic>
        <p:nvPicPr>
          <p:cNvPr id="12" name="Picture 11"/>
          <p:cNvPicPr>
            <a:picLocks noChangeAspect="1"/>
          </p:cNvPicPr>
          <p:nvPr/>
        </p:nvPicPr>
        <p:blipFill>
          <a:blip r:embed="rId7"/>
          <a:stretch>
            <a:fillRect/>
          </a:stretch>
        </p:blipFill>
        <p:spPr>
          <a:xfrm>
            <a:off x="9324216" y="3429000"/>
            <a:ext cx="2401619" cy="1085268"/>
          </a:xfrm>
          <a:prstGeom prst="rect">
            <a:avLst/>
          </a:prstGeom>
        </p:spPr>
      </p:pic>
    </p:spTree>
    <p:extLst>
      <p:ext uri="{BB962C8B-B14F-4D97-AF65-F5344CB8AC3E}">
        <p14:creationId xmlns:p14="http://schemas.microsoft.com/office/powerpoint/2010/main" val="290916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
            <a:extLst>
              <a:ext uri="{FF2B5EF4-FFF2-40B4-BE49-F238E27FC236}">
                <a16:creationId xmlns:a16="http://schemas.microsoft.com/office/drawing/2014/main" id="{3DD7AA8A-4A4E-31FA-8D69-278111880695}"/>
              </a:ext>
            </a:extLst>
          </p:cNvPr>
          <p:cNvSpPr/>
          <p:nvPr/>
        </p:nvSpPr>
        <p:spPr>
          <a:xfrm>
            <a:off x="4093302" y="3070261"/>
            <a:ext cx="7643139" cy="2352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 name="Google Shape;276;p7">
            <a:extLst>
              <a:ext uri="{FF2B5EF4-FFF2-40B4-BE49-F238E27FC236}">
                <a16:creationId xmlns:a16="http://schemas.microsoft.com/office/drawing/2014/main" id="{B0DC577B-0401-F3FD-9C18-443A7337C36E}"/>
              </a:ext>
            </a:extLst>
          </p:cNvPr>
          <p:cNvSpPr/>
          <p:nvPr/>
        </p:nvSpPr>
        <p:spPr>
          <a:xfrm>
            <a:off x="3578924" y="340967"/>
            <a:ext cx="8092966" cy="234353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 </a:t>
            </a:r>
            <a:r>
              <a:rPr kumimoji="0" lang="vi-VN"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Cuộc phản công ở kinh thành Huế diễn ra vào thời gian nào?</a:t>
            </a:r>
            <a:endParaRPr kumimoji="0" sz="4500" b="1" i="0" u="none" strike="noStrike" kern="1200" cap="none" spc="0" normalizeH="0" baseline="0" noProof="0" dirty="0">
              <a:ln>
                <a:noFill/>
              </a:ln>
              <a:solidFill>
                <a:srgbClr val="FFC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6" name="TextBox 5">
            <a:extLst>
              <a:ext uri="{FF2B5EF4-FFF2-40B4-BE49-F238E27FC236}">
                <a16:creationId xmlns:a16="http://schemas.microsoft.com/office/drawing/2014/main" id="{0479C4DE-A088-F877-D9C5-111436E0592A}"/>
              </a:ext>
            </a:extLst>
          </p:cNvPr>
          <p:cNvSpPr txBox="1"/>
          <p:nvPr/>
        </p:nvSpPr>
        <p:spPr>
          <a:xfrm>
            <a:off x="3978260" y="3480311"/>
            <a:ext cx="7476156" cy="1631216"/>
          </a:xfrm>
          <a:prstGeom prst="rect">
            <a:avLst/>
          </a:prstGeom>
          <a:noFill/>
        </p:spPr>
        <p:txBody>
          <a:bodyPr wrap="square" rtlCol="0">
            <a:spAutoFit/>
          </a:bodyPr>
          <a:lstStyle/>
          <a:p>
            <a:pPr algn="ctr"/>
            <a:r>
              <a:rPr lang="en-SG" sz="5000" b="1" dirty="0" err="1">
                <a:solidFill>
                  <a:srgbClr val="002060"/>
                </a:solidFill>
                <a:latin typeface="Cambria" panose="02040503050406030204" pitchFamily="18" charset="0"/>
                <a:ea typeface="Cambria" panose="02040503050406030204" pitchFamily="18" charset="0"/>
              </a:rPr>
              <a:t>Đêm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mồng</a:t>
            </a:r>
            <a:r>
              <a:rPr lang="en-SG" sz="5000" b="1" dirty="0">
                <a:solidFill>
                  <a:srgbClr val="002060"/>
                </a:solidFill>
                <a:latin typeface="Cambria" panose="02040503050406030204" pitchFamily="18" charset="0"/>
                <a:ea typeface="Cambria" panose="02040503050406030204" pitchFamily="18" charset="0"/>
              </a:rPr>
              <a:t> 4 </a:t>
            </a:r>
            <a:r>
              <a:rPr lang="en-SG" sz="5000" b="1" dirty="0" err="1">
                <a:solidFill>
                  <a:srgbClr val="002060"/>
                </a:solidFill>
                <a:latin typeface="Cambria" panose="02040503050406030204" pitchFamily="18" charset="0"/>
                <a:ea typeface="Cambria" panose="02040503050406030204" pitchFamily="18" charset="0"/>
              </a:rPr>
              <a:t>rạng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mồng</a:t>
            </a:r>
            <a:r>
              <a:rPr lang="en-SG" sz="5000" b="1" dirty="0">
                <a:solidFill>
                  <a:srgbClr val="002060"/>
                </a:solidFill>
                <a:latin typeface="Cambria" panose="02040503050406030204" pitchFamily="18" charset="0"/>
                <a:ea typeface="Cambria" panose="02040503050406030204" pitchFamily="18" charset="0"/>
              </a:rPr>
              <a:t> 5 - 7 – </a:t>
            </a:r>
            <a:r>
              <a:rPr lang="vi-VN" sz="5000" b="1" dirty="0">
                <a:solidFill>
                  <a:srgbClr val="002060"/>
                </a:solidFill>
                <a:latin typeface="Cambria" panose="02040503050406030204" pitchFamily="18" charset="0"/>
                <a:ea typeface="Cambria" panose="02040503050406030204" pitchFamily="18" charset="0"/>
              </a:rPr>
              <a:t>1885.</a:t>
            </a:r>
            <a:endParaRPr lang="en-SG" sz="5000" dirty="0"/>
          </a:p>
        </p:txBody>
      </p:sp>
      <p:grpSp>
        <p:nvGrpSpPr>
          <p:cNvPr id="9" name="组合 17">
            <a:extLst>
              <a:ext uri="{FF2B5EF4-FFF2-40B4-BE49-F238E27FC236}">
                <a16:creationId xmlns:a16="http://schemas.microsoft.com/office/drawing/2014/main" id="{150F66A0-E617-48A1-D4FF-3EF3E28FCAD7}"/>
              </a:ext>
            </a:extLst>
          </p:cNvPr>
          <p:cNvGrpSpPr/>
          <p:nvPr/>
        </p:nvGrpSpPr>
        <p:grpSpPr>
          <a:xfrm>
            <a:off x="-2012143" y="4626811"/>
            <a:ext cx="15626379" cy="2310290"/>
            <a:chOff x="-2315494" y="4590153"/>
            <a:chExt cx="15626379" cy="2310290"/>
          </a:xfrm>
        </p:grpSpPr>
        <p:grpSp>
          <p:nvGrpSpPr>
            <p:cNvPr id="10" name="组合 18">
              <a:extLst>
                <a:ext uri="{FF2B5EF4-FFF2-40B4-BE49-F238E27FC236}">
                  <a16:creationId xmlns:a16="http://schemas.microsoft.com/office/drawing/2014/main" id="{68798375-1EB7-BE6A-693F-DD81632DCE4E}"/>
                </a:ext>
              </a:extLst>
            </p:cNvPr>
            <p:cNvGrpSpPr/>
            <p:nvPr/>
          </p:nvGrpSpPr>
          <p:grpSpPr>
            <a:xfrm>
              <a:off x="-2315494" y="4590153"/>
              <a:ext cx="11938500" cy="2310290"/>
              <a:chOff x="-2992763" y="3948264"/>
              <a:chExt cx="15946137" cy="2957973"/>
            </a:xfrm>
          </p:grpSpPr>
          <p:pic>
            <p:nvPicPr>
              <p:cNvPr id="12" name="图片 20">
                <a:extLst>
                  <a:ext uri="{FF2B5EF4-FFF2-40B4-BE49-F238E27FC236}">
                    <a16:creationId xmlns:a16="http://schemas.microsoft.com/office/drawing/2014/main" id="{E04BB76C-EA76-6328-3E99-34452D7EE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3" name="图片 21">
                <a:extLst>
                  <a:ext uri="{FF2B5EF4-FFF2-40B4-BE49-F238E27FC236}">
                    <a16:creationId xmlns:a16="http://schemas.microsoft.com/office/drawing/2014/main" id="{E76260FE-3077-AA52-812F-514E5E089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5" name="图片 22">
                <a:extLst>
                  <a:ext uri="{FF2B5EF4-FFF2-40B4-BE49-F238E27FC236}">
                    <a16:creationId xmlns:a16="http://schemas.microsoft.com/office/drawing/2014/main" id="{FE322DDC-8A0A-2417-C9CB-D5E493ED3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6" name="图片 23">
                <a:extLst>
                  <a:ext uri="{FF2B5EF4-FFF2-40B4-BE49-F238E27FC236}">
                    <a16:creationId xmlns:a16="http://schemas.microsoft.com/office/drawing/2014/main" id="{4B52781B-E8CF-58C3-B87F-65939E59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7" name="图片 24">
                <a:extLst>
                  <a:ext uri="{FF2B5EF4-FFF2-40B4-BE49-F238E27FC236}">
                    <a16:creationId xmlns:a16="http://schemas.microsoft.com/office/drawing/2014/main" id="{6E0680FB-4813-E85D-DA6B-487E4F7AC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1" name="图片 19">
              <a:extLst>
                <a:ext uri="{FF2B5EF4-FFF2-40B4-BE49-F238E27FC236}">
                  <a16:creationId xmlns:a16="http://schemas.microsoft.com/office/drawing/2014/main" id="{D19AF18A-444E-815C-AD35-851E48607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23408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C36291B-A2C2-468B-2FAA-6B896B22BD24}"/>
              </a:ext>
            </a:extLst>
          </p:cNvPr>
          <p:cNvSpPr/>
          <p:nvPr/>
        </p:nvSpPr>
        <p:spPr>
          <a:xfrm>
            <a:off x="4195327" y="2672107"/>
            <a:ext cx="7746124" cy="2365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6" name="TextBox 5">
            <a:extLst>
              <a:ext uri="{FF2B5EF4-FFF2-40B4-BE49-F238E27FC236}">
                <a16:creationId xmlns:a16="http://schemas.microsoft.com/office/drawing/2014/main" id="{0479C4DE-A088-F877-D9C5-111436E0592A}"/>
              </a:ext>
            </a:extLst>
          </p:cNvPr>
          <p:cNvSpPr txBox="1"/>
          <p:nvPr/>
        </p:nvSpPr>
        <p:spPr>
          <a:xfrm>
            <a:off x="4330311" y="2995595"/>
            <a:ext cx="7476156" cy="1169551"/>
          </a:xfrm>
          <a:prstGeom prst="rect">
            <a:avLst/>
          </a:prstGeom>
          <a:noFill/>
        </p:spPr>
        <p:txBody>
          <a:bodyPr wrap="square" rtlCol="0">
            <a:spAutoFit/>
          </a:bodyPr>
          <a:lstStyle/>
          <a:p>
            <a:pPr lvl="0" algn="ctr"/>
            <a:r>
              <a:rPr lang="en-SG" sz="7000" b="1" dirty="0">
                <a:solidFill>
                  <a:srgbClr val="002060"/>
                </a:solidFill>
                <a:latin typeface="Cambria" panose="02040503050406030204" pitchFamily="18" charset="0"/>
                <a:ea typeface="Cambria" panose="02040503050406030204" pitchFamily="18" charset="0"/>
              </a:rPr>
              <a:t>Tôn </a:t>
            </a:r>
            <a:r>
              <a:rPr lang="en-SG" sz="7000" b="1" dirty="0" err="1">
                <a:solidFill>
                  <a:srgbClr val="002060"/>
                </a:solidFill>
                <a:latin typeface="Cambria" panose="02040503050406030204" pitchFamily="18" charset="0"/>
                <a:ea typeface="Cambria" panose="02040503050406030204" pitchFamily="18" charset="0"/>
              </a:rPr>
              <a:t>Thất</a:t>
            </a:r>
            <a:r>
              <a:rPr lang="en-SG" sz="7000" b="1" dirty="0">
                <a:solidFill>
                  <a:srgbClr val="002060"/>
                </a:solidFill>
                <a:latin typeface="Cambria" panose="02040503050406030204" pitchFamily="18" charset="0"/>
                <a:ea typeface="Cambria" panose="02040503050406030204" pitchFamily="18" charset="0"/>
              </a:rPr>
              <a:t> </a:t>
            </a:r>
            <a:r>
              <a:rPr lang="en-SG" sz="7000" b="1" dirty="0" err="1">
                <a:solidFill>
                  <a:srgbClr val="002060"/>
                </a:solidFill>
                <a:latin typeface="Cambria" panose="02040503050406030204" pitchFamily="18" charset="0"/>
                <a:ea typeface="Cambria" panose="02040503050406030204" pitchFamily="18" charset="0"/>
              </a:rPr>
              <a:t>Thuyết</a:t>
            </a:r>
            <a:endParaRPr kumimoji="0" lang="en-SG" sz="7000" b="0" i="0" u="none" strike="noStrike" kern="1200" cap="none" spc="0" normalizeH="0" baseline="0" noProof="0" dirty="0">
              <a:ln>
                <a:noFill/>
              </a:ln>
              <a:solidFill>
                <a:prstClr val="black"/>
              </a:solidFill>
              <a:effectLst/>
              <a:uLnTx/>
              <a:uFillTx/>
              <a:latin typeface="Calibri"/>
            </a:endParaRPr>
          </a:p>
        </p:txBody>
      </p:sp>
      <p:grpSp>
        <p:nvGrpSpPr>
          <p:cNvPr id="9" name="组合 17">
            <a:extLst>
              <a:ext uri="{FF2B5EF4-FFF2-40B4-BE49-F238E27FC236}">
                <a16:creationId xmlns:a16="http://schemas.microsoft.com/office/drawing/2014/main" id="{150F66A0-E617-48A1-D4FF-3EF3E28FCAD7}"/>
              </a:ext>
            </a:extLst>
          </p:cNvPr>
          <p:cNvGrpSpPr/>
          <p:nvPr/>
        </p:nvGrpSpPr>
        <p:grpSpPr>
          <a:xfrm>
            <a:off x="-2012143" y="4626811"/>
            <a:ext cx="15626379" cy="2310290"/>
            <a:chOff x="-2315494" y="4590153"/>
            <a:chExt cx="15626379" cy="2310290"/>
          </a:xfrm>
        </p:grpSpPr>
        <p:grpSp>
          <p:nvGrpSpPr>
            <p:cNvPr id="10" name="组合 18">
              <a:extLst>
                <a:ext uri="{FF2B5EF4-FFF2-40B4-BE49-F238E27FC236}">
                  <a16:creationId xmlns:a16="http://schemas.microsoft.com/office/drawing/2014/main" id="{68798375-1EB7-BE6A-693F-DD81632DCE4E}"/>
                </a:ext>
              </a:extLst>
            </p:cNvPr>
            <p:cNvGrpSpPr/>
            <p:nvPr/>
          </p:nvGrpSpPr>
          <p:grpSpPr>
            <a:xfrm>
              <a:off x="-2315494" y="4590153"/>
              <a:ext cx="11938500" cy="2310290"/>
              <a:chOff x="-2992763" y="3948264"/>
              <a:chExt cx="15946137" cy="2957973"/>
            </a:xfrm>
          </p:grpSpPr>
          <p:pic>
            <p:nvPicPr>
              <p:cNvPr id="12" name="图片 20">
                <a:extLst>
                  <a:ext uri="{FF2B5EF4-FFF2-40B4-BE49-F238E27FC236}">
                    <a16:creationId xmlns:a16="http://schemas.microsoft.com/office/drawing/2014/main" id="{E04BB76C-EA76-6328-3E99-34452D7EE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3" name="图片 21">
                <a:extLst>
                  <a:ext uri="{FF2B5EF4-FFF2-40B4-BE49-F238E27FC236}">
                    <a16:creationId xmlns:a16="http://schemas.microsoft.com/office/drawing/2014/main" id="{E76260FE-3077-AA52-812F-514E5E089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5" name="图片 22">
                <a:extLst>
                  <a:ext uri="{FF2B5EF4-FFF2-40B4-BE49-F238E27FC236}">
                    <a16:creationId xmlns:a16="http://schemas.microsoft.com/office/drawing/2014/main" id="{FE322DDC-8A0A-2417-C9CB-D5E493ED3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6" name="图片 23">
                <a:extLst>
                  <a:ext uri="{FF2B5EF4-FFF2-40B4-BE49-F238E27FC236}">
                    <a16:creationId xmlns:a16="http://schemas.microsoft.com/office/drawing/2014/main" id="{4B52781B-E8CF-58C3-B87F-65939E59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7" name="图片 24">
                <a:extLst>
                  <a:ext uri="{FF2B5EF4-FFF2-40B4-BE49-F238E27FC236}">
                    <a16:creationId xmlns:a16="http://schemas.microsoft.com/office/drawing/2014/main" id="{6E0680FB-4813-E85D-DA6B-487E4F7AC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1" name="图片 19">
              <a:extLst>
                <a:ext uri="{FF2B5EF4-FFF2-40B4-BE49-F238E27FC236}">
                  <a16:creationId xmlns:a16="http://schemas.microsoft.com/office/drawing/2014/main" id="{D19AF18A-444E-815C-AD35-851E48607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 name="Google Shape;276;p7">
            <a:extLst>
              <a:ext uri="{FF2B5EF4-FFF2-40B4-BE49-F238E27FC236}">
                <a16:creationId xmlns:a16="http://schemas.microsoft.com/office/drawing/2014/main" id="{B8358C25-B8CD-F0A3-044A-1EBDFBE7F9A5}"/>
              </a:ext>
            </a:extLst>
          </p:cNvPr>
          <p:cNvSpPr/>
          <p:nvPr/>
        </p:nvSpPr>
        <p:spPr>
          <a:xfrm>
            <a:off x="3226676" y="179294"/>
            <a:ext cx="8579791" cy="23642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6000" b="1" dirty="0">
                <a:solidFill>
                  <a:srgbClr val="009999"/>
                </a:solidFill>
                <a:latin typeface="UTM Avo" panose="02040603050506020204" pitchFamily="18" charset="0"/>
              </a:rPr>
              <a:t>Ai là người khởi xưởng?</a:t>
            </a:r>
            <a:endParaRPr sz="6000" b="1" dirty="0">
              <a:solidFill>
                <a:srgbClr val="FFC000"/>
              </a:solidFill>
              <a:latin typeface="UTM Avo" panose="02040603050506020204" pitchFamily="18" charset="0"/>
            </a:endParaRPr>
          </a:p>
        </p:txBody>
      </p:sp>
    </p:spTree>
    <p:extLst>
      <p:ext uri="{BB962C8B-B14F-4D97-AF65-F5344CB8AC3E}">
        <p14:creationId xmlns:p14="http://schemas.microsoft.com/office/powerpoint/2010/main" val="45528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7E08875-0F0F-7265-EADA-1E9A3DDD3BEE}"/>
              </a:ext>
            </a:extLst>
          </p:cNvPr>
          <p:cNvSpPr/>
          <p:nvPr/>
        </p:nvSpPr>
        <p:spPr>
          <a:xfrm>
            <a:off x="3205655" y="2150562"/>
            <a:ext cx="8986345" cy="3821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8" name="Google Shape;276;p7">
            <a:extLst>
              <a:ext uri="{FF2B5EF4-FFF2-40B4-BE49-F238E27FC236}">
                <a16:creationId xmlns:a16="http://schemas.microsoft.com/office/drawing/2014/main" id="{0B2F9C36-AEF2-813C-DE73-CF39445C0865}"/>
              </a:ext>
            </a:extLst>
          </p:cNvPr>
          <p:cNvSpPr/>
          <p:nvPr/>
        </p:nvSpPr>
        <p:spPr>
          <a:xfrm>
            <a:off x="1800697" y="287480"/>
            <a:ext cx="10061055" cy="1470747"/>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Cuộc phản công diễn ra như thế nào?</a:t>
            </a:r>
            <a:endParaRPr kumimoji="0" sz="4500" b="1" i="0" u="none" strike="noStrike" kern="1200" cap="none" spc="0" normalizeH="0" baseline="0" noProof="0" dirty="0">
              <a:ln>
                <a:noFill/>
              </a:ln>
              <a:solidFill>
                <a:srgbClr val="FFC000"/>
              </a:solidFill>
              <a:effectLst/>
              <a:uLnTx/>
              <a:uFillTx/>
              <a:latin typeface="UTM Avo" panose="02040603050506020204" pitchFamily="18" charset="0"/>
              <a:ea typeface="+mn-ea"/>
              <a:cs typeface="+mn-cs"/>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6" name="TextBox 5">
            <a:extLst>
              <a:ext uri="{FF2B5EF4-FFF2-40B4-BE49-F238E27FC236}">
                <a16:creationId xmlns:a16="http://schemas.microsoft.com/office/drawing/2014/main" id="{9F722693-F676-1D6A-0F69-EA70AD5ADE31}"/>
              </a:ext>
            </a:extLst>
          </p:cNvPr>
          <p:cNvSpPr txBox="1"/>
          <p:nvPr/>
        </p:nvSpPr>
        <p:spPr>
          <a:xfrm>
            <a:off x="3535901" y="2189238"/>
            <a:ext cx="8325851"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Q</a:t>
            </a:r>
            <a:r>
              <a:rPr lang="en-SG" sz="4000" b="1" dirty="0" err="1">
                <a:solidFill>
                  <a:srgbClr val="002060"/>
                </a:solidFill>
                <a:latin typeface="Cambria" panose="02040503050406030204" pitchFamily="18" charset="0"/>
                <a:ea typeface="Cambria" panose="02040503050406030204" pitchFamily="18" charset="0"/>
              </a:rPr>
              <a:t>uân</a:t>
            </a:r>
            <a:r>
              <a:rPr lang="en-SG" sz="4000" b="1" dirty="0">
                <a:solidFill>
                  <a:srgbClr val="002060"/>
                </a:solidFill>
                <a:latin typeface="Cambria" panose="02040503050406030204" pitchFamily="18" charset="0"/>
                <a:ea typeface="Cambria" panose="02040503050406030204" pitchFamily="18" charset="0"/>
              </a:rPr>
              <a:t> ta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ngờ</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tấn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đồn</a:t>
            </a:r>
            <a:r>
              <a:rPr lang="en-SG" sz="4000" b="1" dirty="0">
                <a:solidFill>
                  <a:srgbClr val="002060"/>
                </a:solidFill>
                <a:latin typeface="Cambria" panose="02040503050406030204" pitchFamily="18" charset="0"/>
                <a:ea typeface="Cambria" panose="02040503050406030204" pitchFamily="18" charset="0"/>
              </a:rPr>
              <a:t> Mang </a:t>
            </a:r>
            <a:r>
              <a:rPr lang="en-SG" sz="4000" b="1" dirty="0" err="1">
                <a:solidFill>
                  <a:srgbClr val="002060"/>
                </a:solidFill>
                <a:latin typeface="Cambria" panose="02040503050406030204" pitchFamily="18" charset="0"/>
                <a:ea typeface="Cambria" panose="02040503050406030204" pitchFamily="18" charset="0"/>
              </a:rPr>
              <a:t>Cá</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toà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Khâm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sứ</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Pháp</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đánh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ngờ</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quân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Pháp</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vô</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rối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cố</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thủ</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gần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sáng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thì</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đánh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trả</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lại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quân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triều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đình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tổn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lớn</a:t>
            </a:r>
            <a:r>
              <a:rPr lang="en-SG" sz="4000" b="1" dirty="0">
                <a:solidFill>
                  <a:srgbClr val="002060"/>
                </a:solidFill>
                <a:latin typeface="Cambria" panose="02040503050406030204" pitchFamily="18" charset="0"/>
                <a:ea typeface="Cambria" panose="02040503050406030204" pitchFamily="18" charset="0"/>
              </a:rPr>
              <a:t>.</a:t>
            </a:r>
            <a:endParaRPr lang="en-SG" sz="4000" b="1" dirty="0"/>
          </a:p>
        </p:txBody>
      </p:sp>
    </p:spTree>
    <p:extLst>
      <p:ext uri="{BB962C8B-B14F-4D97-AF65-F5344CB8AC3E}">
        <p14:creationId xmlns:p14="http://schemas.microsoft.com/office/powerpoint/2010/main" val="252596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067527"/>
            <a:ext cx="8986345" cy="3821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3022318" y="377750"/>
            <a:ext cx="8554342" cy="15850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solidFill>
                  <a:srgbClr val="002060"/>
                </a:solidFill>
                <a:latin typeface="UTM Avo" panose="02040603050506020204" pitchFamily="18" charset="0"/>
              </a:rPr>
              <a:t>Nêu ý nghĩa của cuộc phản công?</a:t>
            </a:r>
            <a:endParaRPr sz="40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96530" y="2163221"/>
            <a:ext cx="8301180" cy="3323987"/>
          </a:xfrm>
          <a:prstGeom prst="rect">
            <a:avLst/>
          </a:prstGeom>
          <a:noFill/>
        </p:spPr>
        <p:txBody>
          <a:bodyPr wrap="square" rtlCol="0">
            <a:spAutoFit/>
          </a:bodyPr>
          <a:lstStyle/>
          <a:p>
            <a:pPr algn="just"/>
            <a:r>
              <a:rPr lang="en-SG" sz="4200" b="1" dirty="0" err="1">
                <a:solidFill>
                  <a:srgbClr val="002060"/>
                </a:solidFill>
                <a:latin typeface="Cambria" panose="02040503050406030204" pitchFamily="18" charset="0"/>
                <a:ea typeface="Cambria" panose="02040503050406030204" pitchFamily="18" charset="0"/>
              </a:rPr>
              <a:t>Cuộc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phản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ở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thành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Huế</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tuy không giành chiến thắng nhưng </a:t>
            </a:r>
            <a:r>
              <a:rPr lang="en-SG" sz="4200" b="1" dirty="0" err="1">
                <a:solidFill>
                  <a:srgbClr val="002060"/>
                </a:solidFill>
                <a:latin typeface="Cambria" panose="02040503050406030204" pitchFamily="18" charset="0"/>
                <a:ea typeface="Cambria" panose="02040503050406030204" pitchFamily="18" charset="0"/>
              </a:rPr>
              <a:t>khẳng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định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thần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chiến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khát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giành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độc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tự</a:t>
            </a:r>
            <a:r>
              <a:rPr lang="en-SG" sz="4200" b="1" dirty="0">
                <a:solidFill>
                  <a:srgbClr val="002060"/>
                </a:solidFill>
                <a:latin typeface="Cambria" panose="02040503050406030204" pitchFamily="18" charset="0"/>
                <a:ea typeface="Cambria" panose="02040503050406030204" pitchFamily="18" charset="0"/>
              </a:rPr>
              <a:t> do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dân</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ta.</a:t>
            </a:r>
            <a:endParaRPr lang="en-SG" sz="4200" dirty="0"/>
          </a:p>
        </p:txBody>
      </p:sp>
    </p:spTree>
    <p:extLst>
      <p:ext uri="{BB962C8B-B14F-4D97-AF65-F5344CB8AC3E}">
        <p14:creationId xmlns:p14="http://schemas.microsoft.com/office/powerpoint/2010/main" val="334830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1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633800" y="573338"/>
            <a:ext cx="10380659" cy="5324535"/>
          </a:xfrm>
          <a:prstGeom prst="rect">
            <a:avLst/>
          </a:prstGeom>
          <a:noFill/>
        </p:spPr>
        <p:txBody>
          <a:bodyPr wrap="square">
            <a:spAutoFit/>
          </a:bodyPr>
          <a:lstStyle/>
          <a:p>
            <a:pPr algn="just"/>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trong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không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ngày</a:t>
            </a:r>
            <a:r>
              <a:rPr lang="en-SG" sz="3400" b="1" dirty="0">
                <a:solidFill>
                  <a:srgbClr val="002060"/>
                </a:solidFill>
                <a:latin typeface="Cambria" panose="02040503050406030204" pitchFamily="18" charset="0"/>
                <a:ea typeface="Cambria" panose="02040503050406030204" pitchFamily="18" charset="0"/>
              </a:rPr>
              <a:t> 23-8-1945, </a:t>
            </a:r>
            <a:r>
              <a:rPr lang="vi-VN" sz="3400" b="1" dirty="0">
                <a:solidFill>
                  <a:srgbClr val="002060"/>
                </a:solidFill>
                <a:latin typeface="Cambria" panose="02040503050406030204" pitchFamily="18" charset="0"/>
                <a:ea typeface="Cambria" panose="02040503050406030204" pitchFamily="18" charset="0"/>
              </a:rPr>
              <a:t>nh</a:t>
            </a:r>
            <a:r>
              <a:rPr lang="en-SG" sz="3400" b="1" dirty="0" err="1">
                <a:solidFill>
                  <a:srgbClr val="002060"/>
                </a:solidFill>
                <a:latin typeface="Cambria" panose="02040503050406030204" pitchFamily="18" charset="0"/>
                <a:ea typeface="Cambria" panose="02040503050406030204" pitchFamily="18" charset="0"/>
              </a:rPr>
              <a:t>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giành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được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Chiều</a:t>
            </a:r>
            <a:r>
              <a:rPr lang="en-SG" sz="3400" b="1" dirty="0">
                <a:solidFill>
                  <a:srgbClr val="002060"/>
                </a:solidFill>
                <a:latin typeface="Cambria" panose="02040503050406030204" pitchFamily="18" charset="0"/>
                <a:ea typeface="Cambria" panose="02040503050406030204" pitchFamily="18" charset="0"/>
              </a:rPr>
              <a:t> 30 – 8 – 1945, </a:t>
            </a:r>
            <a:r>
              <a:rPr lang="en-SG" sz="3400" b="1" dirty="0" err="1">
                <a:solidFill>
                  <a:srgbClr val="002060"/>
                </a:solidFill>
                <a:latin typeface="Cambria" panose="02040503050406030204" pitchFamily="18" charset="0"/>
                <a:ea typeface="Cambria" panose="02040503050406030204" pitchFamily="18" charset="0"/>
              </a:rPr>
              <a:t>trước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cổng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Ngọ</a:t>
            </a:r>
            <a:r>
              <a:rPr lang="en-SG" sz="3400" b="1" dirty="0">
                <a:solidFill>
                  <a:srgbClr val="002060"/>
                </a:solidFill>
                <a:latin typeface="Cambria" panose="02040503050406030204" pitchFamily="18" charset="0"/>
                <a:ea typeface="Cambria" panose="02040503050406030204" pitchFamily="18" charset="0"/>
              </a:rPr>
              <a:t> Môn, </a:t>
            </a:r>
            <a:r>
              <a:rPr lang="en-SG" sz="3400" b="1" dirty="0" err="1">
                <a:solidFill>
                  <a:srgbClr val="002060"/>
                </a:solidFill>
                <a:latin typeface="Cambria" panose="02040503050406030204" pitchFamily="18" charset="0"/>
                <a:ea typeface="Cambria" panose="02040503050406030204" pitchFamily="18" charset="0"/>
              </a:rPr>
              <a:t>hàng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vạn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người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xứ</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chứng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ấ</a:t>
            </a:r>
            <a:r>
              <a:rPr lang="en-SG" sz="3400" b="1" dirty="0">
                <a:solidFill>
                  <a:srgbClr val="002060"/>
                </a:solidFill>
                <a:latin typeface="Cambria" panose="02040503050406030204" pitchFamily="18" charset="0"/>
                <a:ea typeface="Cambria" panose="02040503050406030204" pitchFamily="18" charset="0"/>
              </a:rPr>
              <a:t>y </a:t>
            </a:r>
            <a:r>
              <a:rPr lang="en-SG" sz="3400" b="1" dirty="0" err="1">
                <a:solidFill>
                  <a:srgbClr val="002060"/>
                </a:solidFill>
                <a:latin typeface="Cambria" panose="02040503050406030204" pitchFamily="18" charset="0"/>
                <a:ea typeface="Cambria" panose="02040503050406030204" pitchFamily="18" charset="0"/>
              </a:rPr>
              <a:t>phút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lịch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Vua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Bảo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đọc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chiếu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thoái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vị</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ấn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m</a:t>
            </a:r>
            <a:r>
              <a:rPr lang="en-SG" sz="3400" b="1" dirty="0" err="1">
                <a:solidFill>
                  <a:srgbClr val="002060"/>
                </a:solidFill>
                <a:latin typeface="Cambria" panose="02040503050406030204" pitchFamily="18" charset="0"/>
                <a:ea typeface="Cambria" panose="02040503050406030204" pitchFamily="18" charset="0"/>
              </a:rPr>
              <a:t>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kì</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đài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cờ</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đỏ</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vàng</a:t>
            </a:r>
            <a:r>
              <a:rPr lang="en-SG" sz="3400" b="1" dirty="0">
                <a:solidFill>
                  <a:srgbClr val="002060"/>
                </a:solidFill>
                <a:latin typeface="Cambria" panose="02040503050406030204" pitchFamily="18" charset="0"/>
                <a:ea typeface="Cambria" panose="02040503050406030204" pitchFamily="18" charset="0"/>
              </a:rPr>
              <a:t> tung bay </a:t>
            </a:r>
            <a:r>
              <a:rPr lang="en-SG" sz="3400" b="1" dirty="0" err="1">
                <a:solidFill>
                  <a:srgbClr val="002060"/>
                </a:solidFill>
                <a:latin typeface="Cambria" panose="02040503050406030204" pitchFamily="18" charset="0"/>
                <a:ea typeface="Cambria" panose="02040503050406030204" pitchFamily="18" charset="0"/>
              </a:rPr>
              <a:t>giữa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những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hô</a:t>
            </a:r>
            <a:r>
              <a:rPr lang="en-SG" sz="3400" b="1" dirty="0">
                <a:solidFill>
                  <a:srgbClr val="002060"/>
                </a:solidFill>
                <a:latin typeface="Cambria" panose="02040503050406030204" pitchFamily="18" charset="0"/>
                <a:ea typeface="Cambria" panose="02040503050406030204" pitchFamily="18" charset="0"/>
              </a:rPr>
              <a:t> vang “</a:t>
            </a:r>
            <a:r>
              <a:rPr lang="en-SG" sz="3400" b="1" dirty="0" err="1">
                <a:solidFill>
                  <a:srgbClr val="002060"/>
                </a:solidFill>
                <a:latin typeface="Cambria" panose="02040503050406030204" pitchFamily="18" charset="0"/>
                <a:ea typeface="Cambria" panose="02040503050406030204" pitchFamily="18" charset="0"/>
              </a:rPr>
              <a:t>Việt</a:t>
            </a:r>
            <a:r>
              <a:rPr lang="en-SG" sz="3400" b="1" dirty="0">
                <a:solidFill>
                  <a:srgbClr val="002060"/>
                </a:solidFill>
                <a:latin typeface="Cambria" panose="02040503050406030204" pitchFamily="18" charset="0"/>
                <a:ea typeface="Cambria" panose="02040503050406030204" pitchFamily="18" charset="0"/>
              </a:rPr>
              <a:t> Nam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c</a:t>
            </a:r>
            <a:r>
              <a:rPr lang="en-SG" sz="3400" b="1" dirty="0" err="1">
                <a:solidFill>
                  <a:srgbClr val="002060"/>
                </a:solidFill>
                <a:latin typeface="Cambria" panose="02040503050406030204" pitchFamily="18" charset="0"/>
                <a:ea typeface="Cambria" panose="02040503050406030204" pitchFamily="18" charset="0"/>
              </a:rPr>
              <a:t>hủ</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Cộng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muôn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năm</a:t>
            </a:r>
            <a:r>
              <a:rPr lang="en-SG" sz="3400" b="1" dirty="0">
                <a:solidFill>
                  <a:srgbClr val="002060"/>
                </a:solidFill>
                <a:latin typeface="Cambria" panose="02040503050406030204" pitchFamily="18" charset="0"/>
                <a:ea typeface="Cambria" panose="02040503050406030204" pitchFamily="18" charset="0"/>
              </a:rPr>
              <a:t>!"</a:t>
            </a:r>
            <a:r>
              <a:rPr lang="en-SG" sz="3400" b="1" dirty="0" err="1">
                <a:solidFill>
                  <a:srgbClr val="002060"/>
                </a:solidFill>
                <a:latin typeface="Cambria" panose="02040503050406030204" pitchFamily="18" charset="0"/>
                <a:ea typeface="Cambria" panose="02040503050406030204" pitchFamily="18" charset="0"/>
              </a:rPr>
              <a:t>Sự</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kiện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đánh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dấu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lợi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trọn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vẹn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đất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Cố</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đô</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endParaRPr kumimoji="0" lang="en-SG"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27484"/>
            <a:ext cx="79219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UTM Futura Extra" panose="02040603050506020204" pitchFamily="18" charset="0"/>
                <a:ea typeface="HP001 5H" pitchFamily="34" charset="-127"/>
                <a:cs typeface="Times New Roman" pitchFamily="18" charset="0"/>
              </a:rPr>
              <a:t>CÁCH MẠNG THÁNG TÁM NĂM 1945 Ở HUẾ </a:t>
            </a:r>
            <a:endParaRPr kumimoji="0" lang="en-SG" sz="24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96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982643"/>
            <a:ext cx="8986345" cy="2756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ea typeface="等线" panose="02010600030101010101" pitchFamily="2" charset="-122"/>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2727919" y="65454"/>
            <a:ext cx="9169791" cy="275286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Cách mạng tháng Tám ở Huế diễn ra vào thời gian nào?</a:t>
            </a:r>
            <a:endParaRPr kumimoji="0"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47105" y="3299631"/>
            <a:ext cx="8301180" cy="1569660"/>
          </a:xfrm>
          <a:prstGeom prst="rect">
            <a:avLst/>
          </a:prstGeom>
          <a:noFill/>
        </p:spPr>
        <p:txBody>
          <a:bodyPr wrap="square" rtlCol="0">
            <a:spAutoFit/>
          </a:bodyPr>
          <a:lstStyle/>
          <a:p>
            <a:pPr lvl="0" algn="ctr"/>
            <a:r>
              <a:rPr lang="vi-VN" sz="4800" b="1" dirty="0">
                <a:solidFill>
                  <a:srgbClr val="002060"/>
                </a:solidFill>
                <a:latin typeface="Cambria" panose="02040503050406030204" pitchFamily="18" charset="0"/>
                <a:ea typeface="Cambria" panose="02040503050406030204" pitchFamily="18" charset="0"/>
              </a:rPr>
              <a:t>N</a:t>
            </a:r>
            <a:r>
              <a:rPr lang="en-SG" sz="4800" b="1" dirty="0" err="1">
                <a:solidFill>
                  <a:srgbClr val="002060"/>
                </a:solidFill>
                <a:latin typeface="Cambria" panose="02040503050406030204" pitchFamily="18" charset="0"/>
                <a:ea typeface="Cambria" panose="02040503050406030204" pitchFamily="18" charset="0"/>
              </a:rPr>
              <a:t>gày</a:t>
            </a:r>
            <a:r>
              <a:rPr lang="en-SG" sz="4800" b="1" dirty="0">
                <a:solidFill>
                  <a:srgbClr val="002060"/>
                </a:solidFill>
                <a:latin typeface="Cambria" panose="02040503050406030204" pitchFamily="18" charset="0"/>
                <a:ea typeface="Cambria" panose="02040503050406030204" pitchFamily="18" charset="0"/>
              </a:rPr>
              <a:t> 23-8-1945, </a:t>
            </a:r>
            <a:r>
              <a:rPr lang="vi-VN" sz="4800" b="1" dirty="0">
                <a:solidFill>
                  <a:srgbClr val="002060"/>
                </a:solidFill>
                <a:latin typeface="Cambria" panose="02040503050406030204" pitchFamily="18" charset="0"/>
                <a:ea typeface="Cambria" panose="02040503050406030204" pitchFamily="18" charset="0"/>
              </a:rPr>
              <a:t>nh</a:t>
            </a:r>
            <a:r>
              <a:rPr lang="en-SG" sz="4800" b="1" dirty="0" err="1">
                <a:solidFill>
                  <a:srgbClr val="002060"/>
                </a:solidFill>
                <a:latin typeface="Cambria" panose="02040503050406030204" pitchFamily="18" charset="0"/>
                <a:ea typeface="Cambria" panose="02040503050406030204" pitchFamily="18" charset="0"/>
              </a:rPr>
              <a:t>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dân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đã</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giành</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được</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chính</a:t>
            </a:r>
            <a:r>
              <a:rPr lang="en-SG"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quyền.</a:t>
            </a:r>
            <a:endParaRPr kumimoji="0" lang="en-SG" sz="48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2660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8E5D-52F9-9AAF-53DA-237CC11700D9}"/>
              </a:ext>
            </a:extLst>
          </p:cNvPr>
          <p:cNvSpPr>
            <a:spLocks noGrp="1"/>
          </p:cNvSpPr>
          <p:nvPr>
            <p:ph type="title"/>
          </p:nvPr>
        </p:nvSpPr>
        <p:spPr/>
        <p:txBody>
          <a:bodyPr/>
          <a:lstStyle/>
          <a:p>
            <a:endParaRPr lang="en-SG"/>
          </a:p>
        </p:txBody>
      </p:sp>
      <p:sp>
        <p:nvSpPr>
          <p:cNvPr id="4" name="Content Placeholder 3">
            <a:extLst>
              <a:ext uri="{FF2B5EF4-FFF2-40B4-BE49-F238E27FC236}">
                <a16:creationId xmlns:a16="http://schemas.microsoft.com/office/drawing/2014/main" id="{7587607D-556C-CBD6-8CFD-76D18B0862D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2882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83B2159A-8FA6-F9B8-BD3A-4FF43F687B46}"/>
              </a:ext>
            </a:extLst>
          </p:cNvPr>
          <p:cNvPicPr>
            <a:picLocks noChangeAspect="1"/>
          </p:cNvPicPr>
          <p:nvPr/>
        </p:nvPicPr>
        <p:blipFill>
          <a:blip r:embed="rId2"/>
          <a:stretch>
            <a:fillRect/>
          </a:stretch>
        </p:blipFill>
        <p:spPr>
          <a:xfrm>
            <a:off x="21872" y="24604"/>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220717" y="2722671"/>
            <a:ext cx="11592911" cy="3836275"/>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3E39FF-60C0-4578-A820-12F622F06D25}"/>
              </a:ext>
            </a:extLst>
          </p:cNvPr>
          <p:cNvSpPr/>
          <p:nvPr/>
        </p:nvSpPr>
        <p:spPr>
          <a:xfrm>
            <a:off x="-720806" y="2722671"/>
            <a:ext cx="13241020" cy="3693319"/>
          </a:xfrm>
          <a:prstGeom prst="rect">
            <a:avLst/>
          </a:prstGeom>
        </p:spPr>
        <p:txBody>
          <a:bodyPr wrap="square">
            <a:spAutoFit/>
          </a:bodyPr>
          <a:lstStyle/>
          <a:p>
            <a:pPr algn="ctr">
              <a:lnSpc>
                <a:spcPct val="130000"/>
              </a:lnSpc>
            </a:pP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Hoạt</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a:t>
            </a: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động</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2: </a:t>
            </a:r>
          </a:p>
          <a:p>
            <a:pPr algn="ctr">
              <a:lnSpc>
                <a:spcPct val="130000"/>
              </a:lnSpc>
            </a:pP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Bảo tồn và giữ gìn </a:t>
            </a:r>
            <a:endPar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endParaRPr>
          </a:p>
          <a:p>
            <a:pPr algn="ctr">
              <a:lnSpc>
                <a:spcPct val="130000"/>
              </a:lnSpc>
            </a:pP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giá trị Cố đô Huế</a:t>
            </a:r>
          </a:p>
        </p:txBody>
      </p:sp>
    </p:spTree>
    <p:extLst>
      <p:ext uri="{BB962C8B-B14F-4D97-AF65-F5344CB8AC3E}">
        <p14:creationId xmlns:p14="http://schemas.microsoft.com/office/powerpoint/2010/main" val="323156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251E06-F2D6-C6D1-9FC5-220B6E7D1884}"/>
              </a:ext>
            </a:extLst>
          </p:cNvPr>
          <p:cNvSpPr/>
          <p:nvPr/>
        </p:nvSpPr>
        <p:spPr>
          <a:xfrm>
            <a:off x="618354" y="224756"/>
            <a:ext cx="10955291" cy="247431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C69EF39-9650-69FF-CB53-2141B924BB8F}"/>
              </a:ext>
            </a:extLst>
          </p:cNvPr>
          <p:cNvSpPr txBox="1"/>
          <p:nvPr/>
        </p:nvSpPr>
        <p:spPr>
          <a:xfrm>
            <a:off x="722036" y="298416"/>
            <a:ext cx="10747926" cy="2400657"/>
          </a:xfrm>
          <a:prstGeom prst="rect">
            <a:avLst/>
          </a:prstGeom>
          <a:noFill/>
        </p:spPr>
        <p:txBody>
          <a:bodyPr wrap="square">
            <a:spAutoFit/>
          </a:bodyPr>
          <a:lstStyle/>
          <a:p>
            <a:pPr algn="ctr"/>
            <a:r>
              <a:rPr lang="en-SG" sz="5000" b="1" dirty="0" err="1">
                <a:solidFill>
                  <a:srgbClr val="002060"/>
                </a:solidFill>
                <a:latin typeface="Cambria" panose="02040503050406030204" pitchFamily="18" charset="0"/>
                <a:ea typeface="Cambria" panose="02040503050406030204" pitchFamily="18" charset="0"/>
              </a:rPr>
              <a:t>Đọc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thông</a:t>
            </a:r>
            <a:r>
              <a:rPr lang="en-SG" sz="5000" b="1" dirty="0">
                <a:solidFill>
                  <a:srgbClr val="002060"/>
                </a:solidFill>
                <a:latin typeface="Cambria" panose="02040503050406030204" pitchFamily="18" charset="0"/>
                <a:ea typeface="Cambria" panose="02040503050406030204" pitchFamily="18" charset="0"/>
              </a:rPr>
              <a:t> tin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quan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hình</a:t>
            </a:r>
            <a:r>
              <a:rPr lang="en-SG" sz="5000" b="1" dirty="0">
                <a:solidFill>
                  <a:srgbClr val="002060"/>
                </a:solidFill>
                <a:latin typeface="Cambria" panose="02040503050406030204" pitchFamily="18" charset="0"/>
                <a:ea typeface="Cambria" panose="02040503050406030204" pitchFamily="18" charset="0"/>
              </a:rPr>
              <a:t> 7, </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err="1">
                <a:solidFill>
                  <a:srgbClr val="002060"/>
                </a:solidFill>
                <a:latin typeface="Cambria" panose="02040503050406030204" pitchFamily="18" charset="0"/>
                <a:ea typeface="Cambria" panose="02040503050406030204" pitchFamily="18" charset="0"/>
              </a:rPr>
              <a:t>em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hãy</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cho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biết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cần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bảo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tồn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giữ</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giá</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trị</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của</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Cố</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Huế</a:t>
            </a:r>
            <a:r>
              <a:rPr lang="vi-VN" sz="5000" b="1" dirty="0">
                <a:solidFill>
                  <a:srgbClr val="002060"/>
                </a:solidFill>
                <a:latin typeface="Cambria" panose="02040503050406030204" pitchFamily="18" charset="0"/>
                <a:ea typeface="Cambria" panose="02040503050406030204" pitchFamily="18" charset="0"/>
              </a:rPr>
              <a:t> </a:t>
            </a:r>
            <a:r>
              <a:rPr lang="en-SG" sz="5000" b="1" dirty="0">
                <a:solidFill>
                  <a:srgbClr val="002060"/>
                </a:solidFill>
                <a:latin typeface="Cambria" panose="02040503050406030204" pitchFamily="18" charset="0"/>
                <a:ea typeface="Cambria" panose="02040503050406030204" pitchFamily="18" charset="0"/>
              </a:rPr>
              <a:t>?</a:t>
            </a:r>
            <a:endParaRPr lang="en-US" sz="5000" b="1" spc="6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66A5E82-9F23-42D9-D429-4A9C9F99B271}"/>
              </a:ext>
            </a:extLst>
          </p:cNvPr>
          <p:cNvSpPr txBox="1"/>
          <p:nvPr/>
        </p:nvSpPr>
        <p:spPr>
          <a:xfrm>
            <a:off x="297518" y="2772733"/>
            <a:ext cx="10408582" cy="3554819"/>
          </a:xfrm>
          <a:prstGeom prst="rect">
            <a:avLst/>
          </a:prstGeom>
          <a:noFill/>
        </p:spPr>
        <p:txBody>
          <a:bodyPr wrap="square">
            <a:spAutoFit/>
          </a:bodyPr>
          <a:lstStyle/>
          <a:p>
            <a:pPr algn="just"/>
            <a:r>
              <a:rPr lang="vi-VN" sz="4500" b="1" i="0" dirty="0">
                <a:solidFill>
                  <a:srgbClr val="C00000"/>
                </a:solidFill>
                <a:effectLst/>
                <a:latin typeface="Cambria" panose="02040503050406030204" pitchFamily="18" charset="0"/>
                <a:ea typeface="Cambria" panose="02040503050406030204" pitchFamily="18" charset="0"/>
              </a:rPr>
              <a:t>Để giữ gìn và phát huy giá trị của  Cố đô Huế, nhiều hoạt động tu bổ, phục dựng các di tích, cũng như tuyên truyền về những giá trị văn hóa tốt đẹp được tiến hành thường xuyên.</a:t>
            </a:r>
            <a:endParaRPr lang="en-SG" sz="4500" b="1" dirty="0">
              <a:solidFill>
                <a:srgbClr val="C00000"/>
              </a:solidFill>
              <a:latin typeface="Cambria" panose="02040503050406030204" pitchFamily="18" charset="0"/>
              <a:ea typeface="Cambria" panose="02040503050406030204" pitchFamily="18" charset="0"/>
            </a:endParaRPr>
          </a:p>
        </p:txBody>
      </p:sp>
      <p:grpSp>
        <p:nvGrpSpPr>
          <p:cNvPr id="8" name="组合 17">
            <a:extLst>
              <a:ext uri="{FF2B5EF4-FFF2-40B4-BE49-F238E27FC236}">
                <a16:creationId xmlns:a16="http://schemas.microsoft.com/office/drawing/2014/main" id="{1330E4E9-D61D-A920-EE18-AB0F5ECCB5D6}"/>
              </a:ext>
            </a:extLst>
          </p:cNvPr>
          <p:cNvGrpSpPr/>
          <p:nvPr/>
        </p:nvGrpSpPr>
        <p:grpSpPr>
          <a:xfrm>
            <a:off x="5874783" y="5419480"/>
            <a:ext cx="6317217" cy="1438520"/>
            <a:chOff x="-2315494" y="4590153"/>
            <a:chExt cx="15626379" cy="2310290"/>
          </a:xfrm>
        </p:grpSpPr>
        <p:grpSp>
          <p:nvGrpSpPr>
            <p:cNvPr id="9" name="组合 18">
              <a:extLst>
                <a:ext uri="{FF2B5EF4-FFF2-40B4-BE49-F238E27FC236}">
                  <a16:creationId xmlns:a16="http://schemas.microsoft.com/office/drawing/2014/main" id="{91DE5C4C-68B0-A73C-1F04-719F79DEECCC}"/>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8DC051D-8C9E-728E-DECB-E1B833CF8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FDFCF64B-3E36-27EE-6B07-81875B088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76E35694-AB9C-6E43-03BD-E23B866B6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6C1F6FFC-0704-6088-938D-58CA38331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16D6D7B6-7DD3-2936-B228-18B7CFB55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48926124-E26D-342E-1345-7755DE8CC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426746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38562" y="240687"/>
            <a:ext cx="11138357" cy="2414225"/>
          </a:xfrm>
          <a:prstGeom prst="rect">
            <a:avLst/>
          </a:prstGeom>
        </p:spPr>
      </p:pic>
    </p:spTree>
    <p:extLst>
      <p:ext uri="{BB962C8B-B14F-4D97-AF65-F5344CB8AC3E}">
        <p14:creationId xmlns:p14="http://schemas.microsoft.com/office/powerpoint/2010/main" val="3707037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erforming on stage&#10;&#10;Description automatically generated with low confidence">
            <a:extLst>
              <a:ext uri="{FF2B5EF4-FFF2-40B4-BE49-F238E27FC236}">
                <a16:creationId xmlns:a16="http://schemas.microsoft.com/office/drawing/2014/main" id="{42EC881C-D8CB-8BDE-B5F7-9781A28513EB}"/>
              </a:ext>
            </a:extLst>
          </p:cNvPr>
          <p:cNvPicPr>
            <a:picLocks noChangeAspect="1"/>
          </p:cNvPicPr>
          <p:nvPr/>
        </p:nvPicPr>
        <p:blipFill rotWithShape="1">
          <a:blip r:embed="rId2">
            <a:extLst>
              <a:ext uri="{28A0092B-C50C-407E-A947-70E740481C1C}">
                <a14:useLocalDpi xmlns:a14="http://schemas.microsoft.com/office/drawing/2010/main" val="0"/>
              </a:ext>
            </a:extLst>
          </a:blip>
          <a:srcRect t="25001" r="-5" b="-5"/>
          <a:stretch/>
        </p:blipFill>
        <p:spPr>
          <a:xfrm>
            <a:off x="20" y="10"/>
            <a:ext cx="6095980" cy="3428990"/>
          </a:xfrm>
          <a:prstGeom prst="rect">
            <a:avLst/>
          </a:prstGeom>
        </p:spPr>
      </p:pic>
      <p:pic>
        <p:nvPicPr>
          <p:cNvPr id="11" name="Picture 10" descr="A group of people on a stage&#10;&#10;Description automatically generated with medium confidence">
            <a:extLst>
              <a:ext uri="{FF2B5EF4-FFF2-40B4-BE49-F238E27FC236}">
                <a16:creationId xmlns:a16="http://schemas.microsoft.com/office/drawing/2014/main" id="{2511A7D2-04AE-DA29-91B4-44FFA1C8B4F1}"/>
              </a:ext>
            </a:extLst>
          </p:cNvPr>
          <p:cNvPicPr>
            <a:picLocks noChangeAspect="1"/>
          </p:cNvPicPr>
          <p:nvPr/>
        </p:nvPicPr>
        <p:blipFill rotWithShape="1">
          <a:blip r:embed="rId3">
            <a:extLst>
              <a:ext uri="{28A0092B-C50C-407E-A947-70E740481C1C}">
                <a14:useLocalDpi xmlns:a14="http://schemas.microsoft.com/office/drawing/2010/main" val="0"/>
              </a:ext>
            </a:extLst>
          </a:blip>
          <a:srcRect t="15412" b="633"/>
          <a:stretch/>
        </p:blipFill>
        <p:spPr>
          <a:xfrm>
            <a:off x="6096000" y="10"/>
            <a:ext cx="6096000" cy="3428990"/>
          </a:xfrm>
          <a:prstGeom prst="rect">
            <a:avLst/>
          </a:prstGeom>
        </p:spPr>
      </p:pic>
      <p:pic>
        <p:nvPicPr>
          <p:cNvPr id="14" name="Picture 13" descr="A group of people in traditional dress&#10;&#10;Description automatically generated with low confidence">
            <a:extLst>
              <a:ext uri="{FF2B5EF4-FFF2-40B4-BE49-F238E27FC236}">
                <a16:creationId xmlns:a16="http://schemas.microsoft.com/office/drawing/2014/main" id="{B93547C4-B6A0-13C7-4753-FF7AB9916173}"/>
              </a:ext>
            </a:extLst>
          </p:cNvPr>
          <p:cNvPicPr>
            <a:picLocks noChangeAspect="1"/>
          </p:cNvPicPr>
          <p:nvPr/>
        </p:nvPicPr>
        <p:blipFill rotWithShape="1">
          <a:blip r:embed="rId4">
            <a:extLst>
              <a:ext uri="{28A0092B-C50C-407E-A947-70E740481C1C}">
                <a14:useLocalDpi xmlns:a14="http://schemas.microsoft.com/office/drawing/2010/main" val="0"/>
              </a:ext>
            </a:extLst>
          </a:blip>
          <a:srcRect t="11279" b="4452"/>
          <a:stretch/>
        </p:blipFill>
        <p:spPr>
          <a:xfrm>
            <a:off x="20" y="3429000"/>
            <a:ext cx="6095980" cy="3429000"/>
          </a:xfrm>
          <a:prstGeom prst="rect">
            <a:avLst/>
          </a:prstGeom>
        </p:spPr>
      </p:pic>
      <p:pic>
        <p:nvPicPr>
          <p:cNvPr id="15" name="Picture 14" descr="A group of people on a stage&#10;&#10;Description automatically generated with medium confidence">
            <a:extLst>
              <a:ext uri="{FF2B5EF4-FFF2-40B4-BE49-F238E27FC236}">
                <a16:creationId xmlns:a16="http://schemas.microsoft.com/office/drawing/2014/main" id="{4C9088CB-BCCC-7544-2FB6-6B1AA88E7487}"/>
              </a:ext>
            </a:extLst>
          </p:cNvPr>
          <p:cNvPicPr>
            <a:picLocks noChangeAspect="1"/>
          </p:cNvPicPr>
          <p:nvPr/>
        </p:nvPicPr>
        <p:blipFill rotWithShape="1">
          <a:blip r:embed="rId5">
            <a:extLst>
              <a:ext uri="{28A0092B-C50C-407E-A947-70E740481C1C}">
                <a14:useLocalDpi xmlns:a14="http://schemas.microsoft.com/office/drawing/2010/main" val="0"/>
              </a:ext>
            </a:extLst>
          </a:blip>
          <a:srcRect t="14740" b="6589"/>
          <a:stretch/>
        </p:blipFill>
        <p:spPr>
          <a:xfrm>
            <a:off x="6096000" y="3429000"/>
            <a:ext cx="6096000" cy="3429000"/>
          </a:xfrm>
          <a:prstGeom prst="rect">
            <a:avLst/>
          </a:prstGeom>
        </p:spPr>
      </p:pic>
      <p:sp>
        <p:nvSpPr>
          <p:cNvPr id="16" name="TextBox 15">
            <a:extLst>
              <a:ext uri="{FF2B5EF4-FFF2-40B4-BE49-F238E27FC236}">
                <a16:creationId xmlns:a16="http://schemas.microsoft.com/office/drawing/2014/main" id="{A426FFA4-60BB-1F11-7325-803B089AB916}"/>
              </a:ext>
            </a:extLst>
          </p:cNvPr>
          <p:cNvSpPr txBox="1"/>
          <p:nvPr/>
        </p:nvSpPr>
        <p:spPr>
          <a:xfrm>
            <a:off x="656959" y="275075"/>
            <a:ext cx="3022980" cy="769441"/>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i="1" dirty="0">
                <a:solidFill>
                  <a:schemeClr val="bg1"/>
                </a:solidFill>
                <a:latin typeface="UTM Khuccamta" panose="02040603050506020204" pitchFamily="18" charset="0"/>
              </a:rPr>
              <a:t>Festival </a:t>
            </a:r>
            <a:r>
              <a:rPr lang="en-US" sz="4400" b="1" i="1" dirty="0" err="1">
                <a:solidFill>
                  <a:schemeClr val="bg1"/>
                </a:solidFill>
                <a:latin typeface="UTM Khuccamta" panose="02040603050506020204" pitchFamily="18" charset="0"/>
              </a:rPr>
              <a:t>Huế</a:t>
            </a:r>
            <a:endParaRPr lang="en-US" sz="4400" b="1" i="1" dirty="0">
              <a:solidFill>
                <a:schemeClr val="bg1"/>
              </a:solidFill>
              <a:latin typeface="UTM Khuccamta" panose="02040603050506020204" pitchFamily="18" charset="0"/>
            </a:endParaRPr>
          </a:p>
        </p:txBody>
      </p:sp>
    </p:spTree>
    <p:extLst>
      <p:ext uri="{BB962C8B-B14F-4D97-AF65-F5344CB8AC3E}">
        <p14:creationId xmlns:p14="http://schemas.microsoft.com/office/powerpoint/2010/main" val="385893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F45BC14-0183-E7F3-F3D9-080C70682EDE}"/>
              </a:ext>
            </a:extLst>
          </p:cNvPr>
          <p:cNvSpPr/>
          <p:nvPr/>
        </p:nvSpPr>
        <p:spPr>
          <a:xfrm>
            <a:off x="101600" y="215638"/>
            <a:ext cx="7594600" cy="648996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EB1BB18-5BEC-EDDB-5544-7DF736799A4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696200" y="1280279"/>
            <a:ext cx="4495800" cy="2974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51D6AAE3-0012-23B8-82CD-29DBE51F6F55}"/>
              </a:ext>
            </a:extLst>
          </p:cNvPr>
          <p:cNvSpPr txBox="1"/>
          <p:nvPr/>
        </p:nvSpPr>
        <p:spPr>
          <a:xfrm>
            <a:off x="342900" y="495299"/>
            <a:ext cx="7023100" cy="6093976"/>
          </a:xfrm>
          <a:prstGeom prst="rect">
            <a:avLst/>
          </a:prstGeom>
          <a:noFill/>
        </p:spPr>
        <p:txBody>
          <a:bodyPr wrap="square" rtlCol="0">
            <a:spAutoFit/>
          </a:bodyPr>
          <a:lstStyle/>
          <a:p>
            <a:pPr algn="just"/>
            <a:r>
              <a:rPr lang="vi-VN" sz="2600" b="1" dirty="0">
                <a:latin typeface="Cambria" panose="02040503050406030204" pitchFamily="18" charset="0"/>
                <a:ea typeface="Cambria" panose="02040503050406030204" pitchFamily="18" charset="0"/>
              </a:rPr>
              <a:t>Lễ khai mạc Phe-xti-van Huế năm 2018: Phe-xti-van Huế được tổ chức 2 năm một lần vào các năm chẵn nhằm tái hiện những giá trị truyền thống của vùng đất Cố đô. Đây là lễ hội lớn gồm những chương trình nghệ thuật đặc sắc, mang dấu ấn của những vùng văn hoá tiêu biểu của Việt Nam và nhiều quốc gia trên thế giới, đồng thời cũng là đẹp để giới thiệu với công chúng trong nước và bạn bè quốc tế tinh hoa văn hoá nghệ thuật truyền thống và cung đình Huế. Trong lễ hội có nhiều hoạt động như: lễ khai mạc, những màn biểu diễn nghệ thuật đường phố, ngâm thơ, các buổi trưng bày đầy màu sắc, hoà nhạc, chơi trống và xem các bộ phim lịch sử.</a:t>
            </a:r>
            <a:endParaRPr lang="en-SG"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751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2355780" y="317729"/>
            <a:ext cx="7480440" cy="2676376"/>
          </a:xfrm>
          <a:prstGeom prst="rect">
            <a:avLst/>
          </a:prstGeom>
        </p:spPr>
      </p:pic>
    </p:spTree>
    <p:extLst>
      <p:ext uri="{BB962C8B-B14F-4D97-AF65-F5344CB8AC3E}">
        <p14:creationId xmlns:p14="http://schemas.microsoft.com/office/powerpoint/2010/main" val="208127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
            <a:extLst>
              <a:ext uri="{FF2B5EF4-FFF2-40B4-BE49-F238E27FC236}">
                <a16:creationId xmlns:a16="http://schemas.microsoft.com/office/drawing/2014/main" id="{D7553B58-4A63-A56B-5B20-4226DFE7E732}"/>
              </a:ext>
            </a:extLst>
          </p:cNvPr>
          <p:cNvSpPr/>
          <p:nvPr/>
        </p:nvSpPr>
        <p:spPr>
          <a:xfrm>
            <a:off x="155642" y="1858534"/>
            <a:ext cx="11108987" cy="4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4" name="TextBox 3">
            <a:extLst>
              <a:ext uri="{FF2B5EF4-FFF2-40B4-BE49-F238E27FC236}">
                <a16:creationId xmlns:a16="http://schemas.microsoft.com/office/drawing/2014/main" id="{C223CCBF-9987-DEDF-364F-36D425CED910}"/>
              </a:ext>
            </a:extLst>
          </p:cNvPr>
          <p:cNvSpPr txBox="1"/>
          <p:nvPr/>
        </p:nvSpPr>
        <p:spPr>
          <a:xfrm>
            <a:off x="389106" y="2232066"/>
            <a:ext cx="11108987" cy="3970318"/>
          </a:xfrm>
          <a:prstGeom prst="rect">
            <a:avLst/>
          </a:prstGeom>
          <a:noFill/>
        </p:spPr>
        <p:txBody>
          <a:bodyPr wrap="square" rtlCol="0">
            <a:spAutoFit/>
          </a:bodyPr>
          <a:lstStyle/>
          <a:p>
            <a:pPr algn="just"/>
            <a:r>
              <a:rPr lang="vi-VN" sz="3600" b="1" i="0" dirty="0">
                <a:solidFill>
                  <a:srgbClr val="002060"/>
                </a:solidFill>
                <a:effectLst/>
                <a:latin typeface="Cambria" panose="02040503050406030204" pitchFamily="18" charset="0"/>
                <a:ea typeface="Cambria" panose="02040503050406030204" pitchFamily="18" charset="0"/>
              </a:rPr>
              <a:t>Cố đô Huế là nơi thu hút nhiều khách du lịch bởi vì:</a:t>
            </a:r>
          </a:p>
          <a:p>
            <a:pPr algn="just"/>
            <a:r>
              <a:rPr lang="vi-VN" sz="3600" b="1" i="0" dirty="0">
                <a:solidFill>
                  <a:srgbClr val="002060"/>
                </a:solidFill>
                <a:effectLst/>
                <a:latin typeface="Cambria" panose="02040503050406030204" pitchFamily="18" charset="0"/>
                <a:ea typeface="Cambria" panose="02040503050406030204" pitchFamily="18" charset="0"/>
              </a:rPr>
              <a:t>+ Có rất nhiều địa điểm thăm quan du lịch.</a:t>
            </a:r>
          </a:p>
          <a:p>
            <a:pPr algn="just"/>
            <a:r>
              <a:rPr lang="vi-VN" sz="3600" b="1" i="0" dirty="0">
                <a:solidFill>
                  <a:srgbClr val="002060"/>
                </a:solidFill>
                <a:effectLst/>
                <a:latin typeface="Cambria" panose="02040503050406030204" pitchFamily="18" charset="0"/>
                <a:ea typeface="Cambria" panose="02040503050406030204" pitchFamily="18" charset="0"/>
              </a:rPr>
              <a:t>+ Chứa đựng nhiều văn hóa, lịch sử khác nhau.</a:t>
            </a:r>
          </a:p>
          <a:p>
            <a:pPr algn="just"/>
            <a:r>
              <a:rPr lang="vi-VN" sz="3600" b="1" i="0" dirty="0">
                <a:solidFill>
                  <a:srgbClr val="002060"/>
                </a:solidFill>
                <a:effectLst/>
                <a:latin typeface="Cambria" panose="02040503050406030204" pitchFamily="18" charset="0"/>
                <a:ea typeface="Cambria" panose="02040503050406030204" pitchFamily="18" charset="0"/>
              </a:rPr>
              <a:t>+ Con người nơi đây thân thiện và đậm đà bản sắc văn hóa dân tộc vùng miền.</a:t>
            </a:r>
          </a:p>
          <a:p>
            <a:pPr algn="just"/>
            <a:r>
              <a:rPr lang="vi-VN" sz="3600" b="1" i="0" dirty="0">
                <a:solidFill>
                  <a:srgbClr val="002060"/>
                </a:solidFill>
                <a:effectLst/>
                <a:latin typeface="Cambria" panose="02040503050406030204" pitchFamily="18" charset="0"/>
                <a:ea typeface="Cambria" panose="02040503050406030204" pitchFamily="18" charset="0"/>
              </a:rPr>
              <a:t>+ Có nhiều đồ ăn ngon, hấp dẫn du khách.</a:t>
            </a:r>
          </a:p>
          <a:p>
            <a:pPr algn="just"/>
            <a:r>
              <a:rPr lang="vi-VN" sz="3600" b="1" i="0" dirty="0">
                <a:solidFill>
                  <a:srgbClr val="002060"/>
                </a:solidFill>
                <a:effectLst/>
                <a:latin typeface="Cambria" panose="02040503050406030204" pitchFamily="18" charset="0"/>
                <a:ea typeface="Cambria" panose="02040503050406030204" pitchFamily="18" charset="0"/>
              </a:rPr>
              <a:t>+ Giá cả phải chăng.</a:t>
            </a:r>
          </a:p>
        </p:txBody>
      </p:sp>
      <p:sp>
        <p:nvSpPr>
          <p:cNvPr id="5" name="Google Shape;276;p7">
            <a:extLst>
              <a:ext uri="{FF2B5EF4-FFF2-40B4-BE49-F238E27FC236}">
                <a16:creationId xmlns:a16="http://schemas.microsoft.com/office/drawing/2014/main" id="{9D8C32D4-D1B5-46F7-C14B-106039B8FCAB}"/>
              </a:ext>
            </a:extLst>
          </p:cNvPr>
          <p:cNvSpPr/>
          <p:nvPr/>
        </p:nvSpPr>
        <p:spPr>
          <a:xfrm>
            <a:off x="827528" y="443607"/>
            <a:ext cx="9765216" cy="118766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0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1. Vì sao Cố đô Huế là nơi thu hút nhiều khách du lịch?</a:t>
            </a:r>
            <a:endParaRPr lang="en-SG"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1979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garden&#10;&#10;Description automatically generated">
            <a:extLst>
              <a:ext uri="{FF2B5EF4-FFF2-40B4-BE49-F238E27FC236}">
                <a16:creationId xmlns:a16="http://schemas.microsoft.com/office/drawing/2014/main" id="{29BC9E31-ECAC-4FCF-8B93-4D7D8FE828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10" b="9347"/>
          <a:stretch/>
        </p:blipFill>
        <p:spPr>
          <a:xfrm>
            <a:off x="20" y="10"/>
            <a:ext cx="6095980" cy="3428990"/>
          </a:xfrm>
          <a:prstGeom prst="rect">
            <a:avLst/>
          </a:prstGeom>
        </p:spPr>
      </p:pic>
      <p:pic>
        <p:nvPicPr>
          <p:cNvPr id="11" name="Picture 10" descr="A picture containing tree, outdoor, sky, park&#10;&#10;Description automatically generated">
            <a:extLst>
              <a:ext uri="{FF2B5EF4-FFF2-40B4-BE49-F238E27FC236}">
                <a16:creationId xmlns:a16="http://schemas.microsoft.com/office/drawing/2014/main" id="{FC6D98DB-4D81-4F88-938B-612088684A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6096000" y="10"/>
            <a:ext cx="6096000" cy="3428990"/>
          </a:xfrm>
          <a:prstGeom prst="rect">
            <a:avLst/>
          </a:prstGeom>
        </p:spPr>
      </p:pic>
      <p:pic>
        <p:nvPicPr>
          <p:cNvPr id="7" name="Picture 6" descr="A picture containing tree, outdoor, sky, place of worship&#10;&#10;Description automatically generated">
            <a:extLst>
              <a:ext uri="{FF2B5EF4-FFF2-40B4-BE49-F238E27FC236}">
                <a16:creationId xmlns:a16="http://schemas.microsoft.com/office/drawing/2014/main" id="{6E3FCE9E-6AE8-4156-87E5-13DA680B8C95}"/>
              </a:ext>
            </a:extLst>
          </p:cNvPr>
          <p:cNvPicPr>
            <a:picLocks noChangeAspect="1"/>
          </p:cNvPicPr>
          <p:nvPr/>
        </p:nvPicPr>
        <p:blipFill rotWithShape="1">
          <a:blip r:embed="rId4">
            <a:extLst>
              <a:ext uri="{28A0092B-C50C-407E-A947-70E740481C1C}">
                <a14:useLocalDpi xmlns:a14="http://schemas.microsoft.com/office/drawing/2010/main" val="0"/>
              </a:ext>
            </a:extLst>
          </a:blip>
          <a:srcRect t="12137" b="5446"/>
          <a:stretch/>
        </p:blipFill>
        <p:spPr>
          <a:xfrm>
            <a:off x="20" y="3429000"/>
            <a:ext cx="6095980" cy="3429000"/>
          </a:xfrm>
          <a:prstGeom prst="rect">
            <a:avLst/>
          </a:prstGeom>
        </p:spPr>
      </p:pic>
      <p:pic>
        <p:nvPicPr>
          <p:cNvPr id="9" name="Picture 8" descr="A picture containing tree, outdoor, nature, forest&#10;&#10;Description automatically generated">
            <a:extLst>
              <a:ext uri="{FF2B5EF4-FFF2-40B4-BE49-F238E27FC236}">
                <a16:creationId xmlns:a16="http://schemas.microsoft.com/office/drawing/2014/main" id="{B238F647-F8E7-4DB3-9DC9-4B47166BFC2E}"/>
              </a:ext>
            </a:extLst>
          </p:cNvPr>
          <p:cNvPicPr>
            <a:picLocks noChangeAspect="1"/>
          </p:cNvPicPr>
          <p:nvPr/>
        </p:nvPicPr>
        <p:blipFill rotWithShape="1">
          <a:blip r:embed="rId5">
            <a:extLst>
              <a:ext uri="{28A0092B-C50C-407E-A947-70E740481C1C}">
                <a14:useLocalDpi xmlns:a14="http://schemas.microsoft.com/office/drawing/2010/main" val="0"/>
              </a:ext>
            </a:extLst>
          </a:blip>
          <a:srcRect t="1755" b="13659"/>
          <a:stretch/>
        </p:blipFill>
        <p:spPr>
          <a:xfrm>
            <a:off x="6096000" y="3429000"/>
            <a:ext cx="6096000" cy="3429000"/>
          </a:xfrm>
          <a:prstGeom prst="rect">
            <a:avLst/>
          </a:prstGeom>
        </p:spPr>
      </p:pic>
      <p:sp>
        <p:nvSpPr>
          <p:cNvPr id="14" name="TextBox 13">
            <a:extLst>
              <a:ext uri="{FF2B5EF4-FFF2-40B4-BE49-F238E27FC236}">
                <a16:creationId xmlns:a16="http://schemas.microsoft.com/office/drawing/2014/main" id="{A2B1FC38-A726-4A36-93EB-130C08FDE552}"/>
              </a:ext>
            </a:extLst>
          </p:cNvPr>
          <p:cNvSpPr txBox="1"/>
          <p:nvPr/>
        </p:nvSpPr>
        <p:spPr>
          <a:xfrm>
            <a:off x="2899012" y="3075057"/>
            <a:ext cx="6393976" cy="707886"/>
          </a:xfrm>
          <a:prstGeom prst="rect">
            <a:avLst/>
          </a:prstGeom>
          <a:noFill/>
        </p:spPr>
        <p:txBody>
          <a:bodyPr wrap="square">
            <a:spAutoFit/>
          </a:bodyPr>
          <a:lstStyle/>
          <a:p>
            <a:pPr algn="ctr"/>
            <a:r>
              <a:rPr lang="en-US" sz="4000" spc="600" dirty="0" err="1">
                <a:solidFill>
                  <a:schemeClr val="accent2">
                    <a:lumMod val="60000"/>
                    <a:lumOff val="40000"/>
                  </a:schemeClr>
                </a:solidFill>
                <a:latin typeface="UTM Futura Extra" panose="02040603050506020204" pitchFamily="18" charset="0"/>
              </a:rPr>
              <a:t>Lăng</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Tự</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Đức</a:t>
            </a:r>
            <a:endParaRPr lang="en-US" sz="40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50541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water, sky, tree&#10;&#10;Description automatically generated">
            <a:extLst>
              <a:ext uri="{FF2B5EF4-FFF2-40B4-BE49-F238E27FC236}">
                <a16:creationId xmlns:a16="http://schemas.microsoft.com/office/drawing/2014/main" id="{503CAFA9-DA48-42D3-8E3C-DA014FE1FDEF}"/>
              </a:ext>
            </a:extLst>
          </p:cNvPr>
          <p:cNvPicPr>
            <a:picLocks noChangeAspect="1"/>
          </p:cNvPicPr>
          <p:nvPr/>
        </p:nvPicPr>
        <p:blipFill rotWithShape="1">
          <a:blip r:embed="rId2">
            <a:extLst>
              <a:ext uri="{28A0092B-C50C-407E-A947-70E740481C1C}">
                <a14:useLocalDpi xmlns:a14="http://schemas.microsoft.com/office/drawing/2010/main" val="0"/>
              </a:ext>
            </a:extLst>
          </a:blip>
          <a:srcRect t="20350" r="1" b="37"/>
          <a:stretch/>
        </p:blipFill>
        <p:spPr>
          <a:xfrm>
            <a:off x="317636" y="321734"/>
            <a:ext cx="3797570" cy="2010551"/>
          </a:xfrm>
          <a:prstGeom prst="rect">
            <a:avLst/>
          </a:prstGeom>
        </p:spPr>
      </p:pic>
      <p:pic>
        <p:nvPicPr>
          <p:cNvPr id="13" name="Picture 12" descr="A group of boats on a river&#10;&#10;Description automatically generated with low confidence">
            <a:extLst>
              <a:ext uri="{FF2B5EF4-FFF2-40B4-BE49-F238E27FC236}">
                <a16:creationId xmlns:a16="http://schemas.microsoft.com/office/drawing/2014/main" id="{B826C6A1-F38C-4232-BFB2-781228D739FA}"/>
              </a:ext>
            </a:extLst>
          </p:cNvPr>
          <p:cNvPicPr>
            <a:picLocks noChangeAspect="1"/>
          </p:cNvPicPr>
          <p:nvPr/>
        </p:nvPicPr>
        <p:blipFill rotWithShape="1">
          <a:blip r:embed="rId3">
            <a:extLst>
              <a:ext uri="{28A0092B-C50C-407E-A947-70E740481C1C}">
                <a14:useLocalDpi xmlns:a14="http://schemas.microsoft.com/office/drawing/2010/main" val="0"/>
              </a:ext>
            </a:extLst>
          </a:blip>
          <a:srcRect l="11949" r="31997"/>
          <a:stretch/>
        </p:blipFill>
        <p:spPr>
          <a:xfrm>
            <a:off x="4202549" y="321732"/>
            <a:ext cx="3793472" cy="4111323"/>
          </a:xfrm>
          <a:prstGeom prst="rect">
            <a:avLst/>
          </a:prstGeom>
        </p:spPr>
      </p:pic>
      <p:pic>
        <p:nvPicPr>
          <p:cNvPr id="5" name="Content Placeholder 4" descr="A picture containing text, sky, outdoor, colorful&#10;&#10;Description automatically generated">
            <a:extLst>
              <a:ext uri="{FF2B5EF4-FFF2-40B4-BE49-F238E27FC236}">
                <a16:creationId xmlns:a16="http://schemas.microsoft.com/office/drawing/2014/main" id="{725D7AC0-2C30-4CB7-B453-7D91E289102E}"/>
              </a:ext>
            </a:extLst>
          </p:cNvPr>
          <p:cNvPicPr>
            <a:picLocks noChangeAspect="1"/>
          </p:cNvPicPr>
          <p:nvPr/>
        </p:nvPicPr>
        <p:blipFill rotWithShape="1">
          <a:blip r:embed="rId4">
            <a:extLst>
              <a:ext uri="{28A0092B-C50C-407E-A947-70E740481C1C}">
                <a14:useLocalDpi xmlns:a14="http://schemas.microsoft.com/office/drawing/2010/main" val="0"/>
              </a:ext>
            </a:extLst>
          </a:blip>
          <a:srcRect t="29694" b="422"/>
          <a:stretch/>
        </p:blipFill>
        <p:spPr>
          <a:xfrm>
            <a:off x="8086176" y="321733"/>
            <a:ext cx="3797984" cy="2010552"/>
          </a:xfrm>
          <a:prstGeom prst="rect">
            <a:avLst/>
          </a:prstGeom>
        </p:spPr>
      </p:pic>
      <p:pic>
        <p:nvPicPr>
          <p:cNvPr id="9" name="Picture 8">
            <a:extLst>
              <a:ext uri="{FF2B5EF4-FFF2-40B4-BE49-F238E27FC236}">
                <a16:creationId xmlns:a16="http://schemas.microsoft.com/office/drawing/2014/main" id="{8F079537-67E5-4654-B89A-3C888C59A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24" r="1" b="7275"/>
          <a:stretch/>
        </p:blipFill>
        <p:spPr>
          <a:xfrm>
            <a:off x="317634" y="2422097"/>
            <a:ext cx="3794760" cy="2013804"/>
          </a:xfrm>
          <a:prstGeom prst="rect">
            <a:avLst/>
          </a:prstGeom>
        </p:spPr>
      </p:pic>
      <p:pic>
        <p:nvPicPr>
          <p:cNvPr id="7" name="Picture 6" descr="A body of water with a flag and trees in the background&#10;&#10;Description automatically generated with low confidence">
            <a:extLst>
              <a:ext uri="{FF2B5EF4-FFF2-40B4-BE49-F238E27FC236}">
                <a16:creationId xmlns:a16="http://schemas.microsoft.com/office/drawing/2014/main" id="{AFF9DE2E-7D65-4EC9-9D0E-401E7575DE75}"/>
              </a:ext>
            </a:extLst>
          </p:cNvPr>
          <p:cNvPicPr>
            <a:picLocks noChangeAspect="1"/>
          </p:cNvPicPr>
          <p:nvPr/>
        </p:nvPicPr>
        <p:blipFill rotWithShape="1">
          <a:blip r:embed="rId6">
            <a:extLst>
              <a:ext uri="{28A0092B-C50C-407E-A947-70E740481C1C}">
                <a14:useLocalDpi xmlns:a14="http://schemas.microsoft.com/office/drawing/2010/main" val="0"/>
              </a:ext>
            </a:extLst>
          </a:blip>
          <a:srcRect t="5344" b="6481"/>
          <a:stretch/>
        </p:blipFill>
        <p:spPr>
          <a:xfrm>
            <a:off x="8082952" y="2431705"/>
            <a:ext cx="3797983" cy="2000947"/>
          </a:xfrm>
          <a:prstGeom prst="rect">
            <a:avLst/>
          </a:prstGeom>
        </p:spPr>
      </p:pic>
      <p:pic>
        <p:nvPicPr>
          <p:cNvPr id="15" name="Content Placeholder 14" descr="A picture containing outdoor, tree, sky, colorful&#10;&#10;Description automatically generated">
            <a:extLst>
              <a:ext uri="{FF2B5EF4-FFF2-40B4-BE49-F238E27FC236}">
                <a16:creationId xmlns:a16="http://schemas.microsoft.com/office/drawing/2014/main" id="{019A9AD1-655E-4ED7-873D-6B53490AF28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0626" r="1" b="1"/>
          <a:stretch/>
        </p:blipFill>
        <p:spPr>
          <a:xfrm>
            <a:off x="317634" y="4525716"/>
            <a:ext cx="3794760" cy="2010551"/>
          </a:xfrm>
          <a:prstGeom prst="rect">
            <a:avLst/>
          </a:prstGeom>
        </p:spPr>
      </p:pic>
      <p:sp>
        <p:nvSpPr>
          <p:cNvPr id="27" name="TextBox 26">
            <a:extLst>
              <a:ext uri="{FF2B5EF4-FFF2-40B4-BE49-F238E27FC236}">
                <a16:creationId xmlns:a16="http://schemas.microsoft.com/office/drawing/2014/main" id="{1C79792F-1DF2-40E5-8879-A2E305D471C5}"/>
              </a:ext>
            </a:extLst>
          </p:cNvPr>
          <p:cNvSpPr txBox="1"/>
          <p:nvPr/>
        </p:nvSpPr>
        <p:spPr>
          <a:xfrm>
            <a:off x="3823407" y="4770767"/>
            <a:ext cx="7869072" cy="923330"/>
          </a:xfrm>
          <a:prstGeom prst="rect">
            <a:avLst/>
          </a:prstGeom>
          <a:noFill/>
        </p:spPr>
        <p:txBody>
          <a:bodyPr wrap="square">
            <a:spAutoFit/>
          </a:bodyPr>
          <a:lstStyle/>
          <a:p>
            <a:pPr algn="ctr"/>
            <a:r>
              <a:rPr lang="en-US" sz="5400" spc="600" dirty="0" err="1">
                <a:solidFill>
                  <a:schemeClr val="accent2">
                    <a:lumMod val="60000"/>
                    <a:lumOff val="40000"/>
                  </a:schemeClr>
                </a:solidFill>
                <a:latin typeface="UTM Futura Extra" panose="02040603050506020204" pitchFamily="18" charset="0"/>
              </a:rPr>
              <a:t>Điện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Hòn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Chén</a:t>
            </a:r>
            <a:endParaRPr lang="en-US" sz="54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102335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ridge with lights at night&#10;&#10;Description automatically generated with low confidence">
            <a:extLst>
              <a:ext uri="{FF2B5EF4-FFF2-40B4-BE49-F238E27FC236}">
                <a16:creationId xmlns:a16="http://schemas.microsoft.com/office/drawing/2014/main" id="{33791335-0C3C-4DC2-B38F-53E73723DA52}"/>
              </a:ext>
            </a:extLst>
          </p:cNvPr>
          <p:cNvPicPr>
            <a:picLocks noChangeAspect="1"/>
          </p:cNvPicPr>
          <p:nvPr/>
        </p:nvPicPr>
        <p:blipFill rotWithShape="1">
          <a:blip r:embed="rId2">
            <a:extLst>
              <a:ext uri="{28A0092B-C50C-407E-A947-70E740481C1C}">
                <a14:useLocalDpi xmlns:a14="http://schemas.microsoft.com/office/drawing/2010/main" val="0"/>
              </a:ext>
            </a:extLst>
          </a:blip>
          <a:srcRect r="3324"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1" name="Picture 10" descr="A bridge over a river&#10;&#10;Description automatically generated with medium confidence">
            <a:extLst>
              <a:ext uri="{FF2B5EF4-FFF2-40B4-BE49-F238E27FC236}">
                <a16:creationId xmlns:a16="http://schemas.microsoft.com/office/drawing/2014/main" id="{7F99844E-B7EB-444C-98FC-AE97E65CD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58"/>
          <a:stretch/>
        </p:blipFill>
        <p:spPr>
          <a:xfrm>
            <a:off x="20" y="4069976"/>
            <a:ext cx="3535311" cy="2788023"/>
          </a:xfrm>
          <a:prstGeom prst="rect">
            <a:avLst/>
          </a:prstGeom>
        </p:spPr>
      </p:pic>
      <p:pic>
        <p:nvPicPr>
          <p:cNvPr id="5" name="Content Placeholder 4" descr="A bridge with lights at night&#10;&#10;Description automatically generated with low confidence">
            <a:extLst>
              <a:ext uri="{FF2B5EF4-FFF2-40B4-BE49-F238E27FC236}">
                <a16:creationId xmlns:a16="http://schemas.microsoft.com/office/drawing/2014/main" id="{2C609EAF-B2C9-4C5A-A82A-4D7A193651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23" r="-2" b="-2"/>
          <a:stretch/>
        </p:blipFill>
        <p:spPr>
          <a:xfrm>
            <a:off x="3696199" y="3257176"/>
            <a:ext cx="4789093" cy="3600824"/>
          </a:xfrm>
          <a:prstGeom prst="rect">
            <a:avLst/>
          </a:prstGeom>
        </p:spPr>
      </p:pic>
      <p:pic>
        <p:nvPicPr>
          <p:cNvPr id="13" name="Picture 12" descr="A bridge over water&#10;&#10;Description automatically generated with low confidence">
            <a:extLst>
              <a:ext uri="{FF2B5EF4-FFF2-40B4-BE49-F238E27FC236}">
                <a16:creationId xmlns:a16="http://schemas.microsoft.com/office/drawing/2014/main" id="{26461819-B300-415D-B61A-3625B5669149}"/>
              </a:ext>
            </a:extLst>
          </p:cNvPr>
          <p:cNvPicPr>
            <a:picLocks noChangeAspect="1"/>
          </p:cNvPicPr>
          <p:nvPr/>
        </p:nvPicPr>
        <p:blipFill rotWithShape="1">
          <a:blip r:embed="rId5">
            <a:extLst>
              <a:ext uri="{28A0092B-C50C-407E-A947-70E740481C1C}">
                <a14:useLocalDpi xmlns:a14="http://schemas.microsoft.com/office/drawing/2010/main" val="0"/>
              </a:ext>
            </a:extLst>
          </a:blip>
          <a:srcRect r="1" b="237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sunset over a body of water&#10;&#10;Description automatically generated with low confidence">
            <a:extLst>
              <a:ext uri="{FF2B5EF4-FFF2-40B4-BE49-F238E27FC236}">
                <a16:creationId xmlns:a16="http://schemas.microsoft.com/office/drawing/2014/main" id="{085DC755-1692-40DB-A7C9-7AF36AD93EA9}"/>
              </a:ext>
            </a:extLst>
          </p:cNvPr>
          <p:cNvPicPr>
            <a:picLocks noChangeAspect="1"/>
          </p:cNvPicPr>
          <p:nvPr/>
        </p:nvPicPr>
        <p:blipFill rotWithShape="1">
          <a:blip r:embed="rId6">
            <a:extLst>
              <a:ext uri="{28A0092B-C50C-407E-A947-70E740481C1C}">
                <a14:useLocalDpi xmlns:a14="http://schemas.microsoft.com/office/drawing/2010/main" val="0"/>
              </a:ext>
            </a:extLst>
          </a:blip>
          <a:srcRect l="12551" r="2556"/>
          <a:stretch/>
        </p:blipFill>
        <p:spPr>
          <a:xfrm>
            <a:off x="8646161" y="4069976"/>
            <a:ext cx="3545840" cy="2788024"/>
          </a:xfrm>
          <a:prstGeom prst="rect">
            <a:avLst/>
          </a:prstGeom>
        </p:spPr>
      </p:pic>
      <p:sp>
        <p:nvSpPr>
          <p:cNvPr id="23" name="TextBox 22">
            <a:extLst>
              <a:ext uri="{FF2B5EF4-FFF2-40B4-BE49-F238E27FC236}">
                <a16:creationId xmlns:a16="http://schemas.microsoft.com/office/drawing/2014/main" id="{64B39BB1-D79D-44CB-A620-DC135CEEA02F}"/>
              </a:ext>
            </a:extLst>
          </p:cNvPr>
          <p:cNvSpPr txBox="1"/>
          <p:nvPr/>
        </p:nvSpPr>
        <p:spPr>
          <a:xfrm>
            <a:off x="3127986" y="3044279"/>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Cầu</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Trường</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Tiền</a:t>
            </a:r>
            <a:endParaRPr lang="en-US" sz="4400" spc="600" dirty="0">
              <a:solidFill>
                <a:schemeClr val="bg1"/>
              </a:solidFill>
              <a:latin typeface="UTM Futura Extra" panose="02040603050506020204" pitchFamily="18" charset="0"/>
            </a:endParaRPr>
          </a:p>
        </p:txBody>
      </p:sp>
    </p:spTree>
    <p:extLst>
      <p:ext uri="{BB962C8B-B14F-4D97-AF65-F5344CB8AC3E}">
        <p14:creationId xmlns:p14="http://schemas.microsoft.com/office/powerpoint/2010/main" val="212905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rketplace, produce, fresh&#10;&#10;Description automatically generated">
            <a:extLst>
              <a:ext uri="{FF2B5EF4-FFF2-40B4-BE49-F238E27FC236}">
                <a16:creationId xmlns:a16="http://schemas.microsoft.com/office/drawing/2014/main" id="{5B73B6A5-A95D-48CD-B42C-3464926215C6}"/>
              </a:ext>
            </a:extLst>
          </p:cNvPr>
          <p:cNvPicPr>
            <a:picLocks noChangeAspect="1"/>
          </p:cNvPicPr>
          <p:nvPr/>
        </p:nvPicPr>
        <p:blipFill rotWithShape="1">
          <a:blip r:embed="rId2">
            <a:extLst>
              <a:ext uri="{28A0092B-C50C-407E-A947-70E740481C1C}">
                <a14:useLocalDpi xmlns:a14="http://schemas.microsoft.com/office/drawing/2010/main" val="0"/>
              </a:ext>
            </a:extLst>
          </a:blip>
          <a:srcRect r="15736" b="-4"/>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1" name="Picture 10" descr="A picture containing outdoor, tree, sky, road&#10;&#10;Description automatically generated">
            <a:extLst>
              <a:ext uri="{FF2B5EF4-FFF2-40B4-BE49-F238E27FC236}">
                <a16:creationId xmlns:a16="http://schemas.microsoft.com/office/drawing/2014/main" id="{4CAB752B-7A2C-4696-9295-00382ABBB2FA}"/>
              </a:ext>
            </a:extLst>
          </p:cNvPr>
          <p:cNvPicPr>
            <a:picLocks noChangeAspect="1"/>
          </p:cNvPicPr>
          <p:nvPr/>
        </p:nvPicPr>
        <p:blipFill rotWithShape="1">
          <a:blip r:embed="rId3">
            <a:extLst>
              <a:ext uri="{28A0092B-C50C-407E-A947-70E740481C1C}">
                <a14:useLocalDpi xmlns:a14="http://schemas.microsoft.com/office/drawing/2010/main" val="0"/>
              </a:ext>
            </a:extLst>
          </a:blip>
          <a:srcRect t="22773" b="8741"/>
          <a:stretch/>
        </p:blipFill>
        <p:spPr>
          <a:xfrm>
            <a:off x="4493436" y="0"/>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Picture 6" descr="A person riding a bicycle in front of a store&#10;&#10;Description automatically generated with medium confidence">
            <a:extLst>
              <a:ext uri="{FF2B5EF4-FFF2-40B4-BE49-F238E27FC236}">
                <a16:creationId xmlns:a16="http://schemas.microsoft.com/office/drawing/2014/main" id="{E6D68FF4-6AC6-4F47-8865-809440EF01EF}"/>
              </a:ext>
            </a:extLst>
          </p:cNvPr>
          <p:cNvPicPr>
            <a:picLocks noChangeAspect="1"/>
          </p:cNvPicPr>
          <p:nvPr/>
        </p:nvPicPr>
        <p:blipFill rotWithShape="1">
          <a:blip r:embed="rId4">
            <a:extLst>
              <a:ext uri="{28A0092B-C50C-407E-A947-70E740481C1C}">
                <a14:useLocalDpi xmlns:a14="http://schemas.microsoft.com/office/drawing/2010/main" val="0"/>
              </a:ext>
            </a:extLst>
          </a:blip>
          <a:srcRect t="14116" r="-3" b="-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3" name="Picture 12" descr="A picture containing food, person, several&#10;&#10;Description automatically generated">
            <a:extLst>
              <a:ext uri="{FF2B5EF4-FFF2-40B4-BE49-F238E27FC236}">
                <a16:creationId xmlns:a16="http://schemas.microsoft.com/office/drawing/2014/main" id="{8C057163-3B1F-4DA3-A23D-661B1678326A}"/>
              </a:ext>
            </a:extLst>
          </p:cNvPr>
          <p:cNvPicPr>
            <a:picLocks noChangeAspect="1"/>
          </p:cNvPicPr>
          <p:nvPr/>
        </p:nvPicPr>
        <p:blipFill rotWithShape="1">
          <a:blip r:embed="rId5">
            <a:extLst>
              <a:ext uri="{28A0092B-C50C-407E-A947-70E740481C1C}">
                <a14:useLocalDpi xmlns:a14="http://schemas.microsoft.com/office/drawing/2010/main" val="0"/>
              </a:ext>
            </a:extLst>
          </a:blip>
          <a:srcRect t="5214" r="2" b="8963"/>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descr="A picture containing text, outdoor, tree, road&#10;&#10;Description automatically generated">
            <a:extLst>
              <a:ext uri="{FF2B5EF4-FFF2-40B4-BE49-F238E27FC236}">
                <a16:creationId xmlns:a16="http://schemas.microsoft.com/office/drawing/2014/main" id="{94A12CC3-49A2-4E14-8056-485DF1D131A7}"/>
              </a:ext>
            </a:extLst>
          </p:cNvPr>
          <p:cNvPicPr>
            <a:picLocks noChangeAspect="1"/>
          </p:cNvPicPr>
          <p:nvPr/>
        </p:nvPicPr>
        <p:blipFill rotWithShape="1">
          <a:blip r:embed="rId6">
            <a:extLst>
              <a:ext uri="{28A0092B-C50C-407E-A947-70E740481C1C}">
                <a14:useLocalDpi xmlns:a14="http://schemas.microsoft.com/office/drawing/2010/main" val="0"/>
              </a:ext>
            </a:extLst>
          </a:blip>
          <a:srcRect t="35255" r="-2" b="6587"/>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5" name="TextBox 14">
            <a:extLst>
              <a:ext uri="{FF2B5EF4-FFF2-40B4-BE49-F238E27FC236}">
                <a16:creationId xmlns:a16="http://schemas.microsoft.com/office/drawing/2014/main" id="{9E3B87E7-8F43-41D4-86A4-B94F39F82550}"/>
              </a:ext>
            </a:extLst>
          </p:cNvPr>
          <p:cNvSpPr txBox="1"/>
          <p:nvPr/>
        </p:nvSpPr>
        <p:spPr>
          <a:xfrm>
            <a:off x="5834770" y="123250"/>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Chợ</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Đông</a:t>
            </a:r>
            <a:r>
              <a:rPr lang="en-US" sz="4400" spc="600" dirty="0">
                <a:solidFill>
                  <a:schemeClr val="bg1"/>
                </a:solidFill>
                <a:latin typeface="UTM Futura Extra" panose="02040603050506020204" pitchFamily="18" charset="0"/>
              </a:rPr>
              <a:t> Ba</a:t>
            </a:r>
          </a:p>
        </p:txBody>
      </p:sp>
    </p:spTree>
    <p:extLst>
      <p:ext uri="{BB962C8B-B14F-4D97-AF65-F5344CB8AC3E}">
        <p14:creationId xmlns:p14="http://schemas.microsoft.com/office/powerpoint/2010/main" val="171473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a:extLst>
              <a:ext uri="{FF2B5EF4-FFF2-40B4-BE49-F238E27FC236}">
                <a16:creationId xmlns:a16="http://schemas.microsoft.com/office/drawing/2014/main" id="{3F7FA406-95EA-4618-A6FC-D1BCFEDED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85" y="507823"/>
            <a:ext cx="2809562" cy="2702285"/>
          </a:xfrm>
          <a:prstGeom prst="roundRect">
            <a:avLst>
              <a:gd name="adj" fmla="val 1760"/>
            </a:avLst>
          </a:prstGeom>
          <a:ln>
            <a:noFill/>
          </a:ln>
        </p:spPr>
      </p:pic>
      <p:pic>
        <p:nvPicPr>
          <p:cNvPr id="5" name="Picture 4" descr="A picture containing tree, outdoor, sky, park&#10;&#10;Description automatically generated">
            <a:extLst>
              <a:ext uri="{FF2B5EF4-FFF2-40B4-BE49-F238E27FC236}">
                <a16:creationId xmlns:a16="http://schemas.microsoft.com/office/drawing/2014/main" id="{58BF62F5-5754-421A-8E71-71B8BB9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3104003" y="536639"/>
            <a:ext cx="2809561" cy="2673469"/>
          </a:xfrm>
          <a:prstGeom prst="rect">
            <a:avLst/>
          </a:prstGeom>
        </p:spPr>
      </p:pic>
      <p:pic>
        <p:nvPicPr>
          <p:cNvPr id="6" name="Picture 5">
            <a:hlinkClick r:id="" action="ppaction://noaction"/>
            <a:extLst>
              <a:ext uri="{FF2B5EF4-FFF2-40B4-BE49-F238E27FC236}">
                <a16:creationId xmlns:a16="http://schemas.microsoft.com/office/drawing/2014/main" id="{7A225133-3549-4345-A9E1-F6AD40ADE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85" y="3371977"/>
            <a:ext cx="3884672"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hlinkClick r:id="" action="ppaction://noaction"/>
            <a:extLst>
              <a:ext uri="{FF2B5EF4-FFF2-40B4-BE49-F238E27FC236}">
                <a16:creationId xmlns:a16="http://schemas.microsoft.com/office/drawing/2014/main" id="{0E84C96D-AC57-4C69-96AD-159F9C552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259" y="3371977"/>
            <a:ext cx="3857746"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hlinkClick r:id="" action="ppaction://noaction"/>
            <a:extLst>
              <a:ext uri="{FF2B5EF4-FFF2-40B4-BE49-F238E27FC236}">
                <a16:creationId xmlns:a16="http://schemas.microsoft.com/office/drawing/2014/main" id="{8F1CCFAD-839D-4F65-A691-FB059418B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2001" y="507823"/>
            <a:ext cx="3014510" cy="2702285"/>
          </a:xfrm>
          <a:prstGeom prst="roundRect">
            <a:avLst>
              <a:gd name="adj" fmla="val 792"/>
            </a:avLst>
          </a:prstGeom>
        </p:spPr>
      </p:pic>
      <p:pic>
        <p:nvPicPr>
          <p:cNvPr id="9" name="Content Placeholder 4" descr="A picture containing text, tree, sky, outdoor&#10;&#10;Description automatically generated">
            <a:extLst>
              <a:ext uri="{FF2B5EF4-FFF2-40B4-BE49-F238E27FC236}">
                <a16:creationId xmlns:a16="http://schemas.microsoft.com/office/drawing/2014/main" id="{5559E887-E697-40A5-9690-19FE80EBF4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38" r="4053"/>
          <a:stretch/>
        </p:blipFill>
        <p:spPr>
          <a:xfrm>
            <a:off x="8184807" y="3429000"/>
            <a:ext cx="3863549" cy="3181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ree, outdoor&#10;&#10;Description automatically generated">
            <a:extLst>
              <a:ext uri="{FF2B5EF4-FFF2-40B4-BE49-F238E27FC236}">
                <a16:creationId xmlns:a16="http://schemas.microsoft.com/office/drawing/2014/main" id="{C57EDE5B-2937-48B9-91E4-54A2C333D3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220" y="536639"/>
            <a:ext cx="2648534" cy="2673469"/>
          </a:xfrm>
          <a:prstGeom prst="rect">
            <a:avLst/>
          </a:prstGeom>
        </p:spPr>
      </p:pic>
      <p:sp>
        <p:nvSpPr>
          <p:cNvPr id="20" name="TextBox 19">
            <a:extLst>
              <a:ext uri="{FF2B5EF4-FFF2-40B4-BE49-F238E27FC236}">
                <a16:creationId xmlns:a16="http://schemas.microsoft.com/office/drawing/2014/main" id="{622B05BE-BCE7-4397-8125-A4060743EB1B}"/>
              </a:ext>
            </a:extLst>
          </p:cNvPr>
          <p:cNvSpPr txBox="1"/>
          <p:nvPr/>
        </p:nvSpPr>
        <p:spPr>
          <a:xfrm>
            <a:off x="236318" y="2748443"/>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Điện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Hòn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Chén</a:t>
            </a:r>
            <a:endParaRPr lang="en-US" sz="2400" dirty="0">
              <a:solidFill>
                <a:srgbClr val="CD2D66"/>
              </a:solidFill>
              <a:latin typeface="UTM Futura Extra" panose="02040603050506020204" pitchFamily="18" charset="0"/>
            </a:endParaRPr>
          </a:p>
        </p:txBody>
      </p:sp>
      <p:sp>
        <p:nvSpPr>
          <p:cNvPr id="22" name="TextBox 21">
            <a:extLst>
              <a:ext uri="{FF2B5EF4-FFF2-40B4-BE49-F238E27FC236}">
                <a16:creationId xmlns:a16="http://schemas.microsoft.com/office/drawing/2014/main" id="{F182D48C-1A5E-4C9F-9FD5-DB5308B526E1}"/>
              </a:ext>
            </a:extLst>
          </p:cNvPr>
          <p:cNvSpPr txBox="1"/>
          <p:nvPr/>
        </p:nvSpPr>
        <p:spPr>
          <a:xfrm>
            <a:off x="2622780" y="2748442"/>
            <a:ext cx="2222239"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Lăng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Tự</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Đức</a:t>
            </a:r>
            <a:endParaRPr lang="en-US" sz="24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38F3F5A4-D200-4908-9547-2C8815F8DAD9}"/>
              </a:ext>
            </a:extLst>
          </p:cNvPr>
          <p:cNvSpPr txBox="1"/>
          <p:nvPr/>
        </p:nvSpPr>
        <p:spPr>
          <a:xfrm>
            <a:off x="6014262" y="2748442"/>
            <a:ext cx="2648534"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Chùa</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Thiên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Mụ</a:t>
            </a:r>
            <a:endParaRPr lang="en-US" sz="2400" dirty="0">
              <a:solidFill>
                <a:srgbClr val="CD2D66"/>
              </a:solidFill>
              <a:latin typeface="UTM Futura Extra" panose="02040603050506020204" pitchFamily="18" charset="0"/>
            </a:endParaRPr>
          </a:p>
        </p:txBody>
      </p:sp>
      <p:sp>
        <p:nvSpPr>
          <p:cNvPr id="26" name="TextBox 25">
            <a:extLst>
              <a:ext uri="{FF2B5EF4-FFF2-40B4-BE49-F238E27FC236}">
                <a16:creationId xmlns:a16="http://schemas.microsoft.com/office/drawing/2014/main" id="{EC1AC895-F4CB-4245-93B5-049790D8FA88}"/>
              </a:ext>
            </a:extLst>
          </p:cNvPr>
          <p:cNvSpPr txBox="1"/>
          <p:nvPr/>
        </p:nvSpPr>
        <p:spPr>
          <a:xfrm>
            <a:off x="8885657" y="2748442"/>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Kinh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thành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Huế</a:t>
            </a:r>
            <a:endParaRPr lang="en-US" sz="2400" dirty="0">
              <a:solidFill>
                <a:srgbClr val="CD2D66"/>
              </a:solidFill>
              <a:latin typeface="UTM Futura Extra" panose="02040603050506020204" pitchFamily="18" charset="0"/>
            </a:endParaRPr>
          </a:p>
        </p:txBody>
      </p:sp>
      <p:sp>
        <p:nvSpPr>
          <p:cNvPr id="28" name="TextBox 27">
            <a:extLst>
              <a:ext uri="{FF2B5EF4-FFF2-40B4-BE49-F238E27FC236}">
                <a16:creationId xmlns:a16="http://schemas.microsoft.com/office/drawing/2014/main" id="{DE6FF03B-A276-4DD2-A0C9-2EABAE74A4A9}"/>
              </a:ext>
            </a:extLst>
          </p:cNvPr>
          <p:cNvSpPr txBox="1"/>
          <p:nvPr/>
        </p:nvSpPr>
        <p:spPr>
          <a:xfrm>
            <a:off x="728340" y="6148763"/>
            <a:ext cx="2970203"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Cầu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Trường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Tiền</a:t>
            </a:r>
            <a:endParaRPr lang="en-US" sz="2400" dirty="0">
              <a:solidFill>
                <a:srgbClr val="CD2D66"/>
              </a:solidFill>
              <a:latin typeface="UTM Futura Extra" panose="02040603050506020204" pitchFamily="18" charset="0"/>
            </a:endParaRPr>
          </a:p>
        </p:txBody>
      </p:sp>
      <p:sp>
        <p:nvSpPr>
          <p:cNvPr id="29" name="TextBox 28">
            <a:extLst>
              <a:ext uri="{FF2B5EF4-FFF2-40B4-BE49-F238E27FC236}">
                <a16:creationId xmlns:a16="http://schemas.microsoft.com/office/drawing/2014/main" id="{7815D9F9-5F6D-424C-9C60-829E7EBA5723}"/>
              </a:ext>
            </a:extLst>
          </p:cNvPr>
          <p:cNvSpPr txBox="1"/>
          <p:nvPr/>
        </p:nvSpPr>
        <p:spPr>
          <a:xfrm>
            <a:off x="5083464" y="6090528"/>
            <a:ext cx="2409157"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Chợ</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Đông</a:t>
            </a:r>
            <a:r>
              <a:rPr lang="en-US" sz="2400" dirty="0">
                <a:solidFill>
                  <a:srgbClr val="CD2D66"/>
                </a:solidFill>
                <a:latin typeface="UTM Futura Extra" panose="02040603050506020204" pitchFamily="18" charset="0"/>
              </a:rPr>
              <a:t> Ba</a:t>
            </a:r>
          </a:p>
        </p:txBody>
      </p:sp>
      <p:sp>
        <p:nvSpPr>
          <p:cNvPr id="30" name="TextBox 29">
            <a:extLst>
              <a:ext uri="{FF2B5EF4-FFF2-40B4-BE49-F238E27FC236}">
                <a16:creationId xmlns:a16="http://schemas.microsoft.com/office/drawing/2014/main" id="{1E380DB8-3F5C-4D49-B0BA-01F57C888BF8}"/>
              </a:ext>
            </a:extLst>
          </p:cNvPr>
          <p:cNvSpPr txBox="1"/>
          <p:nvPr/>
        </p:nvSpPr>
        <p:spPr>
          <a:xfrm>
            <a:off x="8305836" y="6119344"/>
            <a:ext cx="3621490"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Nhà</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lưu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niệm</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Bác</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Hồ</a:t>
            </a:r>
            <a:endParaRPr lang="en-US" sz="2400" dirty="0">
              <a:solidFill>
                <a:srgbClr val="CD2D66"/>
              </a:solidFill>
              <a:latin typeface="UTM Futura Extra" panose="02040603050506020204" pitchFamily="18" charset="0"/>
            </a:endParaRPr>
          </a:p>
        </p:txBody>
      </p:sp>
    </p:spTree>
    <p:extLst>
      <p:ext uri="{BB962C8B-B14F-4D97-AF65-F5344CB8AC3E}">
        <p14:creationId xmlns:p14="http://schemas.microsoft.com/office/powerpoint/2010/main" val="351984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1+#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E022">
            <a:extLst>
              <a:ext uri="{FF2B5EF4-FFF2-40B4-BE49-F238E27FC236}">
                <a16:creationId xmlns:a16="http://schemas.microsoft.com/office/drawing/2014/main" id="{634D378C-649E-4B9E-BADD-196F2E91A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9" r="1"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extLst>
            <a:ext uri="{909E8E84-426E-40DD-AFC4-6F175D3DCCD1}">
              <a14:hiddenFill xmlns:a14="http://schemas.microsoft.com/office/drawing/2010/main">
                <a:solidFill>
                  <a:srgbClr val="FFFFFF"/>
                </a:solidFill>
              </a14:hiddenFill>
            </a:ext>
          </a:extLst>
        </p:spPr>
      </p:pic>
      <p:pic>
        <p:nvPicPr>
          <p:cNvPr id="7" name="Picture 18" descr="E042">
            <a:extLst>
              <a:ext uri="{FF2B5EF4-FFF2-40B4-BE49-F238E27FC236}">
                <a16:creationId xmlns:a16="http://schemas.microsoft.com/office/drawing/2014/main" id="{DB06E548-0291-42BC-8732-65FA76D9D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62"/>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extLst>
            <a:ext uri="{909E8E84-426E-40DD-AFC4-6F175D3DCCD1}">
              <a14:hiddenFill xmlns:a14="http://schemas.microsoft.com/office/drawing/2010/main">
                <a:solidFill>
                  <a:srgbClr val="FFFFFF"/>
                </a:solidFill>
              </a14:hiddenFill>
            </a:ext>
          </a:extLst>
        </p:spPr>
      </p:pic>
      <p:pic>
        <p:nvPicPr>
          <p:cNvPr id="6" name="Picture 21" descr="E023">
            <a:extLst>
              <a:ext uri="{FF2B5EF4-FFF2-40B4-BE49-F238E27FC236}">
                <a16:creationId xmlns:a16="http://schemas.microsoft.com/office/drawing/2014/main" id="{1718214B-3A98-4FD6-9558-EA296F6811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08" b="-4"/>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extLst>
            <a:ext uri="{909E8E84-426E-40DD-AFC4-6F175D3DCCD1}">
              <a14:hiddenFill xmlns:a14="http://schemas.microsoft.com/office/drawing/2010/main">
                <a:solidFill>
                  <a:srgbClr val="FFFFFF"/>
                </a:solidFill>
              </a14:hiddenFill>
            </a:ext>
          </a:extLst>
        </p:spPr>
      </p:pic>
      <p:pic>
        <p:nvPicPr>
          <p:cNvPr id="4" name="Picture 19" descr="E043">
            <a:extLst>
              <a:ext uri="{FF2B5EF4-FFF2-40B4-BE49-F238E27FC236}">
                <a16:creationId xmlns:a16="http://schemas.microsoft.com/office/drawing/2014/main" id="{F1284631-7CDB-41A7-9B20-21D97DBB0E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06" r="2" b="2"/>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951C5C-80CF-4016-9E88-6A27EDAB005A}"/>
              </a:ext>
            </a:extLst>
          </p:cNvPr>
          <p:cNvSpPr>
            <a:spLocks noGrp="1"/>
          </p:cNvSpPr>
          <p:nvPr>
            <p:ph idx="1"/>
          </p:nvPr>
        </p:nvSpPr>
        <p:spPr>
          <a:xfrm>
            <a:off x="5565731" y="3091026"/>
            <a:ext cx="5914440" cy="621083"/>
          </a:xfrm>
          <a:solidFill>
            <a:schemeClr val="bg1">
              <a:lumMod val="85000"/>
            </a:schemeClr>
          </a:solidFill>
        </p:spPr>
        <p:txBody>
          <a:bodyPr>
            <a:noAutofit/>
          </a:bodyPr>
          <a:lstStyle/>
          <a:p>
            <a:pPr marL="0" indent="0">
              <a:buNone/>
            </a:pPr>
            <a:r>
              <a:rPr lang="en-US" sz="4800" dirty="0" err="1">
                <a:solidFill>
                  <a:srgbClr val="CD2D66"/>
                </a:solidFill>
                <a:latin typeface="UTM Futura Extra" panose="02040603050506020204" pitchFamily="18" charset="0"/>
              </a:rPr>
              <a:t>Nhà</a:t>
            </a:r>
            <a:r>
              <a:rPr lang="en-US" sz="4800" dirty="0">
                <a:solidFill>
                  <a:srgbClr val="CD2D66"/>
                </a:solidFill>
                <a:latin typeface="UTM Futura Extra" panose="02040603050506020204" pitchFamily="18" charset="0"/>
              </a:rPr>
              <a:t> </a:t>
            </a:r>
            <a:r>
              <a:rPr lang="en-US" sz="4800" dirty="0" err="1">
                <a:solidFill>
                  <a:srgbClr val="CD2D66"/>
                </a:solidFill>
                <a:latin typeface="UTM Futura Extra" panose="02040603050506020204" pitchFamily="18" charset="0"/>
              </a:rPr>
              <a:t>vườn</a:t>
            </a:r>
            <a:r>
              <a:rPr lang="en-US" sz="4800" dirty="0">
                <a:solidFill>
                  <a:srgbClr val="CD2D66"/>
                </a:solidFill>
                <a:latin typeface="UTM Futura Extra" panose="02040603050506020204" pitchFamily="18" charset="0"/>
              </a:rPr>
              <a:t> ở </a:t>
            </a:r>
            <a:r>
              <a:rPr lang="en-US" sz="4800" dirty="0" err="1">
                <a:solidFill>
                  <a:srgbClr val="CD2D66"/>
                </a:solidFill>
                <a:latin typeface="UTM Futura Extra" panose="02040603050506020204" pitchFamily="18" charset="0"/>
              </a:rPr>
              <a:t>Huế</a:t>
            </a:r>
            <a:endParaRPr lang="en-US" sz="48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504A25B5-298D-4878-A890-3DBE163B6C7C}"/>
              </a:ext>
            </a:extLst>
          </p:cNvPr>
          <p:cNvSpPr txBox="1"/>
          <p:nvPr/>
        </p:nvSpPr>
        <p:spPr>
          <a:xfrm>
            <a:off x="47732" y="2089940"/>
            <a:ext cx="3808654" cy="3170099"/>
          </a:xfrm>
          <a:prstGeom prst="rect">
            <a:avLst/>
          </a:prstGeom>
          <a:noFill/>
        </p:spPr>
        <p:txBody>
          <a:bodyPr wrap="square">
            <a:spAutoFit/>
          </a:bodyPr>
          <a:lstStyle/>
          <a:p>
            <a:r>
              <a:rPr lang="en-US" sz="4000" b="1" dirty="0">
                <a:latin typeface="Cambria" panose="02040503050406030204" pitchFamily="18" charset="0"/>
                <a:ea typeface="Cambria" panose="02040503050406030204" pitchFamily="18" charset="0"/>
              </a:rPr>
              <a:t>Đi </a:t>
            </a:r>
            <a:r>
              <a:rPr lang="en-US" sz="4000" b="1" dirty="0" err="1">
                <a:latin typeface="Cambria" panose="02040503050406030204" pitchFamily="18" charset="0"/>
                <a:ea typeface="Cambria" panose="02040503050406030204" pitchFamily="18" charset="0"/>
              </a:rPr>
              <a:t>xuôi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dòng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Hương</a:t>
            </a:r>
            <a:r>
              <a:rPr lang="en-US" sz="4000" b="1" dirty="0">
                <a:latin typeface="Cambria" panose="02040503050406030204" pitchFamily="18" charset="0"/>
                <a:ea typeface="Cambria" panose="02040503050406030204" pitchFamily="18" charset="0"/>
              </a:rPr>
              <a:t>, còn có </a:t>
            </a:r>
            <a:r>
              <a:rPr lang="en-US" sz="4000" b="1" dirty="0" err="1">
                <a:latin typeface="Cambria" panose="02040503050406030204" pitchFamily="18" charset="0"/>
                <a:ea typeface="Cambria" panose="02040503050406030204" pitchFamily="18" charset="0"/>
              </a:rPr>
              <a:t>rất</a:t>
            </a:r>
            <a:r>
              <a:rPr lang="en-US" sz="4000" b="1" dirty="0">
                <a:latin typeface="Cambria" panose="02040503050406030204" pitchFamily="18" charset="0"/>
                <a:ea typeface="Cambria" panose="02040503050406030204" pitchFamily="18" charset="0"/>
              </a:rPr>
              <a:t> nhiều </a:t>
            </a:r>
            <a:r>
              <a:rPr lang="en-US" sz="4000" b="1" dirty="0" err="1">
                <a:latin typeface="Cambria" panose="02040503050406030204" pitchFamily="18" charset="0"/>
                <a:ea typeface="Cambria" panose="02040503050406030204" pitchFamily="18" charset="0"/>
              </a:rPr>
              <a:t>khu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vườn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xum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xuê</a:t>
            </a:r>
            <a:r>
              <a:rPr 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54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barn(inVertical)">
                                      <p:cBhvr>
                                        <p:cTn id="32" dur="500"/>
                                        <p:tgtEl>
                                          <p:spTgt spid="3">
                                            <p:bg/>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inVertical)">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EAA64-29A3-1B79-1FE0-3D81007CCE73}"/>
              </a:ext>
            </a:extLst>
          </p:cNvPr>
          <p:cNvSpPr txBox="1"/>
          <p:nvPr/>
        </p:nvSpPr>
        <p:spPr>
          <a:xfrm>
            <a:off x="1168400" y="69851"/>
            <a:ext cx="7122695" cy="707886"/>
          </a:xfrm>
          <a:prstGeom prst="rect">
            <a:avLst/>
          </a:prstGeom>
          <a:noFill/>
        </p:spPr>
        <p:txBody>
          <a:bodyPr wrap="square">
            <a:spAutoFit/>
          </a:bodyPr>
          <a:lstStyle/>
          <a:p>
            <a:r>
              <a:rPr lang="nl-NL" sz="4000" b="1" dirty="0">
                <a:latin typeface="Times New Roman" panose="02020603050405020304" pitchFamily="18" charset="0"/>
                <a:ea typeface="Times New Roman" panose="02020603050405020304" pitchFamily="18" charset="0"/>
              </a:rPr>
              <a:t>Kể chuyện lịch sử Huế</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409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DC3AE59-68DF-41B3-A11F-5D67CDF963E3}"/>
              </a:ext>
            </a:extLst>
          </p:cNvPr>
          <p:cNvSpPr txBox="1">
            <a:spLocks noChangeArrowheads="1"/>
          </p:cNvSpPr>
          <p:nvPr/>
        </p:nvSpPr>
        <p:spPr bwMode="auto">
          <a:xfrm>
            <a:off x="2688763" y="32960"/>
            <a:ext cx="8297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Huế</a:t>
            </a:r>
            <a:r>
              <a:rPr lang="en-US" altLang="en-US" sz="4400" b="1" dirty="0">
                <a:latin typeface="Cambria" panose="02040503050406030204" pitchFamily="18" charset="0"/>
                <a:ea typeface="Cambria" panose="02040503050406030204" pitchFamily="18" charset="0"/>
              </a:rPr>
              <a:t> có nhiều </a:t>
            </a:r>
            <a:r>
              <a:rPr lang="en-US" altLang="en-US" sz="4400" b="1" dirty="0" err="1">
                <a:latin typeface="Cambria" panose="02040503050406030204" pitchFamily="18" charset="0"/>
                <a:ea typeface="Cambria" panose="02040503050406030204" pitchFamily="18" charset="0"/>
              </a:rPr>
              <a:t>món</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ăn</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đặc</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sản</a:t>
            </a:r>
            <a:r>
              <a:rPr lang="en-US" altLang="en-US" sz="4400" b="1" dirty="0">
                <a:latin typeface="Cambria" panose="02040503050406030204" pitchFamily="18" charset="0"/>
                <a:ea typeface="Cambria" panose="02040503050406030204" pitchFamily="18" charset="0"/>
              </a:rPr>
              <a:t>.</a:t>
            </a:r>
          </a:p>
        </p:txBody>
      </p:sp>
      <p:grpSp>
        <p:nvGrpSpPr>
          <p:cNvPr id="5" name="Group 4">
            <a:extLst>
              <a:ext uri="{FF2B5EF4-FFF2-40B4-BE49-F238E27FC236}">
                <a16:creationId xmlns:a16="http://schemas.microsoft.com/office/drawing/2014/main" id="{6998C413-3A46-43BE-9636-075309760D6C}"/>
              </a:ext>
            </a:extLst>
          </p:cNvPr>
          <p:cNvGrpSpPr/>
          <p:nvPr/>
        </p:nvGrpSpPr>
        <p:grpSpPr>
          <a:xfrm>
            <a:off x="168240" y="894620"/>
            <a:ext cx="4148919" cy="2899458"/>
            <a:chOff x="370792" y="917844"/>
            <a:chExt cx="9144000" cy="5143500"/>
          </a:xfrm>
          <a:solidFill>
            <a:srgbClr val="FA8681"/>
          </a:solidFill>
        </p:grpSpPr>
        <p:pic>
          <p:nvPicPr>
            <p:cNvPr id="6" name="Picture 5">
              <a:extLst>
                <a:ext uri="{FF2B5EF4-FFF2-40B4-BE49-F238E27FC236}">
                  <a16:creationId xmlns:a16="http://schemas.microsoft.com/office/drawing/2014/main" id="{4AD7A847-83B1-4EDF-8496-483170BB3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2" y="917844"/>
              <a:ext cx="9144000" cy="5143500"/>
            </a:xfrm>
            <a:prstGeom prst="roundRect">
              <a:avLst>
                <a:gd name="adj" fmla="val 8594"/>
              </a:avLst>
            </a:prstGeom>
            <a:grpFill/>
            <a:ln>
              <a:noFill/>
            </a:ln>
            <a:effectLst>
              <a:reflection blurRad="12700" stA="38000" endPos="28000" dist="5000" dir="5400000" sy="-100000" algn="bl" rotWithShape="0"/>
            </a:effectLst>
          </p:spPr>
        </p:pic>
        <p:sp>
          <p:nvSpPr>
            <p:cNvPr id="7" name="Rectangle 6">
              <a:hlinkClick r:id="" action="ppaction://noaction"/>
              <a:extLst>
                <a:ext uri="{FF2B5EF4-FFF2-40B4-BE49-F238E27FC236}">
                  <a16:creationId xmlns:a16="http://schemas.microsoft.com/office/drawing/2014/main" id="{7D2EA9AC-38DC-4AB2-9E0E-E0D442D2B938}"/>
                </a:ext>
              </a:extLst>
            </p:cNvPr>
            <p:cNvSpPr/>
            <p:nvPr/>
          </p:nvSpPr>
          <p:spPr>
            <a:xfrm>
              <a:off x="731739" y="5453144"/>
              <a:ext cx="6757918" cy="60819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Bánh </a:t>
              </a:r>
              <a:r>
                <a:rPr lang="en-US" sz="2400" dirty="0" err="1">
                  <a:solidFill>
                    <a:schemeClr val="tx1"/>
                  </a:solidFill>
                </a:rPr>
                <a:t>ướt</a:t>
              </a:r>
              <a:r>
                <a:rPr lang="en-US" sz="2400" dirty="0">
                  <a:solidFill>
                    <a:schemeClr val="tx1"/>
                  </a:solidFill>
                </a:rPr>
                <a:t> </a:t>
              </a:r>
              <a:r>
                <a:rPr lang="en-US" sz="2400" dirty="0" err="1">
                  <a:solidFill>
                    <a:schemeClr val="tx1"/>
                  </a:solidFill>
                </a:rPr>
                <a:t>thịt</a:t>
              </a:r>
              <a:r>
                <a:rPr lang="en-US" sz="2400" dirty="0">
                  <a:solidFill>
                    <a:schemeClr val="tx1"/>
                  </a:solidFill>
                </a:rPr>
                <a:t> </a:t>
              </a:r>
              <a:r>
                <a:rPr lang="en-US" sz="2400" dirty="0" err="1">
                  <a:solidFill>
                    <a:schemeClr val="tx1"/>
                  </a:solidFill>
                </a:rPr>
                <a:t>nướng</a:t>
              </a:r>
              <a:endParaRPr lang="en-US" sz="2400" dirty="0">
                <a:solidFill>
                  <a:schemeClr val="tx1"/>
                </a:solidFill>
              </a:endParaRPr>
            </a:p>
          </p:txBody>
        </p:sp>
      </p:grpSp>
      <p:grpSp>
        <p:nvGrpSpPr>
          <p:cNvPr id="16" name="Group 15">
            <a:extLst>
              <a:ext uri="{FF2B5EF4-FFF2-40B4-BE49-F238E27FC236}">
                <a16:creationId xmlns:a16="http://schemas.microsoft.com/office/drawing/2014/main" id="{E05CB33F-0A57-49C8-8974-5B4F4BABACA3}"/>
              </a:ext>
            </a:extLst>
          </p:cNvPr>
          <p:cNvGrpSpPr/>
          <p:nvPr/>
        </p:nvGrpSpPr>
        <p:grpSpPr>
          <a:xfrm>
            <a:off x="4480931" y="894620"/>
            <a:ext cx="3584896" cy="2910393"/>
            <a:chOff x="4480931" y="894620"/>
            <a:chExt cx="3584896" cy="2910393"/>
          </a:xfrm>
          <a:solidFill>
            <a:srgbClr val="FA8681"/>
          </a:solidFill>
        </p:grpSpPr>
        <p:pic>
          <p:nvPicPr>
            <p:cNvPr id="8" name="Picture 7">
              <a:extLst>
                <a:ext uri="{FF2B5EF4-FFF2-40B4-BE49-F238E27FC236}">
                  <a16:creationId xmlns:a16="http://schemas.microsoft.com/office/drawing/2014/main" id="{F8D3205C-23EC-41C3-A22F-44B747401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931" y="894620"/>
              <a:ext cx="3584896" cy="2899458"/>
            </a:xfrm>
            <a:prstGeom prst="roundRect">
              <a:avLst>
                <a:gd name="adj" fmla="val 8594"/>
              </a:avLst>
            </a:prstGeom>
            <a:grpFill/>
            <a:ln>
              <a:noFill/>
            </a:ln>
            <a:effectLst>
              <a:reflection blurRad="12700" stA="38000" endPos="28000" dist="5000" dir="5400000" sy="-100000" algn="bl" rotWithShape="0"/>
            </a:effectLst>
          </p:spPr>
        </p:pic>
        <p:sp>
          <p:nvSpPr>
            <p:cNvPr id="9" name="Rectangle 8">
              <a:hlinkClick r:id="" action="ppaction://noaction"/>
              <a:extLst>
                <a:ext uri="{FF2B5EF4-FFF2-40B4-BE49-F238E27FC236}">
                  <a16:creationId xmlns:a16="http://schemas.microsoft.com/office/drawing/2014/main" id="{4CC7F89F-18E0-40AC-B0ED-F570BB9FD983}"/>
                </a:ext>
              </a:extLst>
            </p:cNvPr>
            <p:cNvSpPr/>
            <p:nvPr/>
          </p:nvSpPr>
          <p:spPr>
            <a:xfrm>
              <a:off x="4621959" y="3440292"/>
              <a:ext cx="1942614" cy="36472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Bánh </a:t>
              </a:r>
              <a:r>
                <a:rPr lang="en-US" sz="2400" dirty="0" err="1">
                  <a:solidFill>
                    <a:schemeClr val="tx1"/>
                  </a:solidFill>
                </a:rPr>
                <a:t>khoái</a:t>
              </a:r>
              <a:endParaRPr lang="en-US" sz="2400" dirty="0">
                <a:solidFill>
                  <a:schemeClr val="tx1"/>
                </a:solidFill>
              </a:endParaRPr>
            </a:p>
          </p:txBody>
        </p:sp>
      </p:grpSp>
      <p:grpSp>
        <p:nvGrpSpPr>
          <p:cNvPr id="17" name="Group 16">
            <a:extLst>
              <a:ext uri="{FF2B5EF4-FFF2-40B4-BE49-F238E27FC236}">
                <a16:creationId xmlns:a16="http://schemas.microsoft.com/office/drawing/2014/main" id="{7073C4B6-650F-4B5F-811C-6F123EFA931E}"/>
              </a:ext>
            </a:extLst>
          </p:cNvPr>
          <p:cNvGrpSpPr/>
          <p:nvPr/>
        </p:nvGrpSpPr>
        <p:grpSpPr>
          <a:xfrm>
            <a:off x="8325133" y="894620"/>
            <a:ext cx="3584895" cy="2899458"/>
            <a:chOff x="8325133" y="894620"/>
            <a:chExt cx="3584895" cy="2899458"/>
          </a:xfrm>
          <a:solidFill>
            <a:srgbClr val="FA8681"/>
          </a:solidFill>
        </p:grpSpPr>
        <p:pic>
          <p:nvPicPr>
            <p:cNvPr id="10" name="Picture 9">
              <a:extLst>
                <a:ext uri="{FF2B5EF4-FFF2-40B4-BE49-F238E27FC236}">
                  <a16:creationId xmlns:a16="http://schemas.microsoft.com/office/drawing/2014/main" id="{8A028D07-886F-4907-8185-F1ADB11DD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133" y="894620"/>
              <a:ext cx="3584895" cy="2899458"/>
            </a:xfrm>
            <a:prstGeom prst="roundRect">
              <a:avLst>
                <a:gd name="adj" fmla="val 8594"/>
              </a:avLst>
            </a:prstGeom>
            <a:grpFill/>
            <a:ln>
              <a:noFill/>
            </a:ln>
            <a:effectLst>
              <a:reflection blurRad="12700" stA="38000" endPos="28000" dist="5000" dir="5400000" sy="-100000" algn="bl" rotWithShape="0"/>
            </a:effectLst>
          </p:spPr>
        </p:pic>
        <p:sp>
          <p:nvSpPr>
            <p:cNvPr id="11" name="Rectangle 10">
              <a:hlinkClick r:id="" action="ppaction://noaction"/>
              <a:extLst>
                <a:ext uri="{FF2B5EF4-FFF2-40B4-BE49-F238E27FC236}">
                  <a16:creationId xmlns:a16="http://schemas.microsoft.com/office/drawing/2014/main" id="{C17AA519-D43A-4D17-BEB4-C2586F66B331}"/>
                </a:ext>
              </a:extLst>
            </p:cNvPr>
            <p:cNvSpPr/>
            <p:nvPr/>
          </p:nvSpPr>
          <p:spPr>
            <a:xfrm>
              <a:off x="8370627" y="3290867"/>
              <a:ext cx="1976651" cy="45577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Chè</a:t>
              </a:r>
              <a:r>
                <a:rPr lang="en-US" sz="2400" dirty="0">
                  <a:solidFill>
                    <a:schemeClr val="tx1"/>
                  </a:solidFill>
                </a:rPr>
                <a:t> </a:t>
              </a:r>
              <a:r>
                <a:rPr lang="en-US" sz="2400" dirty="0" err="1">
                  <a:solidFill>
                    <a:schemeClr val="tx1"/>
                  </a:solidFill>
                </a:rPr>
                <a:t>heo</a:t>
              </a:r>
              <a:r>
                <a:rPr lang="en-US" sz="2400" dirty="0">
                  <a:solidFill>
                    <a:schemeClr val="tx1"/>
                  </a:solidFill>
                </a:rPr>
                <a:t> quay</a:t>
              </a:r>
            </a:p>
          </p:txBody>
        </p:sp>
      </p:grpSp>
      <p:grpSp>
        <p:nvGrpSpPr>
          <p:cNvPr id="18" name="Group 17">
            <a:extLst>
              <a:ext uri="{FF2B5EF4-FFF2-40B4-BE49-F238E27FC236}">
                <a16:creationId xmlns:a16="http://schemas.microsoft.com/office/drawing/2014/main" id="{4668026A-0F77-460D-B662-4AAE54A92457}"/>
              </a:ext>
            </a:extLst>
          </p:cNvPr>
          <p:cNvGrpSpPr/>
          <p:nvPr/>
        </p:nvGrpSpPr>
        <p:grpSpPr>
          <a:xfrm>
            <a:off x="5643307" y="3958542"/>
            <a:ext cx="6266721" cy="2774279"/>
            <a:chOff x="5643307" y="3958542"/>
            <a:chExt cx="6266721" cy="2774279"/>
          </a:xfrm>
          <a:solidFill>
            <a:srgbClr val="FA8681"/>
          </a:solidFill>
        </p:grpSpPr>
        <p:pic>
          <p:nvPicPr>
            <p:cNvPr id="12" name="Picture 11">
              <a:extLst>
                <a:ext uri="{FF2B5EF4-FFF2-40B4-BE49-F238E27FC236}">
                  <a16:creationId xmlns:a16="http://schemas.microsoft.com/office/drawing/2014/main" id="{9A35924A-5A8C-4FB8-97E1-821DABF89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307" y="3958542"/>
              <a:ext cx="6266721" cy="2774279"/>
            </a:xfrm>
            <a:prstGeom prst="roundRect">
              <a:avLst>
                <a:gd name="adj" fmla="val 8594"/>
              </a:avLst>
            </a:prstGeom>
            <a:grpFill/>
            <a:ln>
              <a:noFill/>
            </a:ln>
            <a:effectLst>
              <a:reflection blurRad="12700" stA="38000" endPos="28000" dist="5000" dir="5400000" sy="-100000" algn="bl" rotWithShape="0"/>
            </a:effectLst>
          </p:spPr>
        </p:pic>
        <p:sp>
          <p:nvSpPr>
            <p:cNvPr id="13" name="Rectangle 12">
              <a:hlinkClick r:id="" action="ppaction://noaction"/>
              <a:extLst>
                <a:ext uri="{FF2B5EF4-FFF2-40B4-BE49-F238E27FC236}">
                  <a16:creationId xmlns:a16="http://schemas.microsoft.com/office/drawing/2014/main" id="{C150AD08-BA72-4EAA-805F-3BAC5BE8528A}"/>
                </a:ext>
              </a:extLst>
            </p:cNvPr>
            <p:cNvSpPr/>
            <p:nvPr/>
          </p:nvSpPr>
          <p:spPr>
            <a:xfrm>
              <a:off x="10022006" y="6107392"/>
              <a:ext cx="1674125" cy="4421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Bún bò Huế</a:t>
              </a:r>
            </a:p>
          </p:txBody>
        </p:sp>
      </p:grpSp>
      <p:grpSp>
        <p:nvGrpSpPr>
          <p:cNvPr id="19" name="Group 18">
            <a:extLst>
              <a:ext uri="{FF2B5EF4-FFF2-40B4-BE49-F238E27FC236}">
                <a16:creationId xmlns:a16="http://schemas.microsoft.com/office/drawing/2014/main" id="{3DF1C24B-D6CB-4481-97D3-30A7607BB826}"/>
              </a:ext>
            </a:extLst>
          </p:cNvPr>
          <p:cNvGrpSpPr/>
          <p:nvPr/>
        </p:nvGrpSpPr>
        <p:grpSpPr>
          <a:xfrm>
            <a:off x="168241" y="3958542"/>
            <a:ext cx="5372750" cy="2774279"/>
            <a:chOff x="168241" y="3958542"/>
            <a:chExt cx="5372750" cy="2774279"/>
          </a:xfrm>
          <a:solidFill>
            <a:srgbClr val="FA8681"/>
          </a:solidFill>
        </p:grpSpPr>
        <p:pic>
          <p:nvPicPr>
            <p:cNvPr id="14" name="Picture 13">
              <a:extLst>
                <a:ext uri="{FF2B5EF4-FFF2-40B4-BE49-F238E27FC236}">
                  <a16:creationId xmlns:a16="http://schemas.microsoft.com/office/drawing/2014/main" id="{5BC4E1C1-3AF0-4276-A5E2-B08512002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241" y="3958542"/>
              <a:ext cx="5372750" cy="2774279"/>
            </a:xfrm>
            <a:prstGeom prst="roundRect">
              <a:avLst>
                <a:gd name="adj" fmla="val 8594"/>
              </a:avLst>
            </a:prstGeom>
            <a:grpFill/>
            <a:ln>
              <a:noFill/>
            </a:ln>
            <a:effectLst>
              <a:reflection blurRad="12700" stA="38000" endPos="28000" dist="5000" dir="5400000" sy="-100000" algn="bl" rotWithShape="0"/>
            </a:effectLst>
          </p:spPr>
        </p:pic>
        <p:sp>
          <p:nvSpPr>
            <p:cNvPr id="15" name="Rectangle 14">
              <a:hlinkClick r:id="" action="ppaction://noaction"/>
              <a:extLst>
                <a:ext uri="{FF2B5EF4-FFF2-40B4-BE49-F238E27FC236}">
                  <a16:creationId xmlns:a16="http://schemas.microsoft.com/office/drawing/2014/main" id="{F298AE75-F8D2-406A-A398-2C2A675E14BD}"/>
                </a:ext>
              </a:extLst>
            </p:cNvPr>
            <p:cNvSpPr/>
            <p:nvPr/>
          </p:nvSpPr>
          <p:spPr>
            <a:xfrm>
              <a:off x="281972" y="6127883"/>
              <a:ext cx="2406791" cy="4967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Cơm</a:t>
              </a:r>
              <a:r>
                <a:rPr lang="en-US" sz="2400" dirty="0">
                  <a:solidFill>
                    <a:schemeClr val="tx1"/>
                  </a:solidFill>
                </a:rPr>
                <a:t> </a:t>
              </a:r>
              <a:r>
                <a:rPr lang="en-US" sz="2400" dirty="0" err="1">
                  <a:solidFill>
                    <a:schemeClr val="tx1"/>
                  </a:solidFill>
                </a:rPr>
                <a:t>cung</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grpSp>
    </p:spTree>
    <p:extLst>
      <p:ext uri="{BB962C8B-B14F-4D97-AF65-F5344CB8AC3E}">
        <p14:creationId xmlns:p14="http://schemas.microsoft.com/office/powerpoint/2010/main" val="31105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E1B5E9BE-0CFB-4B6C-90CB-998479441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919" y="787797"/>
            <a:ext cx="5796360" cy="4767715"/>
          </a:xfrm>
          <a:prstGeom prst="rect">
            <a:avLst/>
          </a:prstGeom>
        </p:spPr>
      </p:pic>
      <p:pic>
        <p:nvPicPr>
          <p:cNvPr id="7" name="图片 15">
            <a:extLst>
              <a:ext uri="{FF2B5EF4-FFF2-40B4-BE49-F238E27FC236}">
                <a16:creationId xmlns:a16="http://schemas.microsoft.com/office/drawing/2014/main" id="{5D3B6166-A178-470E-BDA0-6AB00A454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74" y="286824"/>
            <a:ext cx="1428239" cy="1976766"/>
          </a:xfrm>
          <a:prstGeom prst="rect">
            <a:avLst/>
          </a:prstGeom>
        </p:spPr>
      </p:pic>
      <p:grpSp>
        <p:nvGrpSpPr>
          <p:cNvPr id="8" name="组合 17">
            <a:extLst>
              <a:ext uri="{FF2B5EF4-FFF2-40B4-BE49-F238E27FC236}">
                <a16:creationId xmlns:a16="http://schemas.microsoft.com/office/drawing/2014/main" id="{D806B7F0-76D0-4A2B-BBEF-A562356510D0}"/>
              </a:ext>
            </a:extLst>
          </p:cNvPr>
          <p:cNvGrpSpPr/>
          <p:nvPr/>
        </p:nvGrpSpPr>
        <p:grpSpPr>
          <a:xfrm>
            <a:off x="-1717190" y="454771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1CD85AFB-1F78-FF36-E829-42DE7DCBB122}"/>
              </a:ext>
            </a:extLst>
          </p:cNvPr>
          <p:cNvSpPr txBox="1"/>
          <p:nvPr/>
        </p:nvSpPr>
        <p:spPr>
          <a:xfrm>
            <a:off x="1580377" y="353293"/>
            <a:ext cx="10387314" cy="1323439"/>
          </a:xfrm>
          <a:custGeom>
            <a:avLst/>
            <a:gdLst>
              <a:gd name="connsiteX0" fmla="*/ 0 w 10387314"/>
              <a:gd name="connsiteY0" fmla="*/ 0 h 1323439"/>
              <a:gd name="connsiteX1" fmla="*/ 692488 w 10387314"/>
              <a:gd name="connsiteY1" fmla="*/ 0 h 1323439"/>
              <a:gd name="connsiteX2" fmla="*/ 1177229 w 10387314"/>
              <a:gd name="connsiteY2" fmla="*/ 0 h 1323439"/>
              <a:gd name="connsiteX3" fmla="*/ 1765843 w 10387314"/>
              <a:gd name="connsiteY3" fmla="*/ 0 h 1323439"/>
              <a:gd name="connsiteX4" fmla="*/ 2250585 w 10387314"/>
              <a:gd name="connsiteY4" fmla="*/ 0 h 1323439"/>
              <a:gd name="connsiteX5" fmla="*/ 2943072 w 10387314"/>
              <a:gd name="connsiteY5" fmla="*/ 0 h 1323439"/>
              <a:gd name="connsiteX6" fmla="*/ 3843306 w 10387314"/>
              <a:gd name="connsiteY6" fmla="*/ 0 h 1323439"/>
              <a:gd name="connsiteX7" fmla="*/ 4224174 w 10387314"/>
              <a:gd name="connsiteY7" fmla="*/ 0 h 1323439"/>
              <a:gd name="connsiteX8" fmla="*/ 4605043 w 10387314"/>
              <a:gd name="connsiteY8" fmla="*/ 0 h 1323439"/>
              <a:gd name="connsiteX9" fmla="*/ 4985911 w 10387314"/>
              <a:gd name="connsiteY9" fmla="*/ 0 h 1323439"/>
              <a:gd name="connsiteX10" fmla="*/ 5366779 w 10387314"/>
              <a:gd name="connsiteY10" fmla="*/ 0 h 1323439"/>
              <a:gd name="connsiteX11" fmla="*/ 5747647 w 10387314"/>
              <a:gd name="connsiteY11" fmla="*/ 0 h 1323439"/>
              <a:gd name="connsiteX12" fmla="*/ 6440135 w 10387314"/>
              <a:gd name="connsiteY12" fmla="*/ 0 h 1323439"/>
              <a:gd name="connsiteX13" fmla="*/ 6924876 w 10387314"/>
              <a:gd name="connsiteY13" fmla="*/ 0 h 1323439"/>
              <a:gd name="connsiteX14" fmla="*/ 7409617 w 10387314"/>
              <a:gd name="connsiteY14" fmla="*/ 0 h 1323439"/>
              <a:gd name="connsiteX15" fmla="*/ 8309851 w 10387314"/>
              <a:gd name="connsiteY15" fmla="*/ 0 h 1323439"/>
              <a:gd name="connsiteX16" fmla="*/ 9210085 w 10387314"/>
              <a:gd name="connsiteY16" fmla="*/ 0 h 1323439"/>
              <a:gd name="connsiteX17" fmla="*/ 9590953 w 10387314"/>
              <a:gd name="connsiteY17" fmla="*/ 0 h 1323439"/>
              <a:gd name="connsiteX18" fmla="*/ 10387314 w 10387314"/>
              <a:gd name="connsiteY18" fmla="*/ 0 h 1323439"/>
              <a:gd name="connsiteX19" fmla="*/ 10387314 w 10387314"/>
              <a:gd name="connsiteY19" fmla="*/ 635251 h 1323439"/>
              <a:gd name="connsiteX20" fmla="*/ 10387314 w 10387314"/>
              <a:gd name="connsiteY20" fmla="*/ 1323439 h 1323439"/>
              <a:gd name="connsiteX21" fmla="*/ 9902573 w 10387314"/>
              <a:gd name="connsiteY21" fmla="*/ 1323439 h 1323439"/>
              <a:gd name="connsiteX22" fmla="*/ 9210085 w 10387314"/>
              <a:gd name="connsiteY22" fmla="*/ 1323439 h 1323439"/>
              <a:gd name="connsiteX23" fmla="*/ 8309851 w 10387314"/>
              <a:gd name="connsiteY23" fmla="*/ 1323439 h 1323439"/>
              <a:gd name="connsiteX24" fmla="*/ 7409617 w 10387314"/>
              <a:gd name="connsiteY24" fmla="*/ 1323439 h 1323439"/>
              <a:gd name="connsiteX25" fmla="*/ 6821003 w 10387314"/>
              <a:gd name="connsiteY25" fmla="*/ 1323439 h 1323439"/>
              <a:gd name="connsiteX26" fmla="*/ 6128515 w 10387314"/>
              <a:gd name="connsiteY26" fmla="*/ 1323439 h 1323439"/>
              <a:gd name="connsiteX27" fmla="*/ 5643774 w 10387314"/>
              <a:gd name="connsiteY27" fmla="*/ 1323439 h 1323439"/>
              <a:gd name="connsiteX28" fmla="*/ 5262906 w 10387314"/>
              <a:gd name="connsiteY28" fmla="*/ 1323439 h 1323439"/>
              <a:gd name="connsiteX29" fmla="*/ 4466545 w 10387314"/>
              <a:gd name="connsiteY29" fmla="*/ 1323439 h 1323439"/>
              <a:gd name="connsiteX30" fmla="*/ 3566311 w 10387314"/>
              <a:gd name="connsiteY30" fmla="*/ 1323439 h 1323439"/>
              <a:gd name="connsiteX31" fmla="*/ 2873824 w 10387314"/>
              <a:gd name="connsiteY31" fmla="*/ 1323439 h 1323439"/>
              <a:gd name="connsiteX32" fmla="*/ 2181336 w 10387314"/>
              <a:gd name="connsiteY32" fmla="*/ 1323439 h 1323439"/>
              <a:gd name="connsiteX33" fmla="*/ 1696595 w 10387314"/>
              <a:gd name="connsiteY33" fmla="*/ 1323439 h 1323439"/>
              <a:gd name="connsiteX34" fmla="*/ 1004107 w 10387314"/>
              <a:gd name="connsiteY34" fmla="*/ 1323439 h 1323439"/>
              <a:gd name="connsiteX35" fmla="*/ 0 w 10387314"/>
              <a:gd name="connsiteY35" fmla="*/ 1323439 h 1323439"/>
              <a:gd name="connsiteX36" fmla="*/ 0 w 10387314"/>
              <a:gd name="connsiteY36" fmla="*/ 688188 h 1323439"/>
              <a:gd name="connsiteX37" fmla="*/ 0 w 10387314"/>
              <a:gd name="connsiteY37"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387314" h="1323439" fill="none" extrusionOk="0">
                <a:moveTo>
                  <a:pt x="0" y="0"/>
                </a:moveTo>
                <a:cubicBezTo>
                  <a:pt x="177592" y="10537"/>
                  <a:pt x="413824" y="29132"/>
                  <a:pt x="692488" y="0"/>
                </a:cubicBezTo>
                <a:cubicBezTo>
                  <a:pt x="971152" y="-29132"/>
                  <a:pt x="1009051" y="18774"/>
                  <a:pt x="1177229" y="0"/>
                </a:cubicBezTo>
                <a:cubicBezTo>
                  <a:pt x="1345407" y="-18774"/>
                  <a:pt x="1543688" y="13151"/>
                  <a:pt x="1765843" y="0"/>
                </a:cubicBezTo>
                <a:cubicBezTo>
                  <a:pt x="1987998" y="-13151"/>
                  <a:pt x="2063929" y="-17790"/>
                  <a:pt x="2250585" y="0"/>
                </a:cubicBezTo>
                <a:cubicBezTo>
                  <a:pt x="2437241" y="17790"/>
                  <a:pt x="2621957" y="-2951"/>
                  <a:pt x="2943072" y="0"/>
                </a:cubicBezTo>
                <a:cubicBezTo>
                  <a:pt x="3264187" y="2951"/>
                  <a:pt x="3646624" y="12917"/>
                  <a:pt x="3843306" y="0"/>
                </a:cubicBezTo>
                <a:cubicBezTo>
                  <a:pt x="4039988" y="-12917"/>
                  <a:pt x="4110137" y="10125"/>
                  <a:pt x="4224174" y="0"/>
                </a:cubicBezTo>
                <a:cubicBezTo>
                  <a:pt x="4338211" y="-10125"/>
                  <a:pt x="4425813" y="-16572"/>
                  <a:pt x="4605043" y="0"/>
                </a:cubicBezTo>
                <a:cubicBezTo>
                  <a:pt x="4784273" y="16572"/>
                  <a:pt x="4886337" y="-9068"/>
                  <a:pt x="4985911" y="0"/>
                </a:cubicBezTo>
                <a:cubicBezTo>
                  <a:pt x="5085485" y="9068"/>
                  <a:pt x="5203865" y="-5657"/>
                  <a:pt x="5366779" y="0"/>
                </a:cubicBezTo>
                <a:cubicBezTo>
                  <a:pt x="5529693" y="5657"/>
                  <a:pt x="5560905" y="-18689"/>
                  <a:pt x="5747647" y="0"/>
                </a:cubicBezTo>
                <a:cubicBezTo>
                  <a:pt x="5934389" y="18689"/>
                  <a:pt x="6296946" y="-25666"/>
                  <a:pt x="6440135" y="0"/>
                </a:cubicBezTo>
                <a:cubicBezTo>
                  <a:pt x="6583324" y="25666"/>
                  <a:pt x="6797980" y="-13219"/>
                  <a:pt x="6924876" y="0"/>
                </a:cubicBezTo>
                <a:cubicBezTo>
                  <a:pt x="7051772" y="13219"/>
                  <a:pt x="7284310" y="21792"/>
                  <a:pt x="7409617" y="0"/>
                </a:cubicBezTo>
                <a:cubicBezTo>
                  <a:pt x="7534924" y="-21792"/>
                  <a:pt x="8001436" y="-44882"/>
                  <a:pt x="8309851" y="0"/>
                </a:cubicBezTo>
                <a:cubicBezTo>
                  <a:pt x="8618266" y="44882"/>
                  <a:pt x="8834955" y="6163"/>
                  <a:pt x="9210085" y="0"/>
                </a:cubicBezTo>
                <a:cubicBezTo>
                  <a:pt x="9585215" y="-6163"/>
                  <a:pt x="9512473" y="-17526"/>
                  <a:pt x="9590953" y="0"/>
                </a:cubicBezTo>
                <a:cubicBezTo>
                  <a:pt x="9669433" y="17526"/>
                  <a:pt x="10017633" y="18406"/>
                  <a:pt x="10387314" y="0"/>
                </a:cubicBezTo>
                <a:cubicBezTo>
                  <a:pt x="10363202" y="265645"/>
                  <a:pt x="10411087" y="465267"/>
                  <a:pt x="10387314" y="635251"/>
                </a:cubicBezTo>
                <a:cubicBezTo>
                  <a:pt x="10363541" y="805235"/>
                  <a:pt x="10363938" y="1101030"/>
                  <a:pt x="10387314" y="1323439"/>
                </a:cubicBezTo>
                <a:cubicBezTo>
                  <a:pt x="10243294" y="1308821"/>
                  <a:pt x="10015672" y="1337471"/>
                  <a:pt x="9902573" y="1323439"/>
                </a:cubicBezTo>
                <a:cubicBezTo>
                  <a:pt x="9789474" y="1309407"/>
                  <a:pt x="9387679" y="1340616"/>
                  <a:pt x="9210085" y="1323439"/>
                </a:cubicBezTo>
                <a:cubicBezTo>
                  <a:pt x="9032491" y="1306262"/>
                  <a:pt x="8543164" y="1358676"/>
                  <a:pt x="8309851" y="1323439"/>
                </a:cubicBezTo>
                <a:cubicBezTo>
                  <a:pt x="8076538" y="1288202"/>
                  <a:pt x="7594576" y="1312974"/>
                  <a:pt x="7409617" y="1323439"/>
                </a:cubicBezTo>
                <a:cubicBezTo>
                  <a:pt x="7224658" y="1333904"/>
                  <a:pt x="7113158" y="1327124"/>
                  <a:pt x="6821003" y="1323439"/>
                </a:cubicBezTo>
                <a:cubicBezTo>
                  <a:pt x="6528848" y="1319754"/>
                  <a:pt x="6468715" y="1325528"/>
                  <a:pt x="6128515" y="1323439"/>
                </a:cubicBezTo>
                <a:cubicBezTo>
                  <a:pt x="5788315" y="1321350"/>
                  <a:pt x="5746912" y="1317996"/>
                  <a:pt x="5643774" y="1323439"/>
                </a:cubicBezTo>
                <a:cubicBezTo>
                  <a:pt x="5540636" y="1328882"/>
                  <a:pt x="5374113" y="1311653"/>
                  <a:pt x="5262906" y="1323439"/>
                </a:cubicBezTo>
                <a:cubicBezTo>
                  <a:pt x="5151699" y="1335225"/>
                  <a:pt x="4787760" y="1345549"/>
                  <a:pt x="4466545" y="1323439"/>
                </a:cubicBezTo>
                <a:cubicBezTo>
                  <a:pt x="4145330" y="1301329"/>
                  <a:pt x="3949323" y="1303561"/>
                  <a:pt x="3566311" y="1323439"/>
                </a:cubicBezTo>
                <a:cubicBezTo>
                  <a:pt x="3183299" y="1343317"/>
                  <a:pt x="3077338" y="1292616"/>
                  <a:pt x="2873824" y="1323439"/>
                </a:cubicBezTo>
                <a:cubicBezTo>
                  <a:pt x="2670310" y="1354262"/>
                  <a:pt x="2439565" y="1343153"/>
                  <a:pt x="2181336" y="1323439"/>
                </a:cubicBezTo>
                <a:cubicBezTo>
                  <a:pt x="1923107" y="1303725"/>
                  <a:pt x="1892386" y="1324170"/>
                  <a:pt x="1696595" y="1323439"/>
                </a:cubicBezTo>
                <a:cubicBezTo>
                  <a:pt x="1500804" y="1322708"/>
                  <a:pt x="1185938" y="1346095"/>
                  <a:pt x="1004107" y="1323439"/>
                </a:cubicBezTo>
                <a:cubicBezTo>
                  <a:pt x="822276" y="1300783"/>
                  <a:pt x="311989" y="1307081"/>
                  <a:pt x="0" y="1323439"/>
                </a:cubicBezTo>
                <a:cubicBezTo>
                  <a:pt x="-14468" y="1178243"/>
                  <a:pt x="6000" y="877072"/>
                  <a:pt x="0" y="688188"/>
                </a:cubicBezTo>
                <a:cubicBezTo>
                  <a:pt x="-6000" y="499304"/>
                  <a:pt x="-21095" y="289338"/>
                  <a:pt x="0" y="0"/>
                </a:cubicBezTo>
                <a:close/>
              </a:path>
              <a:path w="10387314" h="1323439" stroke="0" extrusionOk="0">
                <a:moveTo>
                  <a:pt x="0" y="0"/>
                </a:moveTo>
                <a:cubicBezTo>
                  <a:pt x="84600" y="2150"/>
                  <a:pt x="291165" y="-6618"/>
                  <a:pt x="380868" y="0"/>
                </a:cubicBezTo>
                <a:cubicBezTo>
                  <a:pt x="470571" y="6618"/>
                  <a:pt x="901008" y="4594"/>
                  <a:pt x="1177229" y="0"/>
                </a:cubicBezTo>
                <a:cubicBezTo>
                  <a:pt x="1453450" y="-4594"/>
                  <a:pt x="1481519" y="-4772"/>
                  <a:pt x="1765843" y="0"/>
                </a:cubicBezTo>
                <a:cubicBezTo>
                  <a:pt x="2050167" y="4772"/>
                  <a:pt x="2381558" y="-30210"/>
                  <a:pt x="2562204" y="0"/>
                </a:cubicBezTo>
                <a:cubicBezTo>
                  <a:pt x="2742850" y="30210"/>
                  <a:pt x="3099958" y="-33367"/>
                  <a:pt x="3254692" y="0"/>
                </a:cubicBezTo>
                <a:cubicBezTo>
                  <a:pt x="3409426" y="33367"/>
                  <a:pt x="3568186" y="-15349"/>
                  <a:pt x="3739433" y="0"/>
                </a:cubicBezTo>
                <a:cubicBezTo>
                  <a:pt x="3910680" y="15349"/>
                  <a:pt x="3957815" y="-5034"/>
                  <a:pt x="4120301" y="0"/>
                </a:cubicBezTo>
                <a:cubicBezTo>
                  <a:pt x="4282787" y="5034"/>
                  <a:pt x="4364668" y="17766"/>
                  <a:pt x="4501169" y="0"/>
                </a:cubicBezTo>
                <a:cubicBezTo>
                  <a:pt x="4637670" y="-17766"/>
                  <a:pt x="5025000" y="24143"/>
                  <a:pt x="5193657" y="0"/>
                </a:cubicBezTo>
                <a:cubicBezTo>
                  <a:pt x="5362314" y="-24143"/>
                  <a:pt x="5720350" y="-23324"/>
                  <a:pt x="6093891" y="0"/>
                </a:cubicBezTo>
                <a:cubicBezTo>
                  <a:pt x="6467432" y="23324"/>
                  <a:pt x="6522269" y="14743"/>
                  <a:pt x="6786378" y="0"/>
                </a:cubicBezTo>
                <a:cubicBezTo>
                  <a:pt x="7050487" y="-14743"/>
                  <a:pt x="7400959" y="15822"/>
                  <a:pt x="7582739" y="0"/>
                </a:cubicBezTo>
                <a:cubicBezTo>
                  <a:pt x="7764519" y="-15822"/>
                  <a:pt x="7858926" y="18020"/>
                  <a:pt x="7963607" y="0"/>
                </a:cubicBezTo>
                <a:cubicBezTo>
                  <a:pt x="8068288" y="-18020"/>
                  <a:pt x="8239595" y="7344"/>
                  <a:pt x="8448349" y="0"/>
                </a:cubicBezTo>
                <a:cubicBezTo>
                  <a:pt x="8657103" y="-7344"/>
                  <a:pt x="8688847" y="4711"/>
                  <a:pt x="8829217" y="0"/>
                </a:cubicBezTo>
                <a:cubicBezTo>
                  <a:pt x="8969587" y="-4711"/>
                  <a:pt x="9098155" y="-11426"/>
                  <a:pt x="9210085" y="0"/>
                </a:cubicBezTo>
                <a:cubicBezTo>
                  <a:pt x="9322015" y="11426"/>
                  <a:pt x="9625404" y="-4731"/>
                  <a:pt x="9798700" y="0"/>
                </a:cubicBezTo>
                <a:cubicBezTo>
                  <a:pt x="9971996" y="4731"/>
                  <a:pt x="10194701" y="-20072"/>
                  <a:pt x="10387314" y="0"/>
                </a:cubicBezTo>
                <a:cubicBezTo>
                  <a:pt x="10392830" y="205974"/>
                  <a:pt x="10356150" y="549829"/>
                  <a:pt x="10387314" y="688188"/>
                </a:cubicBezTo>
                <a:cubicBezTo>
                  <a:pt x="10418478" y="826547"/>
                  <a:pt x="10389454" y="1098451"/>
                  <a:pt x="10387314" y="1323439"/>
                </a:cubicBezTo>
                <a:cubicBezTo>
                  <a:pt x="10165300" y="1320863"/>
                  <a:pt x="10000498" y="1304902"/>
                  <a:pt x="9798700" y="1323439"/>
                </a:cubicBezTo>
                <a:cubicBezTo>
                  <a:pt x="9596902" y="1341976"/>
                  <a:pt x="9261975" y="1331953"/>
                  <a:pt x="9106212" y="1323439"/>
                </a:cubicBezTo>
                <a:cubicBezTo>
                  <a:pt x="8950449" y="1314925"/>
                  <a:pt x="8642353" y="1354286"/>
                  <a:pt x="8413724" y="1323439"/>
                </a:cubicBezTo>
                <a:cubicBezTo>
                  <a:pt x="8185095" y="1292592"/>
                  <a:pt x="7812771" y="1327527"/>
                  <a:pt x="7513490" y="1323439"/>
                </a:cubicBezTo>
                <a:cubicBezTo>
                  <a:pt x="7214209" y="1319351"/>
                  <a:pt x="7117925" y="1343707"/>
                  <a:pt x="6821003" y="1323439"/>
                </a:cubicBezTo>
                <a:cubicBezTo>
                  <a:pt x="6524081" y="1303171"/>
                  <a:pt x="6461249" y="1332111"/>
                  <a:pt x="6232388" y="1323439"/>
                </a:cubicBezTo>
                <a:cubicBezTo>
                  <a:pt x="6003527" y="1314767"/>
                  <a:pt x="5687978" y="1289401"/>
                  <a:pt x="5539901" y="1323439"/>
                </a:cubicBezTo>
                <a:cubicBezTo>
                  <a:pt x="5391824" y="1357477"/>
                  <a:pt x="5049962" y="1352924"/>
                  <a:pt x="4743540" y="1323439"/>
                </a:cubicBezTo>
                <a:cubicBezTo>
                  <a:pt x="4437118" y="1293954"/>
                  <a:pt x="4408746" y="1350899"/>
                  <a:pt x="4154926" y="1323439"/>
                </a:cubicBezTo>
                <a:cubicBezTo>
                  <a:pt x="3901106" y="1295979"/>
                  <a:pt x="3645349" y="1312294"/>
                  <a:pt x="3358565" y="1323439"/>
                </a:cubicBezTo>
                <a:cubicBezTo>
                  <a:pt x="3071781" y="1334584"/>
                  <a:pt x="2693153" y="1285287"/>
                  <a:pt x="2458331" y="1323439"/>
                </a:cubicBezTo>
                <a:cubicBezTo>
                  <a:pt x="2223509" y="1361591"/>
                  <a:pt x="2208450" y="1300499"/>
                  <a:pt x="1973590" y="1323439"/>
                </a:cubicBezTo>
                <a:cubicBezTo>
                  <a:pt x="1738730" y="1346379"/>
                  <a:pt x="1507007" y="1303695"/>
                  <a:pt x="1177229" y="1323439"/>
                </a:cubicBezTo>
                <a:cubicBezTo>
                  <a:pt x="847451" y="1343183"/>
                  <a:pt x="920516" y="1330792"/>
                  <a:pt x="692488" y="1323439"/>
                </a:cubicBezTo>
                <a:cubicBezTo>
                  <a:pt x="464460" y="1316086"/>
                  <a:pt x="215695" y="1351357"/>
                  <a:pt x="0" y="1323439"/>
                </a:cubicBezTo>
                <a:cubicBezTo>
                  <a:pt x="12236" y="1112528"/>
                  <a:pt x="-23410" y="985493"/>
                  <a:pt x="0" y="661720"/>
                </a:cubicBezTo>
                <a:cubicBezTo>
                  <a:pt x="23410" y="337947"/>
                  <a:pt x="26700" y="163502"/>
                  <a:pt x="0" y="0"/>
                </a:cubicBezTo>
                <a:close/>
              </a:path>
            </a:pathLst>
          </a:custGeom>
          <a:ln w="38100">
            <a:extLst>
              <a:ext uri="{C807C97D-BFC1-408E-A445-0C87EB9F89A2}">
                <ask:lineSketchStyleProps xmlns:ask="http://schemas.microsoft.com/office/drawing/2018/sketchyshape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2. N</a:t>
            </a:r>
            <a:r>
              <a:rPr lang="en-SG" sz="4000" b="1" dirty="0" err="1">
                <a:solidFill>
                  <a:schemeClr val="accent2">
                    <a:lumMod val="50000"/>
                  </a:schemeClr>
                </a:solidFill>
                <a:latin typeface="Cambria" panose="02040503050406030204" pitchFamily="18" charset="0"/>
                <a:ea typeface="Cambria" panose="02040503050406030204" pitchFamily="18" charset="0"/>
              </a:rPr>
              <a:t>hững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việc</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không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để</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bảo</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tồn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phát</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huy</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giá</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trị</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Cố</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đô</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Huế</a:t>
            </a:r>
            <a:r>
              <a:rPr lang="vi-VN" sz="4000" b="1" dirty="0">
                <a:solidFill>
                  <a:schemeClr val="accent2">
                    <a:lumMod val="50000"/>
                  </a:schemeClr>
                </a:solidFill>
                <a:latin typeface="Cambria" panose="02040503050406030204" pitchFamily="18" charset="0"/>
                <a:ea typeface="Cambria" panose="02040503050406030204" pitchFamily="18" charset="0"/>
              </a:rPr>
              <a:t> </a:t>
            </a:r>
            <a:endParaRPr lang="en-SG" sz="4000" b="1" dirty="0">
              <a:solidFill>
                <a:schemeClr val="accent2">
                  <a:lumMod val="50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6BC1415-5D14-0900-6EFE-B28A1167EA5A}"/>
              </a:ext>
            </a:extLst>
          </p:cNvPr>
          <p:cNvSpPr txBox="1"/>
          <p:nvPr/>
        </p:nvSpPr>
        <p:spPr>
          <a:xfrm>
            <a:off x="305691" y="2091070"/>
            <a:ext cx="5222750" cy="646331"/>
          </a:xfrm>
          <a:prstGeom prst="rect">
            <a:avLst/>
          </a:prstGeom>
          <a:noFill/>
        </p:spPr>
        <p:txBody>
          <a:bodyPr wrap="square" rtlCol="0">
            <a:spAutoFit/>
          </a:bodyPr>
          <a:lstStyle/>
          <a:p>
            <a:pPr algn="l"/>
            <a:r>
              <a:rPr lang="vi-VN" b="0"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74B3E3D1-301A-5BF0-790C-35FA4A793485}"/>
              </a:ext>
            </a:extLst>
          </p:cNvPr>
          <p:cNvSpPr txBox="1"/>
          <p:nvPr/>
        </p:nvSpPr>
        <p:spPr>
          <a:xfrm>
            <a:off x="202403" y="2169289"/>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600" b="1" dirty="0">
                <a:solidFill>
                  <a:srgbClr val="FF0000"/>
                </a:solidFill>
                <a:latin typeface="Cambria" panose="02040503050406030204" pitchFamily="18" charset="0"/>
                <a:ea typeface="Cambria" panose="02040503050406030204" pitchFamily="18" charset="0"/>
              </a:rPr>
              <a:t>- Nên làm:</a:t>
            </a:r>
          </a:p>
          <a:p>
            <a:r>
              <a:rPr lang="vi-VN" sz="3600" b="1" dirty="0">
                <a:solidFill>
                  <a:srgbClr val="002060"/>
                </a:solidFill>
                <a:latin typeface="Cambria" panose="02040503050406030204" pitchFamily="18" charset="0"/>
                <a:ea typeface="Cambria" panose="02040503050406030204" pitchFamily="18" charset="0"/>
              </a:rPr>
              <a:t>+ Thực hiện nội quy khi tham quan. </a:t>
            </a:r>
          </a:p>
          <a:p>
            <a:r>
              <a:rPr lang="vi-VN" sz="3600" b="1" dirty="0">
                <a:solidFill>
                  <a:srgbClr val="002060"/>
                </a:solidFill>
                <a:latin typeface="Cambria" panose="02040503050406030204" pitchFamily="18" charset="0"/>
                <a:ea typeface="Cambria" panose="02040503050406030204" pitchFamily="18" charset="0"/>
              </a:rPr>
              <a:t>+ Tuyên truyền, phát huy vẻ đẹp Cố đô Huế.</a:t>
            </a:r>
          </a:p>
          <a:p>
            <a:r>
              <a:rPr lang="vi-VN" sz="3600" b="1" dirty="0">
                <a:solidFill>
                  <a:srgbClr val="002060"/>
                </a:solidFill>
                <a:latin typeface="Cambria" panose="02040503050406030204" pitchFamily="18" charset="0"/>
                <a:ea typeface="Cambria" panose="02040503050406030204" pitchFamily="18" charset="0"/>
              </a:rPr>
              <a:t>+ Có ý thức giữ trật tự nơi đông người.</a:t>
            </a:r>
          </a:p>
        </p:txBody>
      </p:sp>
      <p:sp>
        <p:nvSpPr>
          <p:cNvPr id="21" name="TextBox 20">
            <a:extLst>
              <a:ext uri="{FF2B5EF4-FFF2-40B4-BE49-F238E27FC236}">
                <a16:creationId xmlns:a16="http://schemas.microsoft.com/office/drawing/2014/main" id="{895DD325-6FCF-5C22-206F-AE56543E6416}"/>
              </a:ext>
            </a:extLst>
          </p:cNvPr>
          <p:cNvSpPr txBox="1"/>
          <p:nvPr/>
        </p:nvSpPr>
        <p:spPr>
          <a:xfrm>
            <a:off x="6412332" y="2263590"/>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0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Không nên làm:</a:t>
            </a:r>
          </a:p>
          <a:p>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Vứt rác bừa bãi.</a:t>
            </a:r>
          </a:p>
          <a:p>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Không chen lấn, xô đẩy nhau.</a:t>
            </a:r>
          </a:p>
          <a:p>
            <a:r>
              <a:rPr lang="vi-VN" sz="3600" b="1" dirty="0">
                <a:solidFill>
                  <a:srgbClr val="002060"/>
                </a:solidFill>
                <a:latin typeface="Cambria" panose="02040503050406030204" pitchFamily="18" charset="0"/>
                <a:ea typeface="Cambria" panose="02040503050406030204" pitchFamily="18" charset="0"/>
              </a:rPr>
              <a:t>+ Nói tục, chửi bậy.</a:t>
            </a:r>
          </a:p>
          <a:p>
            <a:r>
              <a:rPr lang="vi-VN" sz="3600" b="1" dirty="0">
                <a:solidFill>
                  <a:srgbClr val="002060"/>
                </a:solidFill>
                <a:latin typeface="Cambria" panose="02040503050406030204" pitchFamily="18" charset="0"/>
                <a:ea typeface="Cambria" panose="02040503050406030204" pitchFamily="18" charset="0"/>
              </a:rPr>
              <a:t>+ Viết vẽ bậy lên các di tích lịch sử.</a:t>
            </a:r>
          </a:p>
        </p:txBody>
      </p:sp>
    </p:spTree>
    <p:extLst>
      <p:ext uri="{BB962C8B-B14F-4D97-AF65-F5344CB8AC3E}">
        <p14:creationId xmlns:p14="http://schemas.microsoft.com/office/powerpoint/2010/main" val="2609963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37B39D-D28A-EB2A-BD2E-2619E1839F53}"/>
              </a:ext>
            </a:extLst>
          </p:cNvPr>
          <p:cNvSpPr txBox="1"/>
          <p:nvPr/>
        </p:nvSpPr>
        <p:spPr>
          <a:xfrm>
            <a:off x="2235200" y="330200"/>
            <a:ext cx="7122695" cy="707886"/>
          </a:xfrm>
          <a:prstGeom prst="rect">
            <a:avLst/>
          </a:prstGeom>
          <a:noFill/>
        </p:spPr>
        <p:txBody>
          <a:bodyPr wrap="square">
            <a:spAutoFit/>
          </a:bodyPr>
          <a:lstStyle/>
          <a:p>
            <a:pPr algn="ctr"/>
            <a:r>
              <a:rPr lang="nl-NL" sz="4000" b="1" dirty="0">
                <a:latin typeface="Times New Roman" panose="02020603050405020304" pitchFamily="18" charset="0"/>
                <a:ea typeface="Times New Roman" panose="02020603050405020304" pitchFamily="18" charset="0"/>
              </a:rPr>
              <a:t>GHI VỞ</a:t>
            </a:r>
            <a:endParaRPr lang="en-US" sz="4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0B29FD55-0429-F489-3006-3D1386E3291F}"/>
              </a:ext>
            </a:extLst>
          </p:cNvPr>
          <p:cNvSpPr txBox="1"/>
          <p:nvPr/>
        </p:nvSpPr>
        <p:spPr>
          <a:xfrm>
            <a:off x="625643" y="788200"/>
            <a:ext cx="10154652" cy="707886"/>
          </a:xfrm>
          <a:prstGeom prst="rect">
            <a:avLst/>
          </a:prstGeom>
          <a:noFill/>
        </p:spPr>
        <p:txBody>
          <a:bodyPr wrap="square">
            <a:spAutoFit/>
          </a:bodyPr>
          <a:lstStyle/>
          <a:p>
            <a:r>
              <a:rPr lang="nl-NL" sz="4000" b="1" kern="0" dirty="0">
                <a:effectLst/>
                <a:latin typeface="Times New Roman" panose="02020603050405020304" pitchFamily="18" charset="0"/>
                <a:ea typeface="Times New Roman" panose="02020603050405020304" pitchFamily="18" charset="0"/>
              </a:rPr>
              <a:t>2: Bảo tồn và giữ gìn giá trị cố đô Huế</a:t>
            </a:r>
            <a:endParaRPr lang="en-US" sz="4000" dirty="0"/>
          </a:p>
        </p:txBody>
      </p:sp>
      <p:sp>
        <p:nvSpPr>
          <p:cNvPr id="8" name="TextBox 7">
            <a:extLst>
              <a:ext uri="{FF2B5EF4-FFF2-40B4-BE49-F238E27FC236}">
                <a16:creationId xmlns:a16="http://schemas.microsoft.com/office/drawing/2014/main" id="{075CCD00-7FC0-7427-F8BE-A8EE214A37A8}"/>
              </a:ext>
            </a:extLst>
          </p:cNvPr>
          <p:cNvSpPr txBox="1"/>
          <p:nvPr/>
        </p:nvSpPr>
        <p:spPr>
          <a:xfrm>
            <a:off x="497305" y="1843950"/>
            <a:ext cx="11197389" cy="3170099"/>
          </a:xfrm>
          <a:prstGeom prst="rect">
            <a:avLst/>
          </a:prstGeom>
          <a:noFill/>
        </p:spPr>
        <p:txBody>
          <a:bodyPr wrap="square">
            <a:spAutoFit/>
          </a:bodyPr>
          <a:lstStyle/>
          <a:p>
            <a:pPr marL="0" marR="0">
              <a:spcBef>
                <a:spcPts val="0"/>
              </a:spcBef>
              <a:spcAft>
                <a:spcPts val="0"/>
              </a:spcAft>
            </a:pPr>
            <a:r>
              <a:rPr lang="en-US" sz="400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Để</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giữ</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gìn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và</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bảo</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tồn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quần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thể</a:t>
            </a:r>
            <a:r>
              <a:rPr lang="en-US" sz="4000" kern="0" dirty="0">
                <a:effectLst/>
                <a:latin typeface="Times New Roman" panose="02020603050405020304" pitchFamily="18" charset="0"/>
                <a:ea typeface="Calibri" panose="020F0502020204030204" pitchFamily="34" charset="0"/>
              </a:rPr>
              <a:t> di </a:t>
            </a:r>
            <a:r>
              <a:rPr lang="en-US" sz="4000" kern="0" dirty="0" err="1">
                <a:effectLst/>
                <a:latin typeface="Times New Roman" panose="02020603050405020304" pitchFamily="18" charset="0"/>
                <a:ea typeface="Calibri" panose="020F0502020204030204" pitchFamily="34" charset="0"/>
              </a:rPr>
              <a:t>tích</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Cố</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đô</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Huế</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hằng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năm</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cần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có</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nhiều</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hoạt</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động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tu</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bổ</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phục</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dựng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và</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tôn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tạo</a:t>
            </a:r>
            <a:r>
              <a:rPr lang="en-US" sz="4000" kern="0" dirty="0">
                <a:effectLst/>
                <a:latin typeface="Times New Roman" panose="02020603050405020304" pitchFamily="18" charset="0"/>
                <a:ea typeface="Calibri" panose="020F0502020204030204" pitchFamily="34" charset="0"/>
              </a:rPr>
              <a:t> di </a:t>
            </a:r>
            <a:r>
              <a:rPr lang="en-US" sz="4000" kern="0" dirty="0" err="1">
                <a:effectLst/>
                <a:latin typeface="Times New Roman" panose="02020603050405020304" pitchFamily="18" charset="0"/>
                <a:ea typeface="Calibri" panose="020F0502020204030204" pitchFamily="34" charset="0"/>
              </a:rPr>
              <a:t>sản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Mỗi</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chúng</a:t>
            </a:r>
            <a:r>
              <a:rPr lang="en-US" sz="4000" kern="0" dirty="0">
                <a:effectLst/>
                <a:latin typeface="Times New Roman" panose="02020603050405020304" pitchFamily="18" charset="0"/>
                <a:ea typeface="Calibri" panose="020F0502020204030204" pitchFamily="34" charset="0"/>
              </a:rPr>
              <a:t> ta, </a:t>
            </a:r>
            <a:r>
              <a:rPr lang="en-US" sz="4000" kern="0" dirty="0" err="1">
                <a:effectLst/>
                <a:latin typeface="Times New Roman" panose="02020603050405020304" pitchFamily="18" charset="0"/>
                <a:ea typeface="Calibri" panose="020F0502020204030204" pitchFamily="34" charset="0"/>
              </a:rPr>
              <a:t>bằng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những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hành</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động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cụ</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thể</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của</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mình</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cần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chung</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tay</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góp</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phần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giữ</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gìn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và</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phát</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huy</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giá</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trị</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của</a:t>
            </a:r>
            <a:r>
              <a:rPr lang="en-US" sz="4000" kern="0" dirty="0">
                <a:effectLst/>
                <a:latin typeface="Times New Roman" panose="02020603050405020304" pitchFamily="18" charset="0"/>
                <a:ea typeface="Calibri" panose="020F0502020204030204" pitchFamily="34" charset="0"/>
              </a:rPr>
              <a:t> di </a:t>
            </a:r>
            <a:r>
              <a:rPr lang="en-US" sz="4000" kern="0" dirty="0" err="1">
                <a:effectLst/>
                <a:latin typeface="Times New Roman" panose="02020603050405020304" pitchFamily="18" charset="0"/>
                <a:ea typeface="Calibri" panose="020F0502020204030204" pitchFamily="34" charset="0"/>
              </a:rPr>
              <a:t>sản</a:t>
            </a:r>
            <a:r>
              <a:rPr lang="en-US" sz="4000" kern="0" dirty="0">
                <a:effectLst/>
                <a:latin typeface="Times New Roman" panose="02020603050405020304" pitchFamily="18" charset="0"/>
                <a:ea typeface="Calibri" panose="020F0502020204030204" pitchFamily="34" charset="0"/>
              </a:rPr>
              <a:t> </a:t>
            </a:r>
            <a:r>
              <a:rPr lang="en-US" sz="4000" kern="0" dirty="0" err="1">
                <a:effectLst/>
                <a:latin typeface="Times New Roman" panose="02020603050405020304" pitchFamily="18" charset="0"/>
                <a:ea typeface="Calibri" panose="020F0502020204030204" pitchFamily="34" charset="0"/>
              </a:rPr>
              <a:t>này</a:t>
            </a:r>
            <a:r>
              <a:rPr lang="en-US" sz="4000" kern="0" dirty="0">
                <a:effectLst/>
                <a:latin typeface="Times New Roman" panose="02020603050405020304" pitchFamily="18" charset="0"/>
                <a:ea typeface="Calibri" panose="020F0502020204030204" pitchFamily="34" charset="0"/>
              </a:rPr>
              <a:t>.</a:t>
            </a:r>
            <a:endParaRPr lang="en-US" sz="4000" dirty="0"/>
          </a:p>
        </p:txBody>
      </p:sp>
    </p:spTree>
    <p:extLst>
      <p:ext uri="{BB962C8B-B14F-4D97-AF65-F5344CB8AC3E}">
        <p14:creationId xmlns:p14="http://schemas.microsoft.com/office/powerpoint/2010/main" val="347305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155931" y="324765"/>
            <a:ext cx="12296698" cy="2676376"/>
          </a:xfrm>
          <a:prstGeom prst="rect">
            <a:avLst/>
          </a:prstGeom>
        </p:spPr>
      </p:pic>
    </p:spTree>
    <p:extLst>
      <p:ext uri="{BB962C8B-B14F-4D97-AF65-F5344CB8AC3E}">
        <p14:creationId xmlns:p14="http://schemas.microsoft.com/office/powerpoint/2010/main" val="40301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1954306" y="55056"/>
            <a:ext cx="8155331" cy="2978528"/>
          </a:xfrm>
          <a:prstGeom prst="rect">
            <a:avLst/>
          </a:prstGeom>
        </p:spPr>
      </p:pic>
    </p:spTree>
    <p:extLst>
      <p:ext uri="{BB962C8B-B14F-4D97-AF65-F5344CB8AC3E}">
        <p14:creationId xmlns:p14="http://schemas.microsoft.com/office/powerpoint/2010/main" val="3376173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4C289F1-2C1D-CC14-CDA9-392F84FC5905}"/>
              </a:ext>
            </a:extLst>
          </p:cNvPr>
          <p:cNvPicPr>
            <a:picLocks noChangeAspect="1"/>
          </p:cNvPicPr>
          <p:nvPr/>
        </p:nvPicPr>
        <p:blipFill>
          <a:blip r:embed="rId2"/>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763049" y="2041810"/>
            <a:ext cx="10388426" cy="3066218"/>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83E39FF-60C0-4578-A820-12F622F06D25}"/>
              </a:ext>
            </a:extLst>
          </p:cNvPr>
          <p:cNvSpPr/>
          <p:nvPr/>
        </p:nvSpPr>
        <p:spPr>
          <a:xfrm>
            <a:off x="-1290758" y="2209975"/>
            <a:ext cx="14290040" cy="2190600"/>
          </a:xfrm>
          <a:prstGeom prst="rect">
            <a:avLst/>
          </a:prstGeom>
        </p:spPr>
        <p:txBody>
          <a:bodyPr wrap="square">
            <a:spAutoFit/>
          </a:bodyPr>
          <a:lstStyle/>
          <a:p>
            <a:pPr algn="ctr">
              <a:lnSpc>
                <a:spcPct val="130000"/>
              </a:lnSpc>
            </a:pPr>
            <a:r>
              <a:rPr lang="en-US" sz="5400" b="1" dirty="0" err="1">
                <a:solidFill>
                  <a:srgbClr val="0070C0"/>
                </a:solidFill>
                <a:latin typeface="UTM Futura Extra" panose="02040603050506020204" pitchFamily="18" charset="0"/>
                <a:ea typeface="HP001 5H" pitchFamily="34" charset="-127"/>
                <a:cs typeface="Times New Roman" pitchFamily="18" charset="0"/>
              </a:rPr>
              <a:t>Hoạt</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en-US" sz="5400" b="1" dirty="0" err="1">
                <a:solidFill>
                  <a:srgbClr val="0070C0"/>
                </a:solidFill>
                <a:latin typeface="UTM Futura Extra" panose="02040603050506020204" pitchFamily="18" charset="0"/>
                <a:ea typeface="HP001 5H" pitchFamily="34" charset="-127"/>
                <a:cs typeface="Times New Roman" pitchFamily="18" charset="0"/>
              </a:rPr>
              <a:t>động</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vi-VN" sz="5400" b="1" dirty="0">
                <a:solidFill>
                  <a:srgbClr val="0070C0"/>
                </a:solidFill>
                <a:latin typeface="UTM Futura Extra" panose="02040603050506020204" pitchFamily="18" charset="0"/>
                <a:ea typeface="HP001 5H" pitchFamily="34" charset="-127"/>
                <a:cs typeface="Times New Roman" pitchFamily="18" charset="0"/>
              </a:rPr>
              <a:t>2</a:t>
            </a:r>
            <a:r>
              <a:rPr lang="en-US" sz="5400" b="1" dirty="0">
                <a:solidFill>
                  <a:srgbClr val="0070C0"/>
                </a:solidFill>
                <a:latin typeface="UTM Futura Extra" panose="02040603050506020204" pitchFamily="18" charset="0"/>
                <a:ea typeface="HP001 5H" pitchFamily="34" charset="-127"/>
                <a:cs typeface="Times New Roman" pitchFamily="18" charset="0"/>
              </a:rPr>
              <a:t>: </a:t>
            </a:r>
            <a:endParaRPr lang="vi-VN" sz="5400" b="1" dirty="0">
              <a:solidFill>
                <a:srgbClr val="0070C0"/>
              </a:solidFill>
              <a:latin typeface="UTM Futura Extra" panose="02040603050506020204" pitchFamily="18" charset="0"/>
              <a:ea typeface="HP001 5H" pitchFamily="34" charset="-127"/>
              <a:cs typeface="Times New Roman" pitchFamily="18" charset="0"/>
            </a:endParaRPr>
          </a:p>
          <a:p>
            <a:pPr algn="ctr">
              <a:lnSpc>
                <a:spcPct val="130000"/>
              </a:lnSpc>
            </a:pPr>
            <a:r>
              <a:rPr lang="vi-VN" sz="5400" b="1" dirty="0">
                <a:solidFill>
                  <a:srgbClr val="0070C0"/>
                </a:solidFill>
                <a:latin typeface="UTM Futura Extra" panose="02040603050506020204" pitchFamily="18" charset="0"/>
                <a:ea typeface="HP001 5H" pitchFamily="34" charset="-127"/>
                <a:cs typeface="Times New Roman" pitchFamily="18" charset="0"/>
              </a:rPr>
              <a:t>KỂ CHUYỆN LỊCH SỬ CỐ ĐÔ</a:t>
            </a:r>
            <a:endParaRPr lang="en-US" sz="5400" b="1" dirty="0">
              <a:solidFill>
                <a:srgbClr val="0070C0"/>
              </a:solidFill>
              <a:latin typeface="UTM Futura Extra" panose="02040603050506020204" pitchFamily="18" charset="0"/>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5941E-36BA-BBF4-23BE-98A94B7A8955}"/>
              </a:ext>
            </a:extLst>
          </p:cNvPr>
          <p:cNvSpPr txBox="1"/>
          <p:nvPr/>
        </p:nvSpPr>
        <p:spPr>
          <a:xfrm>
            <a:off x="1396673" y="2023230"/>
            <a:ext cx="9606455" cy="3908762"/>
          </a:xfrm>
          <a:prstGeom prst="rect">
            <a:avLst/>
          </a:prstGeom>
          <a:no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cs typeface="Calibri" panose="020F0502020204030204" pitchFamily="34" charset="0"/>
              </a:rPr>
              <a:t>Kinh thành Huế được xây dựng từ triều Nguyễn, nơi đây gắn liền với nhiều sự kiện lịch sử của dân tộc.</a:t>
            </a:r>
            <a:endParaRPr lang="en-SG" sz="60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37E17FD6-78C0-B9B9-EB17-29FE69BE1976}"/>
              </a:ext>
            </a:extLst>
          </p:cNvPr>
          <p:cNvSpPr txBox="1"/>
          <p:nvPr/>
        </p:nvSpPr>
        <p:spPr>
          <a:xfrm>
            <a:off x="207803" y="393514"/>
            <a:ext cx="11984197" cy="1477328"/>
          </a:xfrm>
          <a:prstGeom prst="rect">
            <a:avLst/>
          </a:prstGeom>
          <a:solidFill>
            <a:schemeClr val="bg1">
              <a:lumMod val="85000"/>
            </a:schemeClr>
          </a:solidFill>
        </p:spPr>
        <p:txBody>
          <a:bodyPr wrap="square">
            <a:spAutoFit/>
          </a:bodyPr>
          <a:lstStyle/>
          <a:p>
            <a:pPr algn="ctr"/>
            <a:r>
              <a:rPr lang="vi-VN" sz="4500" b="1" dirty="0">
                <a:latin typeface="Cambria" panose="02040503050406030204" pitchFamily="18" charset="0"/>
                <a:ea typeface="Cambria" panose="02040503050406030204" pitchFamily="18" charset="0"/>
              </a:rPr>
              <a:t>1. Đọc thông tin, hãy cho biết Kinh thành Huế được xây dựng vào triều đại nào?</a:t>
            </a:r>
            <a:endParaRPr lang="en-US" sz="4500" b="1" dirty="0">
              <a:latin typeface="Cambria" panose="02040503050406030204" pitchFamily="18" charset="0"/>
              <a:ea typeface="Cambria" panose="02040503050406030204" pitchFamily="18" charset="0"/>
            </a:endParaRPr>
          </a:p>
        </p:txBody>
      </p:sp>
      <p:grpSp>
        <p:nvGrpSpPr>
          <p:cNvPr id="4" name="组合 17">
            <a:extLst>
              <a:ext uri="{FF2B5EF4-FFF2-40B4-BE49-F238E27FC236}">
                <a16:creationId xmlns:a16="http://schemas.microsoft.com/office/drawing/2014/main" id="{AFC7ED51-4B9F-36C2-9375-173B54B0EE9B}"/>
              </a:ext>
            </a:extLst>
          </p:cNvPr>
          <p:cNvGrpSpPr/>
          <p:nvPr/>
        </p:nvGrpSpPr>
        <p:grpSpPr>
          <a:xfrm>
            <a:off x="-1717190" y="4792624"/>
            <a:ext cx="15626379" cy="2310290"/>
            <a:chOff x="-2315494" y="4590153"/>
            <a:chExt cx="15626379" cy="2310290"/>
          </a:xfrm>
        </p:grpSpPr>
        <p:grpSp>
          <p:nvGrpSpPr>
            <p:cNvPr id="5" name="组合 18">
              <a:extLst>
                <a:ext uri="{FF2B5EF4-FFF2-40B4-BE49-F238E27FC236}">
                  <a16:creationId xmlns:a16="http://schemas.microsoft.com/office/drawing/2014/main" id="{07BF40EB-8385-B028-6552-9D9F9C4A842C}"/>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8B32C693-3558-8209-C3D2-9EEC87055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1" name="图片 21">
                <a:extLst>
                  <a:ext uri="{FF2B5EF4-FFF2-40B4-BE49-F238E27FC236}">
                    <a16:creationId xmlns:a16="http://schemas.microsoft.com/office/drawing/2014/main" id="{09A5A326-B26A-3227-86E5-B07393BD3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2" name="图片 22">
                <a:extLst>
                  <a:ext uri="{FF2B5EF4-FFF2-40B4-BE49-F238E27FC236}">
                    <a16:creationId xmlns:a16="http://schemas.microsoft.com/office/drawing/2014/main" id="{D28B54E0-4852-ACA7-40A9-788127967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3" name="图片 23">
                <a:extLst>
                  <a:ext uri="{FF2B5EF4-FFF2-40B4-BE49-F238E27FC236}">
                    <a16:creationId xmlns:a16="http://schemas.microsoft.com/office/drawing/2014/main" id="{9EB1DC7F-0FDE-ED6F-DB61-439231AA45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4" name="图片 24">
                <a:extLst>
                  <a:ext uri="{FF2B5EF4-FFF2-40B4-BE49-F238E27FC236}">
                    <a16:creationId xmlns:a16="http://schemas.microsoft.com/office/drawing/2014/main" id="{659BD3B2-43DD-22C2-2DD2-206F6859F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7" name="图片 19">
              <a:extLst>
                <a:ext uri="{FF2B5EF4-FFF2-40B4-BE49-F238E27FC236}">
                  <a16:creationId xmlns:a16="http://schemas.microsoft.com/office/drawing/2014/main" id="{92719E84-3C7E-5CB6-EF34-258BFD7FCE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80181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6_DOOL_100617_K1_3">
            <a:extLst>
              <a:ext uri="{FF2B5EF4-FFF2-40B4-BE49-F238E27FC236}">
                <a16:creationId xmlns:a16="http://schemas.microsoft.com/office/drawing/2014/main" id="{C6D99047-D63A-4421-AC79-D3DA77CE72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90" r="11107"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57402654-B42B-4B95-8E71-16D5B6DB94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15" r="17315"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descr="Minh_Mạng_mausoleum">
            <a:extLst>
              <a:ext uri="{FF2B5EF4-FFF2-40B4-BE49-F238E27FC236}">
                <a16:creationId xmlns:a16="http://schemas.microsoft.com/office/drawing/2014/main" id="{F9AFCA6F-CCE9-4CCE-9B55-06117190E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05" r="8484" b="-5"/>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3E315D1-53B9-4FF3-A2F4-300EBAB3492F}"/>
              </a:ext>
            </a:extLst>
          </p:cNvPr>
          <p:cNvSpPr/>
          <p:nvPr/>
        </p:nvSpPr>
        <p:spPr>
          <a:xfrm>
            <a:off x="6554406" y="888558"/>
            <a:ext cx="5511470" cy="5087355"/>
          </a:xfrm>
          <a:prstGeom prst="rect">
            <a:avLst/>
          </a:prstGeom>
        </p:spPr>
        <p:txBody>
          <a:bodyPr wrap="square">
            <a:spAutoFit/>
          </a:bodyPr>
          <a:lstStyle/>
          <a:p>
            <a:pPr algn="ctr">
              <a:lnSpc>
                <a:spcPct val="130000"/>
              </a:lnSpc>
              <a:defRPr/>
            </a:pPr>
            <a:r>
              <a:rPr lang="en-SG" sz="5100" b="1" dirty="0">
                <a:latin typeface="Cambria" panose="02040503050406030204" pitchFamily="18" charset="0"/>
                <a:ea typeface="Cambria" panose="02040503050406030204" pitchFamily="18" charset="0"/>
              </a:rPr>
              <a:t>2. </a:t>
            </a:r>
            <a:r>
              <a:rPr lang="en-SG" sz="5100" b="1" dirty="0" err="1">
                <a:latin typeface="Cambria" panose="02040503050406030204" pitchFamily="18" charset="0"/>
                <a:ea typeface="Cambria" panose="02040503050406030204" pitchFamily="18" charset="0"/>
              </a:rPr>
              <a:t>Hãy</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kể</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một</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câu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chuyện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lịch</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sử</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có</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liên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quan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đến</a:t>
            </a:r>
            <a:r>
              <a:rPr lang="en-SG" sz="5100" b="1" dirty="0">
                <a:latin typeface="Cambria" panose="02040503050406030204" pitchFamily="18" charset="0"/>
                <a:ea typeface="Cambria" panose="02040503050406030204" pitchFamily="18" charset="0"/>
              </a:rPr>
              <a:t> </a:t>
            </a:r>
            <a:endParaRPr lang="vi-VN" sz="5100" b="1" dirty="0">
              <a:latin typeface="Cambria" panose="02040503050406030204" pitchFamily="18" charset="0"/>
              <a:ea typeface="Cambria" panose="02040503050406030204" pitchFamily="18" charset="0"/>
            </a:endParaRPr>
          </a:p>
          <a:p>
            <a:pPr algn="ctr">
              <a:lnSpc>
                <a:spcPct val="130000"/>
              </a:lnSpc>
              <a:defRPr/>
            </a:pPr>
            <a:r>
              <a:rPr lang="en-SG" sz="5100" b="1" dirty="0" err="1">
                <a:latin typeface="Cambria" panose="02040503050406030204" pitchFamily="18" charset="0"/>
                <a:ea typeface="Cambria" panose="02040503050406030204" pitchFamily="18" charset="0"/>
              </a:rPr>
              <a:t>Cố</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đô</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Huế</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mà</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em</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yêu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thích</a:t>
            </a:r>
            <a:r>
              <a:rPr lang="en-SG" sz="5100" b="1" dirty="0">
                <a:latin typeface="Cambria" panose="02040503050406030204" pitchFamily="18" charset="0"/>
                <a:ea typeface="Cambria" panose="02040503050406030204" pitchFamily="18" charset="0"/>
              </a:rPr>
              <a:t>.</a:t>
            </a:r>
            <a:endParaRPr lang="en-US" sz="5100" b="1"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5913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384448" y="488235"/>
            <a:ext cx="10853116" cy="5262979"/>
          </a:xfrm>
          <a:prstGeom prst="rect">
            <a:avLst/>
          </a:prstGeom>
          <a:noFill/>
        </p:spPr>
        <p:txBody>
          <a:bodyPr wrap="square">
            <a:spAutoFit/>
          </a:bodyPr>
          <a:lstStyle/>
          <a:p>
            <a:pPr algn="just"/>
            <a:r>
              <a:rPr lang="en-SG" sz="2800" b="1" dirty="0" err="1">
                <a:solidFill>
                  <a:srgbClr val="002060"/>
                </a:solidFill>
                <a:latin typeface="Cambria" panose="02040503050406030204" pitchFamily="18" charset="0"/>
                <a:ea typeface="Cambria" panose="02040503050406030204" pitchFamily="18" charset="0"/>
              </a:rPr>
              <a:t>Tại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Huế</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 </a:t>
            </a:r>
            <a:r>
              <a:rPr lang="en-SG" sz="2800" b="1" dirty="0" err="1">
                <a:solidFill>
                  <a:srgbClr val="002060"/>
                </a:solidFill>
                <a:latin typeface="Cambria" panose="02040503050406030204" pitchFamily="18" charset="0"/>
                <a:ea typeface="Cambria" panose="02040503050406030204" pitchFamily="18" charset="0"/>
              </a:rPr>
              <a:t>vị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quan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Triều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Nguyễn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gấp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rút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chuẩn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lực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lượng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chống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Khi </a:t>
            </a:r>
            <a:r>
              <a:rPr lang="en-SG" sz="2800" b="1" dirty="0" err="1">
                <a:solidFill>
                  <a:srgbClr val="002060"/>
                </a:solidFill>
                <a:latin typeface="Cambria" panose="02040503050406030204" pitchFamily="18" charset="0"/>
                <a:ea typeface="Cambria" panose="02040503050406030204" pitchFamily="18" charset="0"/>
              </a:rPr>
              <a:t>biết</a:t>
            </a:r>
            <a:r>
              <a:rPr lang="en-SG" sz="2800" b="1" dirty="0">
                <a:solidFill>
                  <a:srgbClr val="002060"/>
                </a:solidFill>
                <a:latin typeface="Cambria" panose="02040503050406030204" pitchFamily="18" charset="0"/>
                <a:ea typeface="Cambria" panose="02040503050406030204" pitchFamily="18" charset="0"/>
              </a:rPr>
              <a:t> tin, </a:t>
            </a:r>
            <a:r>
              <a:rPr lang="en-SG" sz="2800" b="1" dirty="0" err="1">
                <a:solidFill>
                  <a:srgbClr val="002060"/>
                </a:solidFill>
                <a:latin typeface="Cambria" panose="02040503050406030204" pitchFamily="18" charset="0"/>
                <a:ea typeface="Cambria" panose="02040503050406030204" pitchFamily="18" charset="0"/>
              </a:rPr>
              <a:t>tướng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mời</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họp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bắt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nhưng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cáo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bệnh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định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nổ</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súng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giành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thế</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chủ</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động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Đêm</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mồng</a:t>
            </a:r>
            <a:r>
              <a:rPr lang="en-SG" sz="2800" b="1" dirty="0">
                <a:solidFill>
                  <a:srgbClr val="002060"/>
                </a:solidFill>
                <a:latin typeface="Cambria" panose="02040503050406030204" pitchFamily="18" charset="0"/>
                <a:ea typeface="Cambria" panose="02040503050406030204" pitchFamily="18" charset="0"/>
              </a:rPr>
              <a:t> 4 </a:t>
            </a:r>
            <a:r>
              <a:rPr lang="en-SG" sz="2800" b="1" dirty="0" err="1">
                <a:solidFill>
                  <a:srgbClr val="002060"/>
                </a:solidFill>
                <a:latin typeface="Cambria" panose="02040503050406030204" pitchFamily="18" charset="0"/>
                <a:ea typeface="Cambria" panose="02040503050406030204" pitchFamily="18" charset="0"/>
              </a:rPr>
              <a:t>rạng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mồng</a:t>
            </a:r>
            <a:r>
              <a:rPr lang="en-SG" sz="2800" b="1" dirty="0">
                <a:solidFill>
                  <a:srgbClr val="002060"/>
                </a:solidFill>
                <a:latin typeface="Cambria" panose="02040503050406030204" pitchFamily="18" charset="0"/>
                <a:ea typeface="Cambria" panose="02040503050406030204" pitchFamily="18" charset="0"/>
              </a:rPr>
              <a:t> 5 - 7 - 1885, </a:t>
            </a:r>
            <a:r>
              <a:rPr lang="en-SG" sz="2800" b="1" dirty="0" err="1">
                <a:solidFill>
                  <a:srgbClr val="002060"/>
                </a:solidFill>
                <a:latin typeface="Cambria" panose="02040503050406030204" pitchFamily="18" charset="0"/>
                <a:ea typeface="Cambria" panose="02040503050406030204" pitchFamily="18" charset="0"/>
              </a:rPr>
              <a:t>dưới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sự</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lãnh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đạo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ta </a:t>
            </a:r>
            <a:r>
              <a:rPr lang="en-SG" sz="2800" b="1" dirty="0" err="1">
                <a:solidFill>
                  <a:srgbClr val="002060"/>
                </a:solidFill>
                <a:latin typeface="Cambria" panose="02040503050406030204" pitchFamily="18" charset="0"/>
                <a:ea typeface="Cambria" panose="02040503050406030204" pitchFamily="18" charset="0"/>
              </a:rPr>
              <a:t>bất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ngờ</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tấn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đồn</a:t>
            </a:r>
            <a:r>
              <a:rPr lang="en-SG" sz="2800" b="1" dirty="0">
                <a:solidFill>
                  <a:srgbClr val="002060"/>
                </a:solidFill>
                <a:latin typeface="Cambria" panose="02040503050406030204" pitchFamily="18" charset="0"/>
                <a:ea typeface="Cambria" panose="02040503050406030204" pitchFamily="18" charset="0"/>
              </a:rPr>
              <a:t> Mang </a:t>
            </a:r>
            <a:r>
              <a:rPr lang="en-SG" sz="2800" b="1" dirty="0" err="1">
                <a:solidFill>
                  <a:srgbClr val="002060"/>
                </a:solidFill>
                <a:latin typeface="Cambria" panose="02040503050406030204" pitchFamily="18" charset="0"/>
                <a:ea typeface="Cambria" panose="02040503050406030204" pitchFamily="18" charset="0"/>
              </a:rPr>
              <a:t>Cá</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toà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Khâm</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sứ</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đánh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ngờ</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vô</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cùng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bối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rối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cố</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thủ</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thì</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đánh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triều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tổn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lớn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Trước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đó</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đưa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vua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Hàm</a:t>
            </a:r>
            <a:r>
              <a:rPr lang="en-SG" sz="2800" b="1" dirty="0">
                <a:solidFill>
                  <a:srgbClr val="002060"/>
                </a:solidFill>
                <a:latin typeface="Cambria" panose="02040503050406030204" pitchFamily="18" charset="0"/>
                <a:ea typeface="Cambria" panose="02040503050406030204" pitchFamily="18" charset="0"/>
              </a:rPr>
              <a:t> Nghi </a:t>
            </a:r>
            <a:r>
              <a:rPr lang="en-SG" sz="2800" b="1" dirty="0" err="1">
                <a:solidFill>
                  <a:srgbClr val="002060"/>
                </a:solidFill>
                <a:latin typeface="Cambria" panose="02040503050406030204" pitchFamily="18" charset="0"/>
                <a:ea typeface="Cambria" panose="02040503050406030204" pitchFamily="18" charset="0"/>
              </a:rPr>
              <a:t>lên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vùng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núi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Quảng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tiếp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tục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Cuộc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phản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công</a:t>
            </a:r>
            <a:r>
              <a:rPr lang="en-SG" sz="2800" b="1" dirty="0">
                <a:solidFill>
                  <a:srgbClr val="002060"/>
                </a:solidFill>
                <a:latin typeface="Cambria" panose="02040503050406030204" pitchFamily="18" charset="0"/>
                <a:ea typeface="Cambria" panose="02040503050406030204" pitchFamily="18" charset="0"/>
              </a:rPr>
              <a:t> ở </a:t>
            </a:r>
            <a:r>
              <a:rPr lang="en-SG" sz="2800" b="1" dirty="0" err="1">
                <a:solidFill>
                  <a:srgbClr val="002060"/>
                </a:solidFill>
                <a:latin typeface="Cambria" panose="02040503050406030204" pitchFamily="18" charset="0"/>
                <a:ea typeface="Cambria" panose="02040503050406030204" pitchFamily="18" charset="0"/>
              </a:rPr>
              <a:t>kinh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Huế</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khẳng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định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đấu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khát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vọng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giành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lập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tự</a:t>
            </a:r>
            <a:r>
              <a:rPr lang="en-SG" sz="2800" b="1" dirty="0">
                <a:solidFill>
                  <a:srgbClr val="002060"/>
                </a:solidFill>
                <a:latin typeface="Cambria" panose="02040503050406030204" pitchFamily="18" charset="0"/>
                <a:ea typeface="Cambria" panose="02040503050406030204" pitchFamily="18" charset="0"/>
              </a:rPr>
              <a:t> do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dân</a:t>
            </a:r>
            <a:r>
              <a:rPr lang="en-SG"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ta.</a:t>
            </a:r>
            <a:endParaRPr lang="en-SG" sz="28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38980"/>
            <a:ext cx="5935732" cy="369332"/>
          </a:xfrm>
          <a:prstGeom prst="rect">
            <a:avLst/>
          </a:prstGeom>
          <a:noFill/>
        </p:spPr>
        <p:txBody>
          <a:bodyPr wrap="square">
            <a:spAutoFit/>
          </a:bodyPr>
          <a:lstStyle/>
          <a:p>
            <a:r>
              <a:rPr lang="vi-VN" b="1" dirty="0">
                <a:solidFill>
                  <a:srgbClr val="0070C0"/>
                </a:solidFill>
                <a:latin typeface="UTM Futura Extra" panose="02040603050506020204" pitchFamily="18" charset="0"/>
                <a:ea typeface="HP001 5H" pitchFamily="34" charset="-127"/>
                <a:cs typeface="Times New Roman" pitchFamily="18" charset="0"/>
              </a:rPr>
              <a:t>CUỘC PHẢN CÔNG KINH THÀNH HUẾ</a:t>
            </a:r>
            <a:r>
              <a:rPr lang="vi-VN" sz="1800" b="1" dirty="0">
                <a:solidFill>
                  <a:srgbClr val="0070C0"/>
                </a:solidFill>
                <a:latin typeface="UTM Futura Extra" panose="02040603050506020204" pitchFamily="18" charset="0"/>
                <a:ea typeface="HP001 5H" pitchFamily="34" charset="-127"/>
                <a:cs typeface="Times New Roman" pitchFamily="18" charset="0"/>
              </a:rPr>
              <a:t> </a:t>
            </a:r>
            <a:endParaRPr lang="en-SG" dirty="0"/>
          </a:p>
        </p:txBody>
      </p:sp>
    </p:spTree>
    <p:extLst>
      <p:ext uri="{BB962C8B-B14F-4D97-AF65-F5344CB8AC3E}">
        <p14:creationId xmlns:p14="http://schemas.microsoft.com/office/powerpoint/2010/main" val="280590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6;p7">
            <a:extLst>
              <a:ext uri="{FF2B5EF4-FFF2-40B4-BE49-F238E27FC236}">
                <a16:creationId xmlns:a16="http://schemas.microsoft.com/office/drawing/2014/main" id="{B0DC577B-0401-F3FD-9C18-443A7337C36E}"/>
              </a:ext>
            </a:extLst>
          </p:cNvPr>
          <p:cNvSpPr/>
          <p:nvPr/>
        </p:nvSpPr>
        <p:spPr>
          <a:xfrm>
            <a:off x="3637658" y="48103"/>
            <a:ext cx="8092966" cy="167312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Cuộc phản công ở kinh thành Huế diễn ra vào thời gian nào?</a:t>
            </a:r>
            <a:endParaRPr sz="36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7" name="Google Shape;276;p7">
            <a:extLst>
              <a:ext uri="{FF2B5EF4-FFF2-40B4-BE49-F238E27FC236}">
                <a16:creationId xmlns:a16="http://schemas.microsoft.com/office/drawing/2014/main" id="{949195EF-3946-E2A4-83DA-614F8D66A8B7}"/>
              </a:ext>
            </a:extLst>
          </p:cNvPr>
          <p:cNvSpPr/>
          <p:nvPr/>
        </p:nvSpPr>
        <p:spPr>
          <a:xfrm>
            <a:off x="4332317" y="1926993"/>
            <a:ext cx="7019426" cy="1209404"/>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Ai là người khởi xưởng?</a:t>
            </a:r>
            <a:endParaRPr sz="3600" b="1" dirty="0">
              <a:solidFill>
                <a:srgbClr val="002060"/>
              </a:solidFill>
              <a:latin typeface="UTM Avo" panose="02040603050506020204" pitchFamily="18" charset="0"/>
            </a:endParaRPr>
          </a:p>
        </p:txBody>
      </p:sp>
      <p:sp>
        <p:nvSpPr>
          <p:cNvPr id="8" name="Google Shape;276;p7">
            <a:extLst>
              <a:ext uri="{FF2B5EF4-FFF2-40B4-BE49-F238E27FC236}">
                <a16:creationId xmlns:a16="http://schemas.microsoft.com/office/drawing/2014/main" id="{0B2F9C36-AEF2-813C-DE73-CF39445C0865}"/>
              </a:ext>
            </a:extLst>
          </p:cNvPr>
          <p:cNvSpPr/>
          <p:nvPr/>
        </p:nvSpPr>
        <p:spPr>
          <a:xfrm>
            <a:off x="3637658" y="3342165"/>
            <a:ext cx="8554342" cy="13166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Cuộc phản công diễn ra như thế nào?</a:t>
            </a:r>
            <a:endParaRPr sz="3600" b="1" dirty="0">
              <a:solidFill>
                <a:srgbClr val="002060"/>
              </a:solidFill>
              <a:latin typeface="UTM Avo" panose="02040603050506020204" pitchFamily="18" charset="0"/>
            </a:endParaRPr>
          </a:p>
        </p:txBody>
      </p:sp>
      <p:sp>
        <p:nvSpPr>
          <p:cNvPr id="14" name="TextBox 13">
            <a:extLst>
              <a:ext uri="{FF2B5EF4-FFF2-40B4-BE49-F238E27FC236}">
                <a16:creationId xmlns:a16="http://schemas.microsoft.com/office/drawing/2014/main" id="{9D9A7BEB-C4B5-8287-C6A4-DEDA2D45E0E3}"/>
              </a:ext>
            </a:extLst>
          </p:cNvPr>
          <p:cNvSpPr txBox="1"/>
          <p:nvPr/>
        </p:nvSpPr>
        <p:spPr>
          <a:xfrm>
            <a:off x="-185427" y="1031619"/>
            <a:ext cx="4138863" cy="1446550"/>
          </a:xfrm>
          <a:prstGeom prst="rect">
            <a:avLst/>
          </a:prstGeom>
          <a:noFill/>
        </p:spPr>
        <p:txBody>
          <a:bodyPr wrap="square" rtlCol="0">
            <a:spAutoFit/>
          </a:bodyPr>
          <a:lstStyle/>
          <a:p>
            <a:pPr algn="ctr"/>
            <a:r>
              <a:rPr lang="vi-VN" sz="4400" b="1" dirty="0">
                <a:solidFill>
                  <a:srgbClr val="FF0000"/>
                </a:solidFill>
                <a:latin typeface="UTM Futura Extra" panose="02040603050506020204" pitchFamily="18" charset="0"/>
                <a:ea typeface="HP001 5H" pitchFamily="34" charset="-127"/>
                <a:cs typeface="Times New Roman" pitchFamily="18" charset="0"/>
              </a:rPr>
              <a:t>THẢO LUẬN </a:t>
            </a:r>
          </a:p>
          <a:p>
            <a:pPr algn="ctr"/>
            <a:r>
              <a:rPr lang="vi-VN" sz="4400" b="1" dirty="0">
                <a:solidFill>
                  <a:srgbClr val="FF0000"/>
                </a:solidFill>
                <a:latin typeface="UTM Futura Extra" panose="02040603050506020204" pitchFamily="18" charset="0"/>
                <a:ea typeface="HP001 5H" pitchFamily="34" charset="-127"/>
                <a:cs typeface="Times New Roman" pitchFamily="18" charset="0"/>
              </a:rPr>
              <a:t>NHÓM</a:t>
            </a:r>
            <a:endParaRPr lang="en-SG" sz="4400" dirty="0">
              <a:solidFill>
                <a:srgbClr val="FF0000"/>
              </a:solidFill>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3" name="Google Shape;276;p7">
            <a:extLst>
              <a:ext uri="{FF2B5EF4-FFF2-40B4-BE49-F238E27FC236}">
                <a16:creationId xmlns:a16="http://schemas.microsoft.com/office/drawing/2014/main" id="{AFB1E692-373B-5F0A-101C-90E6DCB099AD}"/>
              </a:ext>
            </a:extLst>
          </p:cNvPr>
          <p:cNvSpPr/>
          <p:nvPr/>
        </p:nvSpPr>
        <p:spPr>
          <a:xfrm>
            <a:off x="3564859" y="5024740"/>
            <a:ext cx="8554342" cy="118094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Nêu ý nghĩa của cuộc phản công?</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92685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1274</Words>
  <Application>Microsoft Office PowerPoint</Application>
  <PresentationFormat>Widescreen</PresentationFormat>
  <Paragraphs>82</Paragraphs>
  <Slides>33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Calibri</vt:lpstr>
      <vt:lpstr>Calibri Light</vt:lpstr>
      <vt:lpstr>Cambria</vt:lpstr>
      <vt:lpstr>Roboto</vt:lpstr>
      <vt:lpstr>Times New Roman</vt:lpstr>
      <vt:lpstr>UTM Avo</vt:lpstr>
      <vt:lpstr>UTM Futura Extra</vt:lpstr>
      <vt:lpstr>UTM Khuccamta</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ngọc nguyễn</cp:lastModifiedBy>
  <cp:revision>1</cp:revision>
  <dcterms:created xsi:type="dcterms:W3CDTF">2024-02-02T05:39:32Z</dcterms:created>
  <dcterms:modified xsi:type="dcterms:W3CDTF">2024-02-02T05:39:41Z</dcterms:modified>
</cp:coreProperties>
</file>