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303" r:id="rId3"/>
    <p:sldId id="304" r:id="rId4"/>
    <p:sldId id="345" r:id="rId5"/>
    <p:sldId id="331" r:id="rId6"/>
    <p:sldId id="341" r:id="rId7"/>
    <p:sldId id="306" r:id="rId8"/>
    <p:sldId id="305" r:id="rId9"/>
    <p:sldId id="342" r:id="rId10"/>
    <p:sldId id="343" r:id="rId11"/>
    <p:sldId id="344" r:id="rId12"/>
    <p:sldId id="329" r:id="rId13"/>
    <p:sldId id="332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2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7F2F0-0762-41FB-9060-9B8A17DDEA9A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C25032-44DF-4ED7-B21A-83B18FF07C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56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712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256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748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06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" name="Google Shape;80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7" name="Google Shape;80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811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2" name="Google Shape;8272;gb3b9ff3401_0_3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3" name="Google Shape;8273;gb3b9ff3401_0_3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5203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7153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170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0616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770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82734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27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387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387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E650A-89FF-4CC3-B1B5-DF8CF759A31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0961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4E9-FAA9-0783-4119-A44BD262D6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C18E7A-71C1-7183-EA45-2A19E4D34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DBFF7-D57E-A484-9AE1-15CC7DAE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BF-DF22-4435-BE8A-945EDB5A451F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07347-4DF6-EDC6-3C59-8BA0279DA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1CAE8-6473-0236-7415-FCF6A669F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5F2C-5FC3-4C8E-9F78-F7B7EE4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93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B54B3-B01F-5CB2-7B2A-BDDBF7311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8FEA72-E1A6-BC34-A5F3-CA95BA4F9F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0EE23-0B99-6885-6CBC-3D1B54A6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BF-DF22-4435-BE8A-945EDB5A451F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BE64C-6772-9252-D259-49B447CE8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13E34-8541-B0FE-767E-1FCF9A376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5F2C-5FC3-4C8E-9F78-F7B7EE4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44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78FB63-2A3C-C1EA-26AA-FFC2C87F70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93464-4B65-4840-5385-47975DAFA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3AE91-7E29-8E0B-5EED-FEFAB0518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BF-DF22-4435-BE8A-945EDB5A451F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9CF93-EDC3-A2E1-71F7-56EC578CC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DF093-C30A-7E0B-E859-27D058D8D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5F2C-5FC3-4C8E-9F78-F7B7EE4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7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85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4120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9pPr>
          </a:lstStyle>
          <a:p>
            <a:endParaRPr/>
          </a:p>
        </p:txBody>
      </p:sp>
      <p:sp>
        <p:nvSpPr>
          <p:cNvPr id="3409" name="Google Shape;3409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55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1EA78-CC27-8FF0-C0E7-E3349A996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6F11C-A452-51EB-03BD-A4D5962AA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4F3E7-82C4-81B0-F7DE-C0ECA23B6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BF-DF22-4435-BE8A-945EDB5A451F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363EF-87E2-BB05-6D0C-7DB21FEFF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4FB01-345C-8655-CC13-456EEDD8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5F2C-5FC3-4C8E-9F78-F7B7EE4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2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AA0C2-4E14-14F9-A90D-FE5753804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6E426-F1CF-B0DF-B13B-BF9233A35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9225EB-670D-B642-9AD6-2FC95D95B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BF-DF22-4435-BE8A-945EDB5A451F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3470A8-9CFF-45E1-0E89-945643DA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C2C17-FD0B-E4D9-1A46-40A6D0437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5F2C-5FC3-4C8E-9F78-F7B7EE4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17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7EB55-5C14-9AB1-3CEF-139D1B300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F2CA3-B4F4-1C90-D7CE-51D6158C93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7DD359-0326-CC76-C6BA-E3D1AD213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FAB75B-ED46-DEAF-5DC7-4C0CF884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BF-DF22-4435-BE8A-945EDB5A451F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7F0B45-2FE0-1E42-4F75-6E20A213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7AB4FB-A52D-610B-0998-A6EEB021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5F2C-5FC3-4C8E-9F78-F7B7EE4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3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68C92-9DD5-2214-B58E-0831F20B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0677D-4D2F-F7CA-4A11-E3490B31D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7C9E3-80A4-7788-B79D-9D7F0E2C7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78C5E-7441-7CC2-D488-FB543AD3AE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5FD6B9-7294-207E-94F3-D40FF3E62D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8989E1-3A70-39E0-2663-0B53999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BF-DF22-4435-BE8A-945EDB5A451F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320BD0-99A2-9810-6578-29E3F88A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FC5FBD-6579-FECE-3279-F94F14610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5F2C-5FC3-4C8E-9F78-F7B7EE4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11818-5788-6FEF-E7AD-05BC1828E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095F41-CDD7-8CA6-3457-1D8A9CCBC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BF-DF22-4435-BE8A-945EDB5A451F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380C5B-CFCB-3EEC-6093-8F76BE7DC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830639-2320-D83C-DC43-9B7F7179B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5F2C-5FC3-4C8E-9F78-F7B7EE4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AC668-67B4-9C37-E6CD-3558DD25F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BF-DF22-4435-BE8A-945EDB5A451F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942C2-F5B7-12EF-1938-4E327DC12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1FA62-20AE-6474-31A2-3DC5C74A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5F2C-5FC3-4C8E-9F78-F7B7EE4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08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CE557-1FB5-DF81-5483-3454C5E47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D5F0-EF12-2D43-44F9-777B394F2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F09AC6-9263-EFFD-63D1-FBB7D97988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37F6D-63D7-358D-E52C-3D4D0A6F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BF-DF22-4435-BE8A-945EDB5A451F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3944D-9814-1099-08D6-3F91F0449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19C0BF-447E-1AB9-26B0-368302A7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5F2C-5FC3-4C8E-9F78-F7B7EE4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5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A458C-5900-19AF-2F62-C2068E7A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587E41-7B43-1096-7621-A6CE4C5B3F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682AF-C7C2-81D3-0FBF-BBC4C5415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68F87-88B4-5C81-3109-1168BD56F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E3BF-DF22-4435-BE8A-945EDB5A451F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BC506-5B44-2825-C6B1-E7444F06B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9DF923-EA29-1650-EA73-3DF4965B2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65F2C-5FC3-4C8E-9F78-F7B7EE4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79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E6B4CA-29E3-3CAC-A169-D0AA72B5C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866A3-9C90-1F48-F684-55BFF5C45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9215-00E9-FFEC-69DB-DDDAABC78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2E3BF-DF22-4435-BE8A-945EDB5A451F}" type="datetimeFigureOut">
              <a:rPr lang="en-US" smtClean="0"/>
              <a:t>2/16/2024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76EA8-3AEE-68B4-0D65-8210E1F8C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D0CDB-148A-236B-3105-68792BC53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65F2C-5FC3-4C8E-9F78-F7B7EE49A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39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slide" Target="slide15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7.xml"/><Relationship Id="rId1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slide" Target="slide19.xml"/><Relationship Id="rId17" Type="http://schemas.microsoft.com/office/2007/relationships/hdphoto" Target="../media/hdphoto5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slide" Target="slide18.xml"/><Relationship Id="rId5" Type="http://schemas.openxmlformats.org/officeDocument/2006/relationships/image" Target="../media/image24.png"/><Relationship Id="rId15" Type="http://schemas.microsoft.com/office/2007/relationships/hdphoto" Target="../media/hdphoto4.wdp"/><Relationship Id="rId10" Type="http://schemas.openxmlformats.org/officeDocument/2006/relationships/slide" Target="slide16.xml"/><Relationship Id="rId19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slide" Target="slide17.xml"/><Relationship Id="rId1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9.png"/><Relationship Id="rId7" Type="http://schemas.openxmlformats.org/officeDocument/2006/relationships/slide" Target="slide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7.wdp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9.png"/><Relationship Id="rId7" Type="http://schemas.openxmlformats.org/officeDocument/2006/relationships/slide" Target="slide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7.wdp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9.png"/><Relationship Id="rId7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7.wdp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9.png"/><Relationship Id="rId7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7.wdp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9.png"/><Relationship Id="rId7" Type="http://schemas.openxmlformats.org/officeDocument/2006/relationships/slide" Target="slide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7.wdp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43" y="762318"/>
            <a:ext cx="9987915" cy="5333365"/>
          </a:xfrm>
          <a:prstGeom prst="rect">
            <a:avLst/>
          </a:prstGeom>
        </p:spPr>
      </p:pic>
      <p:pic>
        <p:nvPicPr>
          <p:cNvPr id="17" name="图片 16" descr="组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383980" y="4138665"/>
            <a:ext cx="2350852" cy="23508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494" y="1054805"/>
            <a:ext cx="1384144" cy="1384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08" y="6067161"/>
            <a:ext cx="413092" cy="702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449" y="1602927"/>
            <a:ext cx="9102117" cy="3444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43224" y="374904"/>
            <a:ext cx="11450331" cy="6184158"/>
          </a:xfrm>
          <a:prstGeom prst="roundRect">
            <a:avLst>
              <a:gd name="adj" fmla="val 805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1377309" y="378669"/>
            <a:ext cx="10272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Đ, S ?</a:t>
            </a:r>
            <a:endParaRPr lang="zh-CN" altLang="en-US" sz="4800" b="1" i="1" dirty="0">
              <a:solidFill>
                <a:srgbClr val="C00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9539" y="132634"/>
            <a:ext cx="1223645" cy="943629"/>
            <a:chOff x="696528" y="502888"/>
            <a:chExt cx="1223645" cy="943629"/>
          </a:xfrm>
        </p:grpSpPr>
        <p:sp>
          <p:nvSpPr>
            <p:cNvPr id="33" name="云形 10"/>
            <p:cNvSpPr/>
            <p:nvPr/>
          </p:nvSpPr>
          <p:spPr>
            <a:xfrm>
              <a:off x="696528" y="502888"/>
              <a:ext cx="1223645" cy="940435"/>
            </a:xfrm>
            <a:prstGeom prst="cloud">
              <a:avLst/>
            </a:prstGeom>
            <a:solidFill>
              <a:srgbClr val="F68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1" name="云形 9"/>
            <p:cNvSpPr/>
            <p:nvPr/>
          </p:nvSpPr>
          <p:spPr>
            <a:xfrm>
              <a:off x="756749" y="555795"/>
              <a:ext cx="1103204" cy="834622"/>
            </a:xfrm>
            <a:prstGeom prst="cloud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2" name="文本框 11"/>
            <p:cNvSpPr txBox="1"/>
            <p:nvPr/>
          </p:nvSpPr>
          <p:spPr>
            <a:xfrm>
              <a:off x="1041290" y="522931"/>
              <a:ext cx="611823" cy="9235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3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80802" y="4200590"/>
          <a:ext cx="10430396" cy="853440"/>
        </p:xfrm>
        <a:graphic>
          <a:graphicData uri="http://schemas.openxmlformats.org/drawingml/2006/table">
            <a:tbl>
              <a:tblPr/>
              <a:tblGrid>
                <a:gridCol w="8346953">
                  <a:extLst>
                    <a:ext uri="{9D8B030D-6E8A-4147-A177-3AD203B41FA5}">
                      <a16:colId xmlns:a16="http://schemas.microsoft.com/office/drawing/2014/main" val="990291938"/>
                    </a:ext>
                  </a:extLst>
                </a:gridCol>
                <a:gridCol w="2083443">
                  <a:extLst>
                    <a:ext uri="{9D8B030D-6E8A-4147-A177-3AD203B41FA5}">
                      <a16:colId xmlns:a16="http://schemas.microsoft.com/office/drawing/2014/main" val="38670528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Diện tích mảnh vườn trồng hoa hồng bằng diện tích mảnh vườn trông hoa cúc.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..?..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074321"/>
                  </a:ext>
                </a:extLst>
              </a:tr>
            </a:tbl>
          </a:graphicData>
        </a:graphic>
      </p:graphicFrame>
      <p:pic>
        <p:nvPicPr>
          <p:cNvPr id="1026" name="Picture 2" descr="Toán lớp 4 Kết nối tri thức Bài 48: Luyện tập chung (trang 33 Tập 2) | Giải Toán lớp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81" y="2295645"/>
            <a:ext cx="8084424" cy="180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5304" y="1140048"/>
            <a:ext cx="109242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Tiểu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chữ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14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rộng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10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12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3224" y="4989402"/>
            <a:ext cx="75209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 vườn trồng hoa hồng là: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x 10 = 140 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</a:t>
            </a:r>
            <a:r>
              <a:rPr lang="en-US" sz="2400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 vườn trồng hoa cúc là:</a:t>
            </a:r>
          </a:p>
          <a:p>
            <a:pPr algn="ctr"/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144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(m</a:t>
            </a:r>
            <a:r>
              <a:rPr lang="en-US" sz="2400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4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8679" y="4957088"/>
            <a:ext cx="49048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140 m</a:t>
            </a:r>
            <a:r>
              <a:rPr lang="en-US" sz="2400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 144 m</a:t>
            </a:r>
            <a:r>
              <a:rPr lang="en-US" sz="2400" baseline="300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  <a:p>
            <a:pPr algn="ctr"/>
            <a:r>
              <a:rPr lang="en-US" sz="2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4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cúc</a:t>
            </a:r>
            <a:endParaRPr lang="vi-VN" sz="2400" b="1" i="1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38598" y="4291051"/>
            <a:ext cx="6638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9493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43224" y="374904"/>
            <a:ext cx="11450331" cy="5991172"/>
          </a:xfrm>
          <a:prstGeom prst="roundRect">
            <a:avLst>
              <a:gd name="adj" fmla="val 805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1377309" y="378669"/>
            <a:ext cx="10272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Đ, S ?</a:t>
            </a:r>
            <a:endParaRPr lang="zh-CN" altLang="en-US" sz="4800" b="1" i="1" dirty="0">
              <a:solidFill>
                <a:srgbClr val="C00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9539" y="132634"/>
            <a:ext cx="1223645" cy="943629"/>
            <a:chOff x="696528" y="502888"/>
            <a:chExt cx="1223645" cy="943629"/>
          </a:xfrm>
        </p:grpSpPr>
        <p:sp>
          <p:nvSpPr>
            <p:cNvPr id="33" name="云形 10"/>
            <p:cNvSpPr/>
            <p:nvPr/>
          </p:nvSpPr>
          <p:spPr>
            <a:xfrm>
              <a:off x="696528" y="502888"/>
              <a:ext cx="1223645" cy="940435"/>
            </a:xfrm>
            <a:prstGeom prst="cloud">
              <a:avLst/>
            </a:prstGeom>
            <a:solidFill>
              <a:srgbClr val="F68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1" name="云形 9"/>
            <p:cNvSpPr/>
            <p:nvPr/>
          </p:nvSpPr>
          <p:spPr>
            <a:xfrm>
              <a:off x="756749" y="555795"/>
              <a:ext cx="1103204" cy="834622"/>
            </a:xfrm>
            <a:prstGeom prst="cloud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2" name="文本框 11"/>
            <p:cNvSpPr txBox="1"/>
            <p:nvPr/>
          </p:nvSpPr>
          <p:spPr>
            <a:xfrm>
              <a:off x="1041290" y="522931"/>
              <a:ext cx="611823" cy="9235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3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80802" y="4200590"/>
          <a:ext cx="10430396" cy="853440"/>
        </p:xfrm>
        <a:graphic>
          <a:graphicData uri="http://schemas.openxmlformats.org/drawingml/2006/table">
            <a:tbl>
              <a:tblPr/>
              <a:tblGrid>
                <a:gridCol w="8346953">
                  <a:extLst>
                    <a:ext uri="{9D8B030D-6E8A-4147-A177-3AD203B41FA5}">
                      <a16:colId xmlns:a16="http://schemas.microsoft.com/office/drawing/2014/main" val="990291938"/>
                    </a:ext>
                  </a:extLst>
                </a:gridCol>
                <a:gridCol w="2083443">
                  <a:extLst>
                    <a:ext uri="{9D8B030D-6E8A-4147-A177-3AD203B41FA5}">
                      <a16:colId xmlns:a16="http://schemas.microsoft.com/office/drawing/2014/main" val="38670528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Diện tích mảnh vườn trồng hoa hồng bé hơn diện tích mảnh vườn trồng hoa cúc.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..?.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513432"/>
                  </a:ext>
                </a:extLst>
              </a:tr>
            </a:tbl>
          </a:graphicData>
        </a:graphic>
      </p:graphicFrame>
      <p:pic>
        <p:nvPicPr>
          <p:cNvPr id="1026" name="Picture 2" descr="Toán lớp 4 Kết nối tri thức Bài 48: Luyện tập chung (trang 33 Tập 2) | Giải Toán lớp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81" y="2295645"/>
            <a:ext cx="8084424" cy="180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5304" y="1140048"/>
            <a:ext cx="109242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Tiểu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chữ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14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rộng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10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12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27023" y="4330051"/>
            <a:ext cx="6638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67114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443224" y="374904"/>
            <a:ext cx="11450331" cy="6184158"/>
          </a:xfrm>
          <a:prstGeom prst="roundRect">
            <a:avLst>
              <a:gd name="adj" fmla="val 10865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组合 20"/>
          <p:cNvGrpSpPr/>
          <p:nvPr/>
        </p:nvGrpSpPr>
        <p:grpSpPr>
          <a:xfrm>
            <a:off x="274065" y="178472"/>
            <a:ext cx="1223645" cy="979805"/>
            <a:chOff x="4541795" y="2134111"/>
            <a:chExt cx="1318662" cy="1093400"/>
          </a:xfrm>
        </p:grpSpPr>
        <p:sp>
          <p:nvSpPr>
            <p:cNvPr id="45" name="云形 21"/>
            <p:cNvSpPr/>
            <p:nvPr/>
          </p:nvSpPr>
          <p:spPr>
            <a:xfrm>
              <a:off x="4541795" y="2178356"/>
              <a:ext cx="1318662" cy="1049155"/>
            </a:xfrm>
            <a:prstGeom prst="cloud">
              <a:avLst/>
            </a:prstGeom>
            <a:solidFill>
              <a:srgbClr val="FDA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46" name="云形 22"/>
            <p:cNvSpPr/>
            <p:nvPr/>
          </p:nvSpPr>
          <p:spPr>
            <a:xfrm>
              <a:off x="4598602" y="2222939"/>
              <a:ext cx="1188869" cy="931109"/>
            </a:xfrm>
            <a:prstGeom prst="cloud">
              <a:avLst/>
            </a:prstGeom>
            <a:solidFill>
              <a:srgbClr val="FDAD1A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47" name="文本框 23"/>
            <p:cNvSpPr txBox="1"/>
            <p:nvPr/>
          </p:nvSpPr>
          <p:spPr>
            <a:xfrm>
              <a:off x="4893605" y="2134111"/>
              <a:ext cx="659331" cy="9258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4800" b="1" dirty="0">
                  <a:ln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4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756444" y="570053"/>
            <a:ext cx="9447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 4 của Trường Tiểu học Nguyễn Trãi gồm 1 lớp có 27 học sinh và 6 lớp mỗi lớp có 34 học sinh. Hỏi trung bình mỗi lớp khối 4 của trường tiểu học đó có bao nhiêu học sinh?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5888" y="2682820"/>
            <a:ext cx="10718157" cy="3539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u="sng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2800" b="1" i="1" u="sng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2800" i="1" u="sng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 4 của trường Tiểu học Nguyễn Trãi có tất cả số lớp là: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+ 6 = 7 (lớp)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học sinh của trường Tiểu học Nguyễn Trãi là: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+ 34 × 6 = 231 (học sinh)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lớp khối 4 của trường tiểu học đó có số học sinh là: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231 : 7 = 33 (học sinh)</a:t>
            </a:r>
          </a:p>
          <a:p>
            <a:pPr algn="ctr"/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33 học sinh.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43" y="762318"/>
            <a:ext cx="9987915" cy="5333365"/>
          </a:xfrm>
          <a:prstGeom prst="rect">
            <a:avLst/>
          </a:prstGeom>
        </p:spPr>
      </p:pic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862" y="1189564"/>
            <a:ext cx="7780020" cy="437642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555346" y="369616"/>
            <a:ext cx="2350852" cy="2350852"/>
          </a:xfrm>
          <a:prstGeom prst="rect">
            <a:avLst/>
          </a:prstGeom>
        </p:spPr>
      </p:pic>
      <p:pic>
        <p:nvPicPr>
          <p:cNvPr id="31" name="图片 30" descr="D:\我的\新建文件夹\图片1.png图片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6070" y="2122805"/>
            <a:ext cx="3352165" cy="4725670"/>
          </a:xfrm>
          <a:prstGeom prst="rect">
            <a:avLst/>
          </a:prstGeom>
        </p:spPr>
      </p:pic>
      <p:pic>
        <p:nvPicPr>
          <p:cNvPr id="42" name="图片 41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440000">
            <a:off x="8135620" y="3204210"/>
            <a:ext cx="3438525" cy="3776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24013" y="1837685"/>
            <a:ext cx="7126842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D76F0EC-7A1B-C176-959F-E87FC3FD7E42}"/>
              </a:ext>
            </a:extLst>
          </p:cNvPr>
          <p:cNvSpPr/>
          <p:nvPr/>
        </p:nvSpPr>
        <p:spPr>
          <a:xfrm>
            <a:off x="5130485" y="508548"/>
            <a:ext cx="6518224" cy="3200400"/>
          </a:xfrm>
          <a:prstGeom prst="roundRect">
            <a:avLst/>
          </a:prstGeom>
          <a:ln w="76200"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2B2823"/>
              </a:solidFill>
              <a:latin typeface="Arial"/>
              <a:sym typeface="Arial"/>
            </a:endParaRPr>
          </a:p>
        </p:txBody>
      </p:sp>
      <p:sp>
        <p:nvSpPr>
          <p:cNvPr id="8030" name="Google Shape;8030;p15"/>
          <p:cNvSpPr txBox="1">
            <a:spLocks noGrp="1"/>
          </p:cNvSpPr>
          <p:nvPr>
            <p:ph type="ctrTitle"/>
          </p:nvPr>
        </p:nvSpPr>
        <p:spPr>
          <a:xfrm>
            <a:off x="4899234" y="332948"/>
            <a:ext cx="6965533" cy="3551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7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7 SVNZiclets" panose="02000603000000000000" pitchFamily="2" charset="0"/>
              </a:rPr>
              <a:t>Tìm Trứng Khủng Long</a:t>
            </a:r>
            <a:endParaRPr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#9Slide07 SVNZiclets" panose="02000603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DFE43-A455-670F-1255-F46632E62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51252" y="955525"/>
            <a:ext cx="6858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3F607E-C3AF-A035-A5B6-B9040355CA90}"/>
              </a:ext>
            </a:extLst>
          </p:cNvPr>
          <p:cNvSpPr txBox="1"/>
          <p:nvPr/>
        </p:nvSpPr>
        <p:spPr>
          <a:xfrm>
            <a:off x="7416800" y="-1540933"/>
            <a:ext cx="19304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0666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/</a:t>
            </a:r>
          </a:p>
        </p:txBody>
      </p:sp>
      <p:pic>
        <p:nvPicPr>
          <p:cNvPr id="13" name="Picture 12">
            <a:hlinkClick r:id="rId5" action="ppaction://hlinksldjump"/>
            <a:extLst>
              <a:ext uri="{FF2B5EF4-FFF2-40B4-BE49-F238E27FC236}">
                <a16:creationId xmlns:a16="http://schemas.microsoft.com/office/drawing/2014/main" id="{BCF386EA-E854-6F06-4929-A0566A37B5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000"/>
          <a:stretch/>
        </p:blipFill>
        <p:spPr>
          <a:xfrm>
            <a:off x="5867400" y="3429001"/>
            <a:ext cx="54102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9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0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D5175F-4EEE-6881-E627-9289E8651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B1DDC45C-C913-1EB6-8F8A-5EA2FA8B8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76148" y="451448"/>
            <a:ext cx="7587296" cy="758729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C5293F7-A2C3-6E9E-6DD1-71637450511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3" b="89991" l="8646" r="91077">
                        <a14:foregroundMark x1="41011" y1="21184" x2="43440" y2="43396"/>
                        <a14:foregroundMark x1="44575" y1="44630" x2="47716" y2="38208"/>
                        <a14:foregroundMark x1="57986" y1="18716" x2="57128" y2="43899"/>
                        <a14:foregroundMark x1="57128" y1="43899" x2="57128" y2="43899"/>
                        <a14:foregroundMark x1="71251" y1="14762" x2="71964" y2="43899"/>
                        <a14:foregroundMark x1="59702" y1="61426" x2="60124" y2="86357"/>
                        <a14:foregroundMark x1="44007" y1="61175" x2="45869" y2="87112"/>
                        <a14:foregroundMark x1="42437" y1="63391" x2="40021" y2="70567"/>
                        <a14:foregroundMark x1="40444" y1="63894" x2="40153" y2="69813"/>
                        <a14:foregroundMark x1="44443" y1="61175" x2="46146" y2="61175"/>
                        <a14:foregroundMark x1="39018" y1="67847" x2="39308" y2="66613"/>
                        <a14:foregroundMark x1="13912" y1="88574" x2="13912" y2="62157"/>
                        <a14:foregroundMark x1="9490" y1="82907" x2="8646" y2="77468"/>
                        <a14:foregroundMark x1="28749" y1="60672" x2="29752" y2="86860"/>
                        <a14:foregroundMark x1="71106" y1="83410" x2="87790" y2="71801"/>
                        <a14:foregroundMark x1="91354" y1="81924" x2="91077" y2="71047"/>
                        <a14:foregroundMark x1="91077" y1="71047" x2="91077" y2="71047"/>
                        <a14:foregroundMark x1="41447" y1="19447" x2="46859" y2="29662"/>
                        <a14:foregroundMark x1="46859" y1="29662" x2="47862" y2="36495"/>
                      </a14:backgroundRemoval>
                    </a14:imgEffect>
                  </a14:imgLayer>
                </a14:imgProps>
              </a:ext>
            </a:extLst>
          </a:blip>
          <a:srcRect l="68622" t="55744"/>
          <a:stretch/>
        </p:blipFill>
        <p:spPr>
          <a:xfrm>
            <a:off x="5578326" y="4507897"/>
            <a:ext cx="3725484" cy="303504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07E5231-EBAF-7E4B-42D4-01AE74A90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39" b="92961" l="5133" r="92772">
                        <a14:foregroundMark x1="8340" y1="38848" x2="6387" y2="60855"/>
                        <a14:foregroundMark x1="90690" y1="37689" x2="92772" y2="65192"/>
                        <a14:foregroundMark x1="41531" y1="9920" x2="39022" y2="9653"/>
                        <a14:foregroundMark x1="54862" y1="10217" x2="57499" y2="11078"/>
                        <a14:foregroundMark x1="58469" y1="7039" x2="57357" y2="12236"/>
                        <a14:foregroundMark x1="30553" y1="88922" x2="42643" y2="85447"/>
                        <a14:foregroundMark x1="44867" y1="83427" x2="50969" y2="90644"/>
                        <a14:foregroundMark x1="52082" y1="89783" x2="61106" y2="88239"/>
                        <a14:foregroundMark x1="61106" y1="88239" x2="61948" y2="87467"/>
                        <a14:foregroundMark x1="5133" y1="41758" x2="5275" y2="66350"/>
                        <a14:foregroundMark x1="16396" y1="89189" x2="26804" y2="80814"/>
                        <a14:foregroundMark x1="23054" y1="81972" x2="29356" y2="85209"/>
                        <a14:foregroundMark x1="29356" y1="85209" x2="33476" y2="91506"/>
                        <a14:foregroundMark x1="32635" y1="90941" x2="39521" y2="88773"/>
                        <a14:foregroundMark x1="39521" y1="88773" x2="39578" y2="88625"/>
                        <a14:foregroundMark x1="72227" y1="84586" x2="86940" y2="80814"/>
                        <a14:foregroundMark x1="65840" y1="92961" x2="72355" y2="84140"/>
                        <a14:foregroundMark x1="72355" y1="84140" x2="72640" y2="839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7911" y="4462713"/>
            <a:ext cx="5618612" cy="2697160"/>
          </a:xfrm>
          <a:prstGeom prst="rect">
            <a:avLst/>
          </a:prstGeom>
        </p:spPr>
      </p:pic>
      <p:pic>
        <p:nvPicPr>
          <p:cNvPr id="52" name="Picture 51">
            <a:hlinkClick r:id="rId9" action="ppaction://hlinksldjump"/>
            <a:extLst>
              <a:ext uri="{FF2B5EF4-FFF2-40B4-BE49-F238E27FC236}">
                <a16:creationId xmlns:a16="http://schemas.microsoft.com/office/drawing/2014/main" id="{B46D727B-F700-2363-AEA0-C5AEA6FF87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3" b="89991" l="8646" r="91077">
                        <a14:foregroundMark x1="41011" y1="21184" x2="43440" y2="43396"/>
                        <a14:foregroundMark x1="44575" y1="44630" x2="47716" y2="38208"/>
                        <a14:foregroundMark x1="57986" y1="18716" x2="57128" y2="43899"/>
                        <a14:foregroundMark x1="57128" y1="43899" x2="57128" y2="43899"/>
                        <a14:foregroundMark x1="71251" y1="14762" x2="71964" y2="43899"/>
                        <a14:foregroundMark x1="59702" y1="61426" x2="60124" y2="86357"/>
                        <a14:foregroundMark x1="44007" y1="61175" x2="45869" y2="87112"/>
                        <a14:foregroundMark x1="42437" y1="63391" x2="40021" y2="70567"/>
                        <a14:foregroundMark x1="40444" y1="63894" x2="40153" y2="69813"/>
                        <a14:foregroundMark x1="44443" y1="61175" x2="46146" y2="61175"/>
                        <a14:foregroundMark x1="39018" y1="67847" x2="39308" y2="66613"/>
                        <a14:foregroundMark x1="13912" y1="88574" x2="13912" y2="62157"/>
                        <a14:foregroundMark x1="9490" y1="82907" x2="8646" y2="77468"/>
                        <a14:foregroundMark x1="28749" y1="60672" x2="29752" y2="86860"/>
                        <a14:foregroundMark x1="71106" y1="83410" x2="87790" y2="71801"/>
                        <a14:foregroundMark x1="91354" y1="81924" x2="91077" y2="71047"/>
                        <a14:foregroundMark x1="91077" y1="71047" x2="91077" y2="71047"/>
                        <a14:foregroundMark x1="41447" y1="19447" x2="46859" y2="29662"/>
                        <a14:foregroundMark x1="46859" y1="29662" x2="47862" y2="36495"/>
                      </a14:backgroundRemoval>
                    </a14:imgEffect>
                  </a14:imgLayer>
                </a14:imgProps>
              </a:ext>
            </a:extLst>
          </a:blip>
          <a:srcRect l="33514" t="12138" r="49999" b="43606"/>
          <a:stretch/>
        </p:blipFill>
        <p:spPr>
          <a:xfrm>
            <a:off x="6829255" y="2952289"/>
            <a:ext cx="1128903" cy="1750432"/>
          </a:xfrm>
          <a:prstGeom prst="rect">
            <a:avLst/>
          </a:prstGeom>
        </p:spPr>
      </p:pic>
      <p:pic>
        <p:nvPicPr>
          <p:cNvPr id="53" name="Picture 52">
            <a:hlinkClick r:id="rId10" action="ppaction://hlinksldjump"/>
            <a:extLst>
              <a:ext uri="{FF2B5EF4-FFF2-40B4-BE49-F238E27FC236}">
                <a16:creationId xmlns:a16="http://schemas.microsoft.com/office/drawing/2014/main" id="{9E76CFC6-AE37-5744-EE71-872B5DFF73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3" b="89991" l="8646" r="91077">
                        <a14:foregroundMark x1="41011" y1="21184" x2="43440" y2="43396"/>
                        <a14:foregroundMark x1="44575" y1="44630" x2="47716" y2="38208"/>
                        <a14:foregroundMark x1="57986" y1="18716" x2="57128" y2="43899"/>
                        <a14:foregroundMark x1="57128" y1="43899" x2="57128" y2="43899"/>
                        <a14:foregroundMark x1="71251" y1="14762" x2="71964" y2="43899"/>
                        <a14:foregroundMark x1="59702" y1="61426" x2="60124" y2="86357"/>
                        <a14:foregroundMark x1="44007" y1="61175" x2="45869" y2="87112"/>
                        <a14:foregroundMark x1="42437" y1="63391" x2="40021" y2="70567"/>
                        <a14:foregroundMark x1="40444" y1="63894" x2="40153" y2="69813"/>
                        <a14:foregroundMark x1="44443" y1="61175" x2="46146" y2="61175"/>
                        <a14:foregroundMark x1="39018" y1="67847" x2="39308" y2="66613"/>
                        <a14:foregroundMark x1="13912" y1="88574" x2="13912" y2="62157"/>
                        <a14:foregroundMark x1="9490" y1="82907" x2="8646" y2="77468"/>
                        <a14:foregroundMark x1="28749" y1="60672" x2="29752" y2="86860"/>
                        <a14:foregroundMark x1="71106" y1="83410" x2="87790" y2="71801"/>
                        <a14:foregroundMark x1="91354" y1="81924" x2="91077" y2="71047"/>
                        <a14:foregroundMark x1="91077" y1="71047" x2="91077" y2="71047"/>
                        <a14:foregroundMark x1="41447" y1="19447" x2="46859" y2="29662"/>
                        <a14:foregroundMark x1="46859" y1="29662" x2="47862" y2="36495"/>
                      </a14:backgroundRemoval>
                    </a14:imgEffect>
                  </a14:imgLayer>
                </a14:imgProps>
              </a:ext>
            </a:extLst>
          </a:blip>
          <a:srcRect l="37924" t="55744" r="49405"/>
          <a:stretch/>
        </p:blipFill>
        <p:spPr>
          <a:xfrm>
            <a:off x="5522005" y="2718976"/>
            <a:ext cx="886743" cy="1788920"/>
          </a:xfrm>
          <a:prstGeom prst="rect">
            <a:avLst/>
          </a:prstGeom>
        </p:spPr>
      </p:pic>
      <p:pic>
        <p:nvPicPr>
          <p:cNvPr id="54" name="Picture 53">
            <a:hlinkClick r:id="rId11" action="ppaction://hlinksldjump"/>
            <a:extLst>
              <a:ext uri="{FF2B5EF4-FFF2-40B4-BE49-F238E27FC236}">
                <a16:creationId xmlns:a16="http://schemas.microsoft.com/office/drawing/2014/main" id="{1B6A1FDC-EFCF-E5AB-82BC-9C3FB47970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3" b="89991" l="8646" r="91077">
                        <a14:foregroundMark x1="41011" y1="21184" x2="43440" y2="43396"/>
                        <a14:foregroundMark x1="44575" y1="44630" x2="47716" y2="38208"/>
                        <a14:foregroundMark x1="57986" y1="18716" x2="57128" y2="43899"/>
                        <a14:foregroundMark x1="57128" y1="43899" x2="57128" y2="43899"/>
                        <a14:foregroundMark x1="71251" y1="14762" x2="71964" y2="43899"/>
                        <a14:foregroundMark x1="59702" y1="61426" x2="60124" y2="86357"/>
                        <a14:foregroundMark x1="44007" y1="61175" x2="45869" y2="87112"/>
                        <a14:foregroundMark x1="42437" y1="63391" x2="40021" y2="70567"/>
                        <a14:foregroundMark x1="40444" y1="63894" x2="40153" y2="69813"/>
                        <a14:foregroundMark x1="44443" y1="61175" x2="46146" y2="61175"/>
                        <a14:foregroundMark x1="39018" y1="67847" x2="39308" y2="66613"/>
                        <a14:foregroundMark x1="13912" y1="88574" x2="13912" y2="62157"/>
                        <a14:foregroundMark x1="9490" y1="82907" x2="8646" y2="77468"/>
                        <a14:foregroundMark x1="28749" y1="60672" x2="29752" y2="86860"/>
                        <a14:foregroundMark x1="71106" y1="83410" x2="87790" y2="71801"/>
                        <a14:foregroundMark x1="91354" y1="81924" x2="91077" y2="71047"/>
                        <a14:foregroundMark x1="91077" y1="71047" x2="91077" y2="71047"/>
                        <a14:foregroundMark x1="41447" y1="19447" x2="46859" y2="29662"/>
                        <a14:foregroundMark x1="46859" y1="29662" x2="47862" y2="36495"/>
                      </a14:backgroundRemoval>
                    </a14:imgEffect>
                  </a14:imgLayer>
                </a14:imgProps>
              </a:ext>
            </a:extLst>
          </a:blip>
          <a:srcRect l="21447" t="50724" r="64041" b="5020"/>
          <a:stretch/>
        </p:blipFill>
        <p:spPr>
          <a:xfrm>
            <a:off x="8522657" y="3110438"/>
            <a:ext cx="856268" cy="1508317"/>
          </a:xfrm>
          <a:prstGeom prst="rect">
            <a:avLst/>
          </a:prstGeom>
        </p:spPr>
      </p:pic>
      <p:pic>
        <p:nvPicPr>
          <p:cNvPr id="55" name="Picture 54">
            <a:hlinkClick r:id="rId12" action="ppaction://hlinksldjump"/>
            <a:extLst>
              <a:ext uri="{FF2B5EF4-FFF2-40B4-BE49-F238E27FC236}">
                <a16:creationId xmlns:a16="http://schemas.microsoft.com/office/drawing/2014/main" id="{2287A547-A782-7869-3474-35A269C1E7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3" b="89991" l="8646" r="91077">
                        <a14:foregroundMark x1="41011" y1="21184" x2="43440" y2="43396"/>
                        <a14:foregroundMark x1="44575" y1="44630" x2="47716" y2="38208"/>
                        <a14:foregroundMark x1="57986" y1="18716" x2="57128" y2="43899"/>
                        <a14:foregroundMark x1="57128" y1="43899" x2="57128" y2="43899"/>
                        <a14:foregroundMark x1="71251" y1="14762" x2="71964" y2="43899"/>
                        <a14:foregroundMark x1="59702" y1="61426" x2="60124" y2="86357"/>
                        <a14:foregroundMark x1="44007" y1="61175" x2="45869" y2="87112"/>
                        <a14:foregroundMark x1="42437" y1="63391" x2="40021" y2="70567"/>
                        <a14:foregroundMark x1="40444" y1="63894" x2="40153" y2="69813"/>
                        <a14:foregroundMark x1="44443" y1="61175" x2="46146" y2="61175"/>
                        <a14:foregroundMark x1="39018" y1="67847" x2="39308" y2="66613"/>
                        <a14:foregroundMark x1="13912" y1="88574" x2="13912" y2="62157"/>
                        <a14:foregroundMark x1="9490" y1="82907" x2="8646" y2="77468"/>
                        <a14:foregroundMark x1="28749" y1="60672" x2="29752" y2="86860"/>
                        <a14:foregroundMark x1="71106" y1="83410" x2="87790" y2="71801"/>
                        <a14:foregroundMark x1="91354" y1="81924" x2="91077" y2="71047"/>
                        <a14:foregroundMark x1="91077" y1="71047" x2="91077" y2="71047"/>
                        <a14:foregroundMark x1="41447" y1="19447" x2="46859" y2="29662"/>
                        <a14:foregroundMark x1="46859" y1="29662" x2="47862" y2="36495"/>
                      </a14:backgroundRemoval>
                    </a14:imgEffect>
                  </a14:imgLayer>
                </a14:imgProps>
              </a:ext>
            </a:extLst>
          </a:blip>
          <a:srcRect l="6402" t="50154" r="79086" b="5590"/>
          <a:stretch/>
        </p:blipFill>
        <p:spPr>
          <a:xfrm>
            <a:off x="9625322" y="3325486"/>
            <a:ext cx="1128903" cy="1508317"/>
          </a:xfrm>
          <a:prstGeom prst="rect">
            <a:avLst/>
          </a:prstGeom>
        </p:spPr>
      </p:pic>
      <p:pic>
        <p:nvPicPr>
          <p:cNvPr id="56" name="Picture 55">
            <a:hlinkClick r:id="rId13" action="ppaction://hlinksldjump"/>
            <a:extLst>
              <a:ext uri="{FF2B5EF4-FFF2-40B4-BE49-F238E27FC236}">
                <a16:creationId xmlns:a16="http://schemas.microsoft.com/office/drawing/2014/main" id="{7AF2ED4B-3B83-D5DB-1C05-80ED61CB50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3" b="89991" l="8646" r="91077">
                        <a14:foregroundMark x1="41011" y1="21184" x2="43440" y2="43396"/>
                        <a14:foregroundMark x1="44575" y1="44630" x2="47716" y2="38208"/>
                        <a14:foregroundMark x1="57986" y1="18716" x2="57128" y2="43899"/>
                        <a14:foregroundMark x1="57128" y1="43899" x2="57128" y2="43899"/>
                        <a14:foregroundMark x1="71251" y1="14762" x2="71964" y2="43899"/>
                        <a14:foregroundMark x1="59702" y1="61426" x2="60124" y2="86357"/>
                        <a14:foregroundMark x1="44007" y1="61175" x2="45869" y2="87112"/>
                        <a14:foregroundMark x1="42437" y1="63391" x2="40021" y2="70567"/>
                        <a14:foregroundMark x1="40444" y1="63894" x2="40153" y2="69813"/>
                        <a14:foregroundMark x1="44443" y1="61175" x2="46146" y2="61175"/>
                        <a14:foregroundMark x1="39018" y1="67847" x2="39308" y2="66613"/>
                        <a14:foregroundMark x1="13912" y1="88574" x2="13912" y2="62157"/>
                        <a14:foregroundMark x1="9490" y1="82907" x2="8646" y2="77468"/>
                        <a14:foregroundMark x1="28749" y1="60672" x2="29752" y2="86860"/>
                        <a14:foregroundMark x1="71106" y1="83410" x2="87790" y2="71801"/>
                        <a14:foregroundMark x1="91354" y1="81924" x2="91077" y2="71047"/>
                        <a14:foregroundMark x1="91077" y1="71047" x2="91077" y2="71047"/>
                        <a14:foregroundMark x1="41447" y1="19447" x2="46859" y2="29662"/>
                        <a14:foregroundMark x1="46859" y1="29662" x2="47862" y2="36495"/>
                      </a14:backgroundRemoval>
                    </a14:imgEffect>
                  </a14:imgLayer>
                </a14:imgProps>
              </a:ext>
            </a:extLst>
          </a:blip>
          <a:srcRect l="63402" t="13740" r="21396" b="51515"/>
          <a:stretch/>
        </p:blipFill>
        <p:spPr>
          <a:xfrm>
            <a:off x="11196938" y="4890902"/>
            <a:ext cx="886743" cy="1170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33C1B5-0CA9-051C-7523-A9B2D3DC5B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90" b="89985" l="7847" r="92579">
                        <a14:foregroundMark x1="10030" y1="39934" x2="7847" y2="47414"/>
                        <a14:foregroundMark x1="30996" y1="36182" x2="34937" y2="40847"/>
                        <a14:foregroundMark x1="90609" y1="18078" x2="92579" y2="11841"/>
                        <a14:backgroundMark x1="13971" y1="33063" x2="14841" y2="38666"/>
                        <a14:backgroundMark x1="10918" y1="68611" x2="12871" y2="66734"/>
                        <a14:backgroundMark x1="17025" y1="75482" x2="19208" y2="69853"/>
                        <a14:backgroundMark x1="40174" y1="17165" x2="38647" y2="28702"/>
                        <a14:backgroundMark x1="89739" y1="29944" x2="79922" y2="43661"/>
                        <a14:backgroundMark x1="67477" y1="71425" x2="69661" y2="72667"/>
                        <a14:backgroundMark x1="77738" y1="83900" x2="77951" y2="87018"/>
                        <a14:backgroundMark x1="63323" y1="81719" x2="64850" y2="82961"/>
                        <a14:backgroundMark x1="50222" y1="85142" x2="53488" y2="85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5322" y="383163"/>
            <a:ext cx="2206591" cy="15449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A8F3B0-BD41-0033-9EC5-8D1EF5AE18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329" y1="50216" x2="40329" y2="50216"/>
                        <a14:backgroundMark x1="41265" y1="52400" x2="41265" y2="508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8061" y="-438247"/>
            <a:ext cx="3187785" cy="3187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B5717A-F1B7-0B07-F2A5-FCA81B064D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5086" r="94448">
                        <a14:foregroundMark x1="8883" y1="32100" x2="5086" y2="29650"/>
                        <a14:foregroundMark x1="89542" y1="21200" x2="94448" y2="21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5786" y="173934"/>
            <a:ext cx="3878585" cy="2778356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209D02D8-C703-A861-FB34-F77074D2D477}"/>
              </a:ext>
            </a:extLst>
          </p:cNvPr>
          <p:cNvSpPr/>
          <p:nvPr/>
        </p:nvSpPr>
        <p:spPr>
          <a:xfrm>
            <a:off x="5730713" y="1123127"/>
            <a:ext cx="5878585" cy="3007796"/>
          </a:xfrm>
          <a:prstGeom prst="wedgeRoundRectCallout">
            <a:avLst>
              <a:gd name="adj1" fmla="val -59402"/>
              <a:gd name="adj2" fmla="val 46144"/>
              <a:gd name="adj3" fmla="val 16667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Bọn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khủng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long bay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xấu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xa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đang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tìm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cách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ăn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các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quả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trứng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của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tớ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các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bạn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hãy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giúp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tớ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đưa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các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quả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trứng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này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về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tổ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để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bảo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vệ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các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quả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trứng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này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nhé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!</a:t>
            </a:r>
          </a:p>
        </p:txBody>
      </p:sp>
      <p:sp>
        <p:nvSpPr>
          <p:cNvPr id="72" name="Speech Bubble: Rectangle with Corners Rounded 71">
            <a:extLst>
              <a:ext uri="{FF2B5EF4-FFF2-40B4-BE49-F238E27FC236}">
                <a16:creationId xmlns:a16="http://schemas.microsoft.com/office/drawing/2014/main" id="{F46579E1-DC56-C456-8280-99CE6723588D}"/>
              </a:ext>
            </a:extLst>
          </p:cNvPr>
          <p:cNvSpPr/>
          <p:nvPr/>
        </p:nvSpPr>
        <p:spPr>
          <a:xfrm>
            <a:off x="5328721" y="1232960"/>
            <a:ext cx="5878585" cy="2156024"/>
          </a:xfrm>
          <a:prstGeom prst="wedgeRoundRectCallout">
            <a:avLst>
              <a:gd name="adj1" fmla="val -59402"/>
              <a:gd name="adj2" fmla="val 46144"/>
              <a:gd name="adj3" fmla="val 16667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Bây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giờ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thì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các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quả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trứng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đã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được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an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toàn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rồi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cảm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ơn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các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bạn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nhiều</a:t>
            </a:r>
            <a:r>
              <a:rPr lang="en-US" sz="3200" kern="0" dirty="0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2B2823"/>
                </a:solidFill>
                <a:latin typeface="#9Slide07 SVNSalty Sans" panose="02000000000000000000" pitchFamily="2" charset="0"/>
                <a:sym typeface="Arial"/>
              </a:rPr>
              <a:t>nhé</a:t>
            </a:r>
            <a:endParaRPr lang="en-US" sz="3200" kern="0" dirty="0">
              <a:solidFill>
                <a:srgbClr val="2B2823"/>
              </a:solidFill>
              <a:latin typeface="#9Slide07 SVNSalty Sans" panose="020000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268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6 0.05957 L -0.03143 0.15587 L -0.00677 0.25587 " pathEditMode="relative" ptsTypes="AAA">
                                      <p:cBhvr>
                                        <p:cTn id="6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0.0534 L -0.07829 0.15618 L -0.06788 0.21235 " pathEditMode="relative" ptsTypes="AAA">
                                      <p:cBhvr>
                                        <p:cTn id="6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 0.08241 L -0.09896 0.1571 L -0.14983 0.24445 " pathEditMode="relative" ptsTypes="AAA">
                                      <p:cBhvr>
                                        <p:cTn id="7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0.08519 L -0.07968 0.11945 L -0.19184 0.16327 " pathEditMode="relative" ptsTypes="AAA">
                                      <p:cBhvr>
                                        <p:cTn id="7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95 0.02191 L -0.09514 0.03734 L -0.33368 0.04043 " pathEditMode="relative" ptsTypes="AAA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15 0.03734 L 0.12483 -0.01883 L 0.1441 -0.12192 L 0.25469 -0.35247 " pathEditMode="relative" ptsTypes="AAAA">
                                      <p:cBhvr>
                                        <p:cTn id="8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23 -0.04383 L -0.21702 -0.04383 L -0.31163 -0.08148 L -0.3625 -0.14074 L -0.45365 -0.35556 L -0.50799 -0.45556 " pathEditMode="relative" ptsTypes="AAAAAA">
                                      <p:cBhvr>
                                        <p:cTn id="8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625 0.01852 L -0.20104 0.00278 L -0.27292 -0.00031 L -0.31858 -0.05957 L -0.36771 -0.13117 L -0.41163 -0.25864 L -0.45712 -0.41482 " pathEditMode="relative" ptsTypes="AAAAAAA">
                                      <p:cBhvr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7BCE8-BB38-780C-52AA-38CA3A1D4137}"/>
              </a:ext>
            </a:extLst>
          </p:cNvPr>
          <p:cNvGrpSpPr/>
          <p:nvPr/>
        </p:nvGrpSpPr>
        <p:grpSpPr>
          <a:xfrm>
            <a:off x="471841" y="-1554747"/>
            <a:ext cx="12525860" cy="4983748"/>
            <a:chOff x="353880" y="-1166061"/>
            <a:chExt cx="9394395" cy="373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095B2-4E44-DA4B-2531-0A60DF4C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70" b="89951" l="1515" r="96770">
                          <a14:foregroundMark x1="8157" y1="44921" x2="9273" y2="56881"/>
                          <a14:foregroundMark x1="9273" y1="56881" x2="8923" y2="59885"/>
                          <a14:foregroundMark x1="1515" y1="33069" x2="7208" y2="33370"/>
                          <a14:foregroundMark x1="56451" y1="15893" x2="62361" y2="11851"/>
                          <a14:foregroundMark x1="62361" y1="11851" x2="62361" y2="11851"/>
                          <a14:foregroundMark x1="61778" y1="4997" x2="67305" y2="20890"/>
                          <a14:foregroundMark x1="81372" y1="29328" x2="90261" y2="33179"/>
                          <a14:foregroundMark x1="90261" y1="33179" x2="91626" y2="38039"/>
                          <a14:foregroundMark x1="92775" y1="14336" x2="95239" y2="29164"/>
                          <a14:foregroundMark x1="95239" y1="29164" x2="95239" y2="31185"/>
                          <a14:foregroundMark x1="96571" y1="21846" x2="96770" y2="25887"/>
                          <a14:backgroundMark x1="9306" y1="62370" x2="11020" y2="68296"/>
                          <a14:backgroundMark x1="49226" y1="64255" x2="48094" y2="71737"/>
                        </a14:backgroundRemoval>
                      </a14:imgEffect>
                    </a14:imgLayer>
                  </a14:imgProps>
                </a:ext>
              </a:extLst>
            </a:blip>
            <a:srcRect t="11937" b="35585"/>
            <a:stretch/>
          </p:blipFill>
          <p:spPr>
            <a:xfrm>
              <a:off x="353880" y="-1166061"/>
              <a:ext cx="9394395" cy="37378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1241313" y="921297"/>
              <a:ext cx="5870071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3600" dirty="0"/>
                <a:t>Có 5</a:t>
              </a:r>
              <a:r>
                <a:rPr lang="en-US" sz="3600" dirty="0"/>
                <a:t> </a:t>
              </a:r>
              <a:r>
                <a:rPr lang="vi-VN" sz="3600" dirty="0"/>
                <a:t>112 quyển vở xếp đều vào 9 thùng. Vậy 5 thùng như thế xếp được ... quyển vở.</a:t>
              </a:r>
              <a:endParaRPr lang="en-US" sz="8800" b="1" kern="0" dirty="0">
                <a:solidFill>
                  <a:srgbClr val="000000"/>
                </a:solidFill>
                <a:latin typeface="#9Slide07 SVNSalty Sans" panose="020000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471839" y="3429001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86612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2 840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1898518" y="27208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2 480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5455585" y="5208442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841922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2 408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37" y="5069306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1770036" y="2710523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2 804</a:t>
              </a: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378" b="56398"/>
          <a:stretch/>
        </p:blipFill>
        <p:spPr>
          <a:xfrm>
            <a:off x="4221149" y="3614031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2" t="3500" r="5426" b="52898"/>
          <a:stretch/>
        </p:blipFill>
        <p:spPr>
          <a:xfrm>
            <a:off x="8804644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  <p:pic>
        <p:nvPicPr>
          <p:cNvPr id="46" name="Picture 45">
            <a:hlinkClick r:id="rId7" action="ppaction://hlinksldjump"/>
            <a:extLst>
              <a:ext uri="{FF2B5EF4-FFF2-40B4-BE49-F238E27FC236}">
                <a16:creationId xmlns:a16="http://schemas.microsoft.com/office/drawing/2014/main" id="{72B5C65E-5F07-AD52-C8F2-59D3D4A312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16524" b="15335"/>
          <a:stretch/>
        </p:blipFill>
        <p:spPr>
          <a:xfrm flipH="1">
            <a:off x="9516531" y="-372531"/>
            <a:ext cx="3748167" cy="38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7BCE8-BB38-780C-52AA-38CA3A1D4137}"/>
              </a:ext>
            </a:extLst>
          </p:cNvPr>
          <p:cNvGrpSpPr/>
          <p:nvPr/>
        </p:nvGrpSpPr>
        <p:grpSpPr>
          <a:xfrm>
            <a:off x="471841" y="-1554747"/>
            <a:ext cx="12525860" cy="4983748"/>
            <a:chOff x="353880" y="-1166061"/>
            <a:chExt cx="9394395" cy="373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095B2-4E44-DA4B-2531-0A60DF4C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70" b="89951" l="1515" r="96770">
                          <a14:foregroundMark x1="8157" y1="44921" x2="9273" y2="56881"/>
                          <a14:foregroundMark x1="9273" y1="56881" x2="8923" y2="59885"/>
                          <a14:foregroundMark x1="1515" y1="33069" x2="7208" y2="33370"/>
                          <a14:foregroundMark x1="56451" y1="15893" x2="62361" y2="11851"/>
                          <a14:foregroundMark x1="62361" y1="11851" x2="62361" y2="11851"/>
                          <a14:foregroundMark x1="61778" y1="4997" x2="67305" y2="20890"/>
                          <a14:foregroundMark x1="81372" y1="29328" x2="90261" y2="33179"/>
                          <a14:foregroundMark x1="90261" y1="33179" x2="91626" y2="38039"/>
                          <a14:foregroundMark x1="92775" y1="14336" x2="95239" y2="29164"/>
                          <a14:foregroundMark x1="95239" y1="29164" x2="95239" y2="31185"/>
                          <a14:foregroundMark x1="96571" y1="21846" x2="96770" y2="25887"/>
                          <a14:backgroundMark x1="9306" y1="62370" x2="11020" y2="68296"/>
                          <a14:backgroundMark x1="49226" y1="64255" x2="48094" y2="71737"/>
                        </a14:backgroundRemoval>
                      </a14:imgEffect>
                    </a14:imgLayer>
                  </a14:imgProps>
                </a:ext>
              </a:extLst>
            </a:blip>
            <a:srcRect t="11937" b="35585"/>
            <a:stretch/>
          </p:blipFill>
          <p:spPr>
            <a:xfrm>
              <a:off x="353880" y="-1166061"/>
              <a:ext cx="9394395" cy="37378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2213810" y="1170553"/>
              <a:ext cx="4716379" cy="57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400" dirty="0" err="1"/>
                <a:t>Tính</a:t>
              </a:r>
              <a:r>
                <a:rPr lang="en-US" sz="4400" dirty="0"/>
                <a:t> 2 350 x 1 000 = ?</a:t>
              </a:r>
              <a:endParaRPr lang="en-US" sz="11500" b="1" kern="0" dirty="0">
                <a:solidFill>
                  <a:srgbClr val="000000"/>
                </a:solidFill>
                <a:latin typeface="#9Slide07 SVNSalty Sans" panose="020000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471840" y="5083616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612711" y="2729178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2 350 000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2197768" y="2756009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235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5455585" y="5208442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662514" y="2749667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235 000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40" y="3443310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1954717" y="2746097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23 500 </a:t>
              </a: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378" b="56398"/>
          <a:stretch/>
        </p:blipFill>
        <p:spPr>
          <a:xfrm>
            <a:off x="4221151" y="5268645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2" t="3500" r="5426" b="52898"/>
          <a:stretch/>
        </p:blipFill>
        <p:spPr>
          <a:xfrm>
            <a:off x="8804644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2" t="3500" r="5426" b="52898"/>
          <a:stretch/>
        </p:blipFill>
        <p:spPr>
          <a:xfrm>
            <a:off x="4058287" y="3517343"/>
            <a:ext cx="2195696" cy="1529789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85B2F091-78DB-4A8C-D303-254CEC721F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16087" b="15336"/>
          <a:stretch/>
        </p:blipFill>
        <p:spPr>
          <a:xfrm flipH="1">
            <a:off x="9496927" y="-372531"/>
            <a:ext cx="3767773" cy="38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7BCE8-BB38-780C-52AA-38CA3A1D4137}"/>
              </a:ext>
            </a:extLst>
          </p:cNvPr>
          <p:cNvGrpSpPr/>
          <p:nvPr/>
        </p:nvGrpSpPr>
        <p:grpSpPr>
          <a:xfrm>
            <a:off x="471841" y="-1554747"/>
            <a:ext cx="12525860" cy="4983748"/>
            <a:chOff x="353880" y="-1166061"/>
            <a:chExt cx="9394395" cy="373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095B2-4E44-DA4B-2531-0A60DF4C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70" b="89951" l="1515" r="96770">
                          <a14:foregroundMark x1="8157" y1="44921" x2="9273" y2="56881"/>
                          <a14:foregroundMark x1="9273" y1="56881" x2="8923" y2="59885"/>
                          <a14:foregroundMark x1="1515" y1="33069" x2="7208" y2="33370"/>
                          <a14:foregroundMark x1="56451" y1="15893" x2="62361" y2="11851"/>
                          <a14:foregroundMark x1="62361" y1="11851" x2="62361" y2="11851"/>
                          <a14:foregroundMark x1="61778" y1="4997" x2="67305" y2="20890"/>
                          <a14:foregroundMark x1="81372" y1="29328" x2="90261" y2="33179"/>
                          <a14:foregroundMark x1="90261" y1="33179" x2="91626" y2="38039"/>
                          <a14:foregroundMark x1="92775" y1="14336" x2="95239" y2="29164"/>
                          <a14:foregroundMark x1="95239" y1="29164" x2="95239" y2="31185"/>
                          <a14:foregroundMark x1="96571" y1="21846" x2="96770" y2="25887"/>
                          <a14:backgroundMark x1="9306" y1="62370" x2="11020" y2="68296"/>
                          <a14:backgroundMark x1="49226" y1="64255" x2="48094" y2="71737"/>
                        </a14:backgroundRemoval>
                      </a14:imgEffect>
                    </a14:imgLayer>
                  </a14:imgProps>
                </a:ext>
              </a:extLst>
            </a:blip>
            <a:srcRect t="11937" b="35585"/>
            <a:stretch/>
          </p:blipFill>
          <p:spPr>
            <a:xfrm>
              <a:off x="353880" y="-1166061"/>
              <a:ext cx="9394395" cy="37378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1267327" y="1168412"/>
              <a:ext cx="6137576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/>
                <a:t>Cho </a:t>
              </a:r>
              <a:r>
                <a:rPr lang="en-US" sz="3400" dirty="0" err="1"/>
                <a:t>dãy</a:t>
              </a:r>
              <a:r>
                <a:rPr lang="en-US" sz="3400" dirty="0"/>
                <a:t> </a:t>
              </a:r>
              <a:r>
                <a:rPr lang="en-US" sz="3400" dirty="0" err="1"/>
                <a:t>số</a:t>
              </a:r>
              <a:r>
                <a:rPr lang="en-US" sz="3400" dirty="0"/>
                <a:t> 40; 42; 44; 46; 48; 50; 52; 54</a:t>
              </a:r>
            </a:p>
            <a:p>
              <a:r>
                <a:rPr lang="en-US" sz="3400" dirty="0" err="1"/>
                <a:t>Số</a:t>
              </a:r>
              <a:r>
                <a:rPr lang="en-US" sz="3400" dirty="0"/>
                <a:t> </a:t>
              </a:r>
              <a:r>
                <a:rPr lang="en-US" sz="3400" dirty="0" err="1"/>
                <a:t>trung</a:t>
              </a:r>
              <a:r>
                <a:rPr lang="en-US" sz="3400" dirty="0"/>
                <a:t> </a:t>
              </a:r>
              <a:r>
                <a:rPr lang="en-US" sz="3400" dirty="0" err="1"/>
                <a:t>bình</a:t>
              </a:r>
              <a:r>
                <a:rPr lang="en-US" sz="3400" dirty="0"/>
                <a:t> </a:t>
              </a:r>
              <a:r>
                <a:rPr lang="en-US" sz="3400" dirty="0" err="1"/>
                <a:t>cộng</a:t>
              </a:r>
              <a:r>
                <a:rPr lang="en-US" sz="3400" dirty="0"/>
                <a:t> </a:t>
              </a:r>
              <a:r>
                <a:rPr lang="en-US" sz="3400" dirty="0" err="1"/>
                <a:t>của</a:t>
              </a:r>
              <a:r>
                <a:rPr lang="en-US" sz="3400" dirty="0"/>
                <a:t> </a:t>
              </a:r>
              <a:r>
                <a:rPr lang="en-US" sz="3400" dirty="0" err="1"/>
                <a:t>dãy</a:t>
              </a:r>
              <a:r>
                <a:rPr lang="en-US" sz="3400" dirty="0"/>
                <a:t> </a:t>
              </a:r>
              <a:r>
                <a:rPr lang="en-US" sz="3400" dirty="0" err="1"/>
                <a:t>số</a:t>
              </a:r>
              <a:r>
                <a:rPr lang="en-US" sz="3400" dirty="0"/>
                <a:t> </a:t>
              </a:r>
              <a:r>
                <a:rPr lang="en-US" sz="3400" dirty="0" err="1"/>
                <a:t>là</a:t>
              </a:r>
              <a:r>
                <a:rPr lang="en-US" sz="3400" dirty="0"/>
                <a:t>    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5370028" y="5032824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343983" y="2703464"/>
              <a:ext cx="3228017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47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1381347" y="2703464"/>
              <a:ext cx="319065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46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300721" y="3392518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395666" y="2703464"/>
              <a:ext cx="3176334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48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37" y="5069306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1354240" y="2703464"/>
              <a:ext cx="321776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42</a:t>
              </a: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378" b="56398"/>
          <a:stretch/>
        </p:blipFill>
        <p:spPr>
          <a:xfrm>
            <a:off x="9119339" y="5217853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2" t="3500" r="5426" b="52898"/>
          <a:stretch/>
        </p:blipFill>
        <p:spPr>
          <a:xfrm>
            <a:off x="3649780" y="3568136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C6D5D4EB-4F11-39C1-D48A-61AC27A24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15611" b="14698"/>
          <a:stretch/>
        </p:blipFill>
        <p:spPr>
          <a:xfrm flipH="1">
            <a:off x="9475537" y="-372530"/>
            <a:ext cx="3789163" cy="383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7BCE8-BB38-780C-52AA-38CA3A1D4137}"/>
              </a:ext>
            </a:extLst>
          </p:cNvPr>
          <p:cNvGrpSpPr/>
          <p:nvPr/>
        </p:nvGrpSpPr>
        <p:grpSpPr>
          <a:xfrm>
            <a:off x="471841" y="-1554747"/>
            <a:ext cx="12525860" cy="4983749"/>
            <a:chOff x="353880" y="-1166061"/>
            <a:chExt cx="9394395" cy="373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095B2-4E44-DA4B-2531-0A60DF4C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70" b="89951" l="1515" r="96770">
                          <a14:foregroundMark x1="8157" y1="44921" x2="9273" y2="56881"/>
                          <a14:foregroundMark x1="9273" y1="56881" x2="8923" y2="59885"/>
                          <a14:foregroundMark x1="1515" y1="33069" x2="7208" y2="33370"/>
                          <a14:foregroundMark x1="56451" y1="15893" x2="62361" y2="11851"/>
                          <a14:foregroundMark x1="62361" y1="11851" x2="62361" y2="11851"/>
                          <a14:foregroundMark x1="61778" y1="4997" x2="67305" y2="20890"/>
                          <a14:foregroundMark x1="81372" y1="29328" x2="90261" y2="33179"/>
                          <a14:foregroundMark x1="90261" y1="33179" x2="91626" y2="38039"/>
                          <a14:foregroundMark x1="92775" y1="14336" x2="95239" y2="29164"/>
                          <a14:foregroundMark x1="95239" y1="29164" x2="95239" y2="31185"/>
                          <a14:foregroundMark x1="96571" y1="21846" x2="96770" y2="25887"/>
                          <a14:backgroundMark x1="9306" y1="62370" x2="11020" y2="68296"/>
                          <a14:backgroundMark x1="49226" y1="64255" x2="48094" y2="71737"/>
                        </a14:backgroundRemoval>
                      </a14:imgEffect>
                    </a14:imgLayer>
                  </a14:imgProps>
                </a:ext>
              </a:extLst>
            </a:blip>
            <a:srcRect t="11937" b="35585"/>
            <a:stretch/>
          </p:blipFill>
          <p:spPr>
            <a:xfrm>
              <a:off x="353880" y="-1166061"/>
              <a:ext cx="9394395" cy="37378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1267326" y="1115322"/>
              <a:ext cx="5887454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400" dirty="0" err="1"/>
                <a:t>Tính</a:t>
              </a:r>
              <a:r>
                <a:rPr lang="en-US" sz="5400" dirty="0"/>
                <a:t>: 314 x 20</a:t>
              </a:r>
              <a:endParaRPr lang="en-US" sz="8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5455585" y="3435705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800676" y="2703464"/>
              <a:ext cx="2771324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6 280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471837" y="3451708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1605988" y="2703464"/>
              <a:ext cx="2213659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628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5455585" y="5208442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644418" y="2703464"/>
              <a:ext cx="292758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9 280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37" y="5069306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1684118" y="2703464"/>
              <a:ext cx="2887882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62 800</a:t>
              </a: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378" b="56398"/>
          <a:stretch/>
        </p:blipFill>
        <p:spPr>
          <a:xfrm>
            <a:off x="9204896" y="3620735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2" t="3500" r="5426" b="52898"/>
          <a:stretch/>
        </p:blipFill>
        <p:spPr>
          <a:xfrm>
            <a:off x="3943081" y="3590843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2" t="3500" r="5426" b="52898"/>
          <a:stretch/>
        </p:blipFill>
        <p:spPr>
          <a:xfrm>
            <a:off x="8804644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583DFBA2-228F-F3DE-2F6B-45D9B6D59EA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17040" b="15542"/>
          <a:stretch/>
        </p:blipFill>
        <p:spPr>
          <a:xfrm flipH="1">
            <a:off x="9539708" y="-372531"/>
            <a:ext cx="3724992" cy="379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1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形状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" y="0"/>
            <a:ext cx="12057380" cy="702437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855210" y="1155065"/>
            <a:ext cx="4634865" cy="940435"/>
            <a:chOff x="8938" y="2054"/>
            <a:chExt cx="7299" cy="1481"/>
          </a:xfrm>
        </p:grpSpPr>
        <p:sp>
          <p:nvSpPr>
            <p:cNvPr id="8" name="文本框 7"/>
            <p:cNvSpPr txBox="1"/>
            <p:nvPr/>
          </p:nvSpPr>
          <p:spPr>
            <a:xfrm>
              <a:off x="10539" y="2276"/>
              <a:ext cx="5698" cy="1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000" b="1" dirty="0">
                  <a:ln w="19050">
                    <a:solidFill>
                      <a:schemeClr val="tx1"/>
                    </a:solidFill>
                  </a:ln>
                  <a:solidFill>
                    <a:srgbClr val="F6865A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KHỞI ĐỘNG</a:t>
              </a:r>
              <a:endParaRPr lang="zh-CN" altLang="en-US" sz="4000" b="1" dirty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8938" y="2054"/>
              <a:ext cx="1927" cy="1481"/>
              <a:chOff x="4541875" y="2180904"/>
              <a:chExt cx="1318662" cy="1049155"/>
            </a:xfrm>
          </p:grpSpPr>
          <p:sp>
            <p:nvSpPr>
              <p:cNvPr id="11" name="云形 10"/>
              <p:cNvSpPr/>
              <p:nvPr/>
            </p:nvSpPr>
            <p:spPr>
              <a:xfrm>
                <a:off x="4541875" y="2180904"/>
                <a:ext cx="1318662" cy="1049155"/>
              </a:xfrm>
              <a:prstGeom prst="cloud">
                <a:avLst/>
              </a:prstGeom>
              <a:solidFill>
                <a:srgbClr val="F686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SVN-Poky's" panose="020B0606040200020203" pitchFamily="34" charset="0"/>
                  <a:ea typeface="字魂201号-萌趣樱花体" panose="00000500000000000000" charset="-122"/>
                </a:endParaRPr>
              </a:p>
            </p:txBody>
          </p:sp>
          <p:sp>
            <p:nvSpPr>
              <p:cNvPr id="10" name="云形 9"/>
              <p:cNvSpPr/>
              <p:nvPr/>
            </p:nvSpPr>
            <p:spPr>
              <a:xfrm>
                <a:off x="4598682" y="2226964"/>
                <a:ext cx="1188869" cy="931109"/>
              </a:xfrm>
              <a:prstGeom prst="cloud">
                <a:avLst/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SVN-Poky's" panose="020B0606040200020203" pitchFamily="34" charset="0"/>
                  <a:ea typeface="字魂201号-萌趣樱花体" panose="00000500000000000000" charset="-122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4905318" y="2190301"/>
                <a:ext cx="659331" cy="103035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zh-CN" sz="5400" b="1" dirty="0">
                    <a:solidFill>
                      <a:schemeClr val="tx1"/>
                    </a:solidFill>
                    <a:latin typeface="SVN-Poky's" panose="020B0606040200020203" pitchFamily="34" charset="0"/>
                    <a:ea typeface="字魂201号-萌趣樱花体" panose="00000500000000000000" charset="-122"/>
                  </a:rPr>
                  <a:t>1</a:t>
                </a: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4855210" y="2392045"/>
            <a:ext cx="4549140" cy="979805"/>
            <a:chOff x="8938" y="1988"/>
            <a:chExt cx="7164" cy="1543"/>
          </a:xfrm>
        </p:grpSpPr>
        <p:sp>
          <p:nvSpPr>
            <p:cNvPr id="20" name="文本框 19"/>
            <p:cNvSpPr txBox="1"/>
            <p:nvPr/>
          </p:nvSpPr>
          <p:spPr>
            <a:xfrm>
              <a:off x="10707" y="2299"/>
              <a:ext cx="5395" cy="1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000" b="1" dirty="0">
                  <a:ln w="19050">
                    <a:solidFill>
                      <a:schemeClr val="tx1"/>
                    </a:solidFill>
                  </a:ln>
                  <a:solidFill>
                    <a:srgbClr val="FDAD1A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LUYỆN TẬP</a:t>
              </a:r>
              <a:endParaRPr lang="zh-CN" altLang="en-US" sz="4000" b="1" dirty="0">
                <a:ln w="19050">
                  <a:solidFill>
                    <a:schemeClr val="tx1"/>
                  </a:solidFill>
                </a:ln>
                <a:solidFill>
                  <a:srgbClr val="FDAD1A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8938" y="1988"/>
              <a:ext cx="1927" cy="1543"/>
              <a:chOff x="4541795" y="2134111"/>
              <a:chExt cx="1318662" cy="1093400"/>
            </a:xfrm>
          </p:grpSpPr>
          <p:sp>
            <p:nvSpPr>
              <p:cNvPr id="22" name="云形 21"/>
              <p:cNvSpPr/>
              <p:nvPr/>
            </p:nvSpPr>
            <p:spPr>
              <a:xfrm>
                <a:off x="4541795" y="2178356"/>
                <a:ext cx="1318662" cy="1049155"/>
              </a:xfrm>
              <a:prstGeom prst="cloud">
                <a:avLst/>
              </a:prstGeom>
              <a:solidFill>
                <a:srgbClr val="FDAD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SVN-Poky's" panose="020B0606040200020203" pitchFamily="34" charset="0"/>
                  <a:ea typeface="字魂201号-萌趣樱花体" panose="00000500000000000000" charset="-122"/>
                </a:endParaRPr>
              </a:p>
            </p:txBody>
          </p:sp>
          <p:sp>
            <p:nvSpPr>
              <p:cNvPr id="23" name="云形 22"/>
              <p:cNvSpPr/>
              <p:nvPr/>
            </p:nvSpPr>
            <p:spPr>
              <a:xfrm>
                <a:off x="4598602" y="2222939"/>
                <a:ext cx="1188869" cy="931109"/>
              </a:xfrm>
              <a:prstGeom prst="cloud">
                <a:avLst/>
              </a:prstGeom>
              <a:solidFill>
                <a:srgbClr val="FDAD1A"/>
              </a:solidFill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SVN-Poky's" panose="020B0606040200020203" pitchFamily="34" charset="0"/>
                  <a:ea typeface="字魂201号-萌趣樱花体" panose="00000500000000000000" charset="-122"/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>
              <a:xfrm>
                <a:off x="4893605" y="2134111"/>
                <a:ext cx="659331" cy="92589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zh-CN" sz="4800" b="1" dirty="0">
                    <a:solidFill>
                      <a:schemeClr val="tx1"/>
                    </a:solidFill>
                    <a:latin typeface="SVN-Poky's" panose="020B0606040200020203" pitchFamily="34" charset="0"/>
                    <a:ea typeface="字魂201号-萌趣樱花体" panose="00000500000000000000" charset="-122"/>
                  </a:rPr>
                  <a:t>2</a:t>
                </a:r>
              </a:p>
            </p:txBody>
          </p:sp>
        </p:grpSp>
      </p:grpSp>
      <p:sp>
        <p:nvSpPr>
          <p:cNvPr id="29" name="云形 28"/>
          <p:cNvSpPr/>
          <p:nvPr/>
        </p:nvSpPr>
        <p:spPr>
          <a:xfrm>
            <a:off x="-2579571" y="-856649"/>
            <a:ext cx="7247823" cy="3869355"/>
          </a:xfrm>
          <a:prstGeom prst="cloud">
            <a:avLst/>
          </a:prstGeom>
          <a:solidFill>
            <a:srgbClr val="FDAD1A"/>
          </a:solidFill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2" name="组合 31"/>
          <p:cNvGrpSpPr/>
          <p:nvPr/>
        </p:nvGrpSpPr>
        <p:grpSpPr>
          <a:xfrm>
            <a:off x="-396875" y="781685"/>
            <a:ext cx="4039870" cy="899160"/>
            <a:chOff x="-625" y="1231"/>
            <a:chExt cx="6362" cy="1416"/>
          </a:xfrm>
        </p:grpSpPr>
        <p:sp>
          <p:nvSpPr>
            <p:cNvPr id="31" name="文本框 30"/>
            <p:cNvSpPr txBox="1"/>
            <p:nvPr/>
          </p:nvSpPr>
          <p:spPr>
            <a:xfrm>
              <a:off x="-623" y="1341"/>
              <a:ext cx="6360" cy="13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800" dirty="0">
                  <a:ln w="19050">
                    <a:solidFill>
                      <a:schemeClr val="tx1"/>
                    </a:solidFill>
                  </a:ln>
                  <a:solidFill>
                    <a:schemeClr val="tx1"/>
                  </a:solidFill>
                  <a:latin typeface="SVN-Prima" panose="02040603050506020204" pitchFamily="18" charset="0"/>
                  <a:ea typeface="字魂201号-萌趣樱花体" panose="00000500000000000000" charset="-122"/>
                </a:rPr>
                <a:t>NỘI DUNG</a:t>
              </a:r>
              <a:endParaRPr lang="zh-CN" altLang="en-US" sz="4800" dirty="0">
                <a:ln w="19050">
                  <a:solidFill>
                    <a:schemeClr val="tx1"/>
                  </a:solidFill>
                </a:ln>
                <a:solidFill>
                  <a:schemeClr val="tx1"/>
                </a:solidFill>
                <a:latin typeface="SVN-Prima" panose="02040603050506020204" pitchFamily="18" charset="0"/>
                <a:ea typeface="字魂201号-萌趣樱花体" panose="00000500000000000000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-625" y="1231"/>
              <a:ext cx="6360" cy="13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800" dirty="0">
                  <a:ln w="19050">
                    <a:solidFill>
                      <a:schemeClr val="tx1"/>
                    </a:solidFill>
                  </a:ln>
                  <a:solidFill>
                    <a:srgbClr val="DD3D05"/>
                  </a:solidFill>
                  <a:latin typeface="SVN-Prima" panose="02040603050506020204" pitchFamily="18" charset="0"/>
                  <a:ea typeface="字魂201号-萌趣樱花体" panose="00000500000000000000" charset="-122"/>
                </a:rPr>
                <a:t>NỘI DUNG</a:t>
              </a:r>
              <a:endParaRPr lang="zh-CN" altLang="en-US" sz="4800" dirty="0">
                <a:ln w="19050">
                  <a:solidFill>
                    <a:schemeClr val="tx1"/>
                  </a:solidFill>
                </a:ln>
                <a:solidFill>
                  <a:srgbClr val="FDAD1A"/>
                </a:solidFill>
                <a:latin typeface="SVN-Prima" panose="02040603050506020204" pitchFamily="18" charset="0"/>
                <a:ea typeface="字魂201号-萌趣樱花体" panose="00000500000000000000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855210" y="3709670"/>
            <a:ext cx="4082415" cy="940435"/>
            <a:chOff x="8938" y="2054"/>
            <a:chExt cx="6429" cy="1481"/>
          </a:xfrm>
        </p:grpSpPr>
        <p:sp>
          <p:nvSpPr>
            <p:cNvPr id="47" name="文本框 46"/>
            <p:cNvSpPr txBox="1"/>
            <p:nvPr/>
          </p:nvSpPr>
          <p:spPr>
            <a:xfrm>
              <a:off x="11056" y="2301"/>
              <a:ext cx="4311" cy="111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000" b="1" dirty="0">
                  <a:ln w="19050">
                    <a:solidFill>
                      <a:schemeClr val="tx1"/>
                    </a:solidFill>
                  </a:ln>
                  <a:solidFill>
                    <a:srgbClr val="F6865A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VẬN DỤNG</a:t>
              </a:r>
              <a:endParaRPr lang="zh-CN" altLang="en-US" sz="4000" b="1" dirty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8938" y="2054"/>
              <a:ext cx="1927" cy="1481"/>
              <a:chOff x="4541875" y="2180904"/>
              <a:chExt cx="1318662" cy="1049155"/>
            </a:xfrm>
          </p:grpSpPr>
          <p:sp>
            <p:nvSpPr>
              <p:cNvPr id="49" name="云形 48"/>
              <p:cNvSpPr/>
              <p:nvPr/>
            </p:nvSpPr>
            <p:spPr>
              <a:xfrm>
                <a:off x="4541875" y="2180904"/>
                <a:ext cx="1318662" cy="1049155"/>
              </a:xfrm>
              <a:prstGeom prst="cloud">
                <a:avLst/>
              </a:prstGeom>
              <a:solidFill>
                <a:srgbClr val="F686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SVN-Poky's" panose="020B0606040200020203" pitchFamily="34" charset="0"/>
                  <a:ea typeface="字魂201号-萌趣樱花体" panose="00000500000000000000" charset="-122"/>
                </a:endParaRPr>
              </a:p>
            </p:txBody>
          </p:sp>
          <p:sp>
            <p:nvSpPr>
              <p:cNvPr id="50" name="云形 49"/>
              <p:cNvSpPr/>
              <p:nvPr/>
            </p:nvSpPr>
            <p:spPr>
              <a:xfrm>
                <a:off x="4598682" y="2226964"/>
                <a:ext cx="1188869" cy="931109"/>
              </a:xfrm>
              <a:prstGeom prst="cloud">
                <a:avLst/>
              </a:pr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SVN-Poky's" panose="020B0606040200020203" pitchFamily="34" charset="0"/>
                  <a:ea typeface="字魂201号-萌趣樱花体" panose="00000500000000000000" charset="-122"/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4905318" y="2191174"/>
                <a:ext cx="659331" cy="102861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zh-CN" sz="5400" b="1" dirty="0">
                    <a:solidFill>
                      <a:schemeClr val="tx1"/>
                    </a:solidFill>
                    <a:latin typeface="SVN-Poky's" panose="020B0606040200020203" pitchFamily="34" charset="0"/>
                    <a:ea typeface="字魂201号-萌趣樱花体" panose="00000500000000000000" charset="-122"/>
                  </a:rPr>
                  <a:t>3</a:t>
                </a:r>
              </a:p>
            </p:txBody>
          </p:sp>
        </p:grpSp>
      </p:grpSp>
      <p:sp>
        <p:nvSpPr>
          <p:cNvPr id="54" name="云形 53"/>
          <p:cNvSpPr/>
          <p:nvPr/>
        </p:nvSpPr>
        <p:spPr>
          <a:xfrm>
            <a:off x="8988859" y="4962491"/>
            <a:ext cx="7247823" cy="3869355"/>
          </a:xfrm>
          <a:prstGeom prst="cloud">
            <a:avLst/>
          </a:prstGeom>
          <a:solidFill>
            <a:srgbClr val="FDAD1A"/>
          </a:solidFill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>
            <a:off x="611505" y="3143885"/>
            <a:ext cx="3547745" cy="2875280"/>
            <a:chOff x="963" y="4951"/>
            <a:chExt cx="5587" cy="4528"/>
          </a:xfrm>
        </p:grpSpPr>
        <p:pic>
          <p:nvPicPr>
            <p:cNvPr id="56" name="图片 55" descr="矢量智能对象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" y="5504"/>
              <a:ext cx="3189" cy="3883"/>
            </a:xfrm>
            <a:prstGeom prst="rect">
              <a:avLst/>
            </a:prstGeom>
          </p:spPr>
        </p:pic>
        <p:pic>
          <p:nvPicPr>
            <p:cNvPr id="57" name="图片 56" descr="矢量智能对象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700000">
              <a:off x="2013" y="4942"/>
              <a:ext cx="4529" cy="4546"/>
            </a:xfrm>
            <a:prstGeom prst="rect">
              <a:avLst/>
            </a:prstGeom>
          </p:spPr>
        </p:pic>
      </p:grpSp>
      <p:pic>
        <p:nvPicPr>
          <p:cNvPr id="59" name="图片 58" descr="图层 5 拷贝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8595" y="3937000"/>
            <a:ext cx="438340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4367BCE8-BB38-780C-52AA-38CA3A1D4137}"/>
              </a:ext>
            </a:extLst>
          </p:cNvPr>
          <p:cNvGrpSpPr/>
          <p:nvPr/>
        </p:nvGrpSpPr>
        <p:grpSpPr>
          <a:xfrm>
            <a:off x="471841" y="-1554747"/>
            <a:ext cx="12525860" cy="4983748"/>
            <a:chOff x="353880" y="-1166061"/>
            <a:chExt cx="9394395" cy="37378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B095B2-4E44-DA4B-2531-0A60DF4C4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970" b="89951" l="1515" r="96770">
                          <a14:foregroundMark x1="8157" y1="44921" x2="9273" y2="56881"/>
                          <a14:foregroundMark x1="9273" y1="56881" x2="8923" y2="59885"/>
                          <a14:foregroundMark x1="1515" y1="33069" x2="7208" y2="33370"/>
                          <a14:foregroundMark x1="56451" y1="15893" x2="62361" y2="11851"/>
                          <a14:foregroundMark x1="62361" y1="11851" x2="62361" y2="11851"/>
                          <a14:foregroundMark x1="61778" y1="4997" x2="67305" y2="20890"/>
                          <a14:foregroundMark x1="81372" y1="29328" x2="90261" y2="33179"/>
                          <a14:foregroundMark x1="90261" y1="33179" x2="91626" y2="38039"/>
                          <a14:foregroundMark x1="92775" y1="14336" x2="95239" y2="29164"/>
                          <a14:foregroundMark x1="95239" y1="29164" x2="95239" y2="31185"/>
                          <a14:foregroundMark x1="96571" y1="21846" x2="96770" y2="25887"/>
                          <a14:backgroundMark x1="9306" y1="62370" x2="11020" y2="68296"/>
                          <a14:backgroundMark x1="49226" y1="64255" x2="48094" y2="71737"/>
                        </a14:backgroundRemoval>
                      </a14:imgEffect>
                    </a14:imgLayer>
                  </a14:imgProps>
                </a:ext>
              </a:extLst>
            </a:blip>
            <a:srcRect t="11937" b="35585"/>
            <a:stretch/>
          </p:blipFill>
          <p:spPr>
            <a:xfrm>
              <a:off x="353880" y="-1166061"/>
              <a:ext cx="9394395" cy="37378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1241285" y="987550"/>
              <a:ext cx="605076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2400" dirty="0"/>
                <a:t>Một huyện miền núi có 8 xã vùng thấp và 9 xã vùng cao. Mỗi xã vùng thấp được cấp 850 quyển truyện, mỗi xã vùng ca được cấp 980 quyển truyện. Hỏi huyện đó được cấp bao nhiêu quyển truyện?</a:t>
              </a:r>
              <a:endParaRPr lang="en-US" sz="4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471839" y="3429001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533335" y="2703464"/>
              <a:ext cx="303866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15 620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1446934" y="2703464"/>
              <a:ext cx="3125066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16 520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5455585" y="5208442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566289" y="2703464"/>
              <a:ext cx="3005711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16 250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37" y="5069306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1533337" y="2703464"/>
              <a:ext cx="3038663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000000"/>
                  </a:solidFill>
                  <a:latin typeface="#9Slide07 SVNSalty Sans" panose="02000000000000000000" pitchFamily="2" charset="0"/>
                  <a:cs typeface="Arial"/>
                  <a:sym typeface="Arial"/>
                </a:rPr>
                <a:t>15 260</a:t>
              </a: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378" b="56398"/>
          <a:stretch/>
        </p:blipFill>
        <p:spPr>
          <a:xfrm>
            <a:off x="4221149" y="3614031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2" t="3500" r="5426" b="52898"/>
          <a:stretch/>
        </p:blipFill>
        <p:spPr>
          <a:xfrm>
            <a:off x="8804644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544BA620-35BC-650E-AD19-D60AEAF4BE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r="16087" b="15336"/>
          <a:stretch/>
        </p:blipFill>
        <p:spPr>
          <a:xfrm flipH="1">
            <a:off x="9496927" y="-372531"/>
            <a:ext cx="3767773" cy="38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5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43" y="762318"/>
            <a:ext cx="10669410" cy="5333365"/>
          </a:xfrm>
          <a:prstGeom prst="rect">
            <a:avLst/>
          </a:prstGeom>
        </p:spPr>
      </p:pic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480" y="1181735"/>
            <a:ext cx="7780020" cy="437642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555346" y="369616"/>
            <a:ext cx="2350852" cy="2350852"/>
          </a:xfrm>
          <a:prstGeom prst="rect">
            <a:avLst/>
          </a:prstGeom>
        </p:spPr>
      </p:pic>
      <p:pic>
        <p:nvPicPr>
          <p:cNvPr id="31" name="图片 30" descr="D:\我的\新建文件夹\图片1.png图片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8224" y="2719562"/>
            <a:ext cx="2862617" cy="4035536"/>
          </a:xfrm>
          <a:prstGeom prst="rect">
            <a:avLst/>
          </a:prstGeom>
        </p:spPr>
      </p:pic>
      <p:pic>
        <p:nvPicPr>
          <p:cNvPr id="42" name="图片 41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440000">
            <a:off x="8135620" y="3204210"/>
            <a:ext cx="3438525" cy="3776980"/>
          </a:xfrm>
          <a:prstGeom prst="rect">
            <a:avLst/>
          </a:prstGeom>
        </p:spPr>
      </p:pic>
      <p:sp>
        <p:nvSpPr>
          <p:cNvPr id="35" name="文本框 7"/>
          <p:cNvSpPr txBox="1"/>
          <p:nvPr/>
        </p:nvSpPr>
        <p:spPr>
          <a:xfrm rot="20867698">
            <a:off x="3031502" y="2620890"/>
            <a:ext cx="754436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9600" b="1" dirty="0" err="1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Tạm</a:t>
            </a:r>
            <a:r>
              <a:rPr lang="en-US" altLang="zh-CN" sz="9600" b="1" dirty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 </a:t>
            </a:r>
            <a:r>
              <a:rPr lang="en-US" altLang="zh-CN" sz="9600" b="1" dirty="0" err="1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biệt</a:t>
            </a:r>
            <a:r>
              <a:rPr lang="en-US" altLang="zh-CN" sz="9600" b="1" dirty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 </a:t>
            </a:r>
            <a:r>
              <a:rPr lang="en-US" altLang="zh-CN" sz="9600" b="1" dirty="0" err="1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nhé</a:t>
            </a:r>
            <a:r>
              <a:rPr lang="en-US" altLang="zh-CN" sz="9600" b="1" dirty="0">
                <a:ln w="19050">
                  <a:solidFill>
                    <a:schemeClr val="tx1"/>
                  </a:solidFill>
                </a:ln>
                <a:solidFill>
                  <a:srgbClr val="F6865A"/>
                </a:solidFill>
                <a:latin typeface="SVN-Poky's" panose="020B0606040200020203" pitchFamily="34" charset="0"/>
                <a:ea typeface="字魂201号-萌趣樱花体" panose="00000500000000000000" charset="-122"/>
              </a:rPr>
              <a:t>!</a:t>
            </a:r>
            <a:endParaRPr lang="zh-CN" altLang="en-US" sz="9600" b="1" dirty="0">
              <a:ln w="19050">
                <a:solidFill>
                  <a:schemeClr val="tx1"/>
                </a:solidFill>
              </a:ln>
              <a:solidFill>
                <a:srgbClr val="F6865A"/>
              </a:solidFill>
              <a:latin typeface="SVN-Poky's" panose="020B0606040200020203" pitchFamily="34" charset="0"/>
              <a:ea typeface="字魂201号-萌趣樱花体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43" y="762318"/>
            <a:ext cx="9987915" cy="5333365"/>
          </a:xfrm>
          <a:prstGeom prst="rect">
            <a:avLst/>
          </a:prstGeom>
        </p:spPr>
      </p:pic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862" y="1189564"/>
            <a:ext cx="7780020" cy="437642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555346" y="369616"/>
            <a:ext cx="2350852" cy="2350852"/>
          </a:xfrm>
          <a:prstGeom prst="rect">
            <a:avLst/>
          </a:prstGeom>
        </p:spPr>
      </p:pic>
      <p:pic>
        <p:nvPicPr>
          <p:cNvPr id="31" name="图片 30" descr="D:\我的\新建文件夹\图片1.png图片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6070" y="2122805"/>
            <a:ext cx="3352165" cy="4725670"/>
          </a:xfrm>
          <a:prstGeom prst="rect">
            <a:avLst/>
          </a:prstGeom>
        </p:spPr>
      </p:pic>
      <p:pic>
        <p:nvPicPr>
          <p:cNvPr id="42" name="图片 41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440000">
            <a:off x="8135620" y="3204210"/>
            <a:ext cx="3438525" cy="3776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0159" y="1837685"/>
            <a:ext cx="7126842" cy="3005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43" y="762318"/>
            <a:ext cx="9987915" cy="5333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08" y="6067161"/>
            <a:ext cx="413092" cy="702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1" y="3119058"/>
            <a:ext cx="3830406" cy="37389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63524" y="1631104"/>
            <a:ext cx="8260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42795" y="3185883"/>
            <a:ext cx="59956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endParaRPr lang="en-US" sz="4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48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形状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43" y="762318"/>
            <a:ext cx="9987915" cy="5333365"/>
          </a:xfrm>
          <a:prstGeom prst="rect">
            <a:avLst/>
          </a:prstGeom>
        </p:spPr>
      </p:pic>
      <p:pic>
        <p:nvPicPr>
          <p:cNvPr id="7" name="图片 6" descr="图层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862" y="1189564"/>
            <a:ext cx="7780020" cy="4376420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555346" y="369616"/>
            <a:ext cx="2350852" cy="2350852"/>
          </a:xfrm>
          <a:prstGeom prst="rect">
            <a:avLst/>
          </a:prstGeom>
        </p:spPr>
      </p:pic>
      <p:pic>
        <p:nvPicPr>
          <p:cNvPr id="31" name="图片 30" descr="D:\我的\新建文件夹\图片1.png图片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6070" y="2122805"/>
            <a:ext cx="3352165" cy="4725670"/>
          </a:xfrm>
          <a:prstGeom prst="rect">
            <a:avLst/>
          </a:prstGeom>
        </p:spPr>
      </p:pic>
      <p:pic>
        <p:nvPicPr>
          <p:cNvPr id="42" name="图片 41" descr="矢量智能对象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440000">
            <a:off x="8135620" y="3204210"/>
            <a:ext cx="3438525" cy="3776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4037" y="1837685"/>
            <a:ext cx="7126842" cy="30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4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43224" y="374904"/>
            <a:ext cx="11450331" cy="618415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1621292" y="497973"/>
            <a:ext cx="102722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400" b="1" dirty="0" err="1">
                <a:solidFill>
                  <a:srgbClr val="004F4A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Tính</a:t>
            </a:r>
            <a:r>
              <a:rPr lang="en-US" altLang="zh-CN" sz="4400" b="1" dirty="0">
                <a:solidFill>
                  <a:srgbClr val="004F4A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400" b="1" dirty="0" err="1">
                <a:solidFill>
                  <a:srgbClr val="004F4A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nhẩm</a:t>
            </a:r>
            <a:endParaRPr lang="zh-CN" altLang="en-US" sz="4400" b="1" dirty="0">
              <a:solidFill>
                <a:srgbClr val="004F4A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7751" y="288100"/>
            <a:ext cx="1223645" cy="943629"/>
            <a:chOff x="696528" y="502888"/>
            <a:chExt cx="1223645" cy="943629"/>
          </a:xfrm>
        </p:grpSpPr>
        <p:sp>
          <p:nvSpPr>
            <p:cNvPr id="33" name="云形 10"/>
            <p:cNvSpPr/>
            <p:nvPr/>
          </p:nvSpPr>
          <p:spPr>
            <a:xfrm>
              <a:off x="696528" y="502888"/>
              <a:ext cx="1223645" cy="940435"/>
            </a:xfrm>
            <a:prstGeom prst="cloud">
              <a:avLst/>
            </a:prstGeom>
            <a:solidFill>
              <a:srgbClr val="F68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1" name="云形 9"/>
            <p:cNvSpPr/>
            <p:nvPr/>
          </p:nvSpPr>
          <p:spPr>
            <a:xfrm>
              <a:off x="756749" y="555795"/>
              <a:ext cx="1103204" cy="834622"/>
            </a:xfrm>
            <a:prstGeom prst="cloud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2" name="文本框 11"/>
            <p:cNvSpPr txBox="1"/>
            <p:nvPr/>
          </p:nvSpPr>
          <p:spPr>
            <a:xfrm>
              <a:off x="1041290" y="522931"/>
              <a:ext cx="611823" cy="9235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1</a:t>
              </a:r>
            </a:p>
          </p:txBody>
        </p:sp>
      </p:grpSp>
      <p:sp>
        <p:nvSpPr>
          <p:cNvPr id="35" name="矩形 70"/>
          <p:cNvSpPr/>
          <p:nvPr/>
        </p:nvSpPr>
        <p:spPr>
          <a:xfrm>
            <a:off x="1085173" y="1503409"/>
            <a:ext cx="8617627" cy="2092881"/>
          </a:xfrm>
          <a:prstGeom prst="rect">
            <a:avLst/>
          </a:prstGeom>
          <a:noFill/>
          <a:ln w="38100">
            <a:noFill/>
            <a:prstDash val="lg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spcBef>
                <a:spcPts val="600"/>
              </a:spcBef>
              <a:buAutoNum type="alphaLcParenR"/>
            </a:pP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48 256 x 10	</a:t>
            </a:r>
          </a:p>
          <a:p>
            <a:pPr>
              <a:spcBef>
                <a:spcPts val="600"/>
              </a:spcBef>
            </a:pP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   5 437 x 100	</a:t>
            </a:r>
          </a:p>
          <a:p>
            <a:pPr>
              <a:spcBef>
                <a:spcPts val="600"/>
              </a:spcBef>
            </a:pP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   7 192 x 1 000</a:t>
            </a:r>
          </a:p>
        </p:txBody>
      </p:sp>
      <p:sp>
        <p:nvSpPr>
          <p:cNvPr id="4" name="Rectangle 3"/>
          <p:cNvSpPr/>
          <p:nvPr/>
        </p:nvSpPr>
        <p:spPr>
          <a:xfrm>
            <a:off x="1085173" y="3986114"/>
            <a:ext cx="8617627" cy="2092881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b) 625 400 : 100</a:t>
            </a:r>
          </a:p>
          <a:p>
            <a:pPr>
              <a:spcBef>
                <a:spcPts val="600"/>
              </a:spcBef>
            </a:pP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    395 800 : 10	</a:t>
            </a:r>
          </a:p>
          <a:p>
            <a:pPr>
              <a:spcBef>
                <a:spcPts val="600"/>
              </a:spcBef>
            </a:pP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    960 000 : 1 000</a:t>
            </a:r>
            <a:endParaRPr lang="zh-CN" altLang="en-US" sz="4000" b="1" i="1" dirty="0">
              <a:solidFill>
                <a:srgbClr val="C00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459" y="2314437"/>
            <a:ext cx="3523793" cy="45906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24400" y="1503409"/>
            <a:ext cx="2541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482 560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763678" y="2195906"/>
            <a:ext cx="2541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543 700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63678" y="2866040"/>
            <a:ext cx="2957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7 192 000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02164" y="398865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62 540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41442" y="468115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39 580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341442" y="5351287"/>
            <a:ext cx="151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= 960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108413" y="1481193"/>
            <a:ext cx="51153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, chia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10, 100, 1 000,…</a:t>
            </a:r>
          </a:p>
        </p:txBody>
      </p:sp>
    </p:spTree>
    <p:extLst>
      <p:ext uri="{BB962C8B-B14F-4D97-AF65-F5344CB8AC3E}">
        <p14:creationId xmlns:p14="http://schemas.microsoft.com/office/powerpoint/2010/main" val="274967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35" grpId="0"/>
      <p:bldP spid="4" grpId="0"/>
      <p:bldP spid="8" grpId="0"/>
      <p:bldP spid="28" grpId="0"/>
      <p:bldP spid="29" grpId="0"/>
      <p:bldP spid="30" grpId="0"/>
      <p:bldP spid="34" grpId="0"/>
      <p:bldP spid="36" grpId="0"/>
      <p:bldP spid="37" grpId="0"/>
      <p:bldP spid="3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443224" y="374904"/>
            <a:ext cx="11450331" cy="6184158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组合 20"/>
          <p:cNvGrpSpPr/>
          <p:nvPr/>
        </p:nvGrpSpPr>
        <p:grpSpPr>
          <a:xfrm>
            <a:off x="274066" y="340518"/>
            <a:ext cx="1223645" cy="979805"/>
            <a:chOff x="4541795" y="2134111"/>
            <a:chExt cx="1318662" cy="1093400"/>
          </a:xfrm>
        </p:grpSpPr>
        <p:sp>
          <p:nvSpPr>
            <p:cNvPr id="45" name="云形 21"/>
            <p:cNvSpPr/>
            <p:nvPr/>
          </p:nvSpPr>
          <p:spPr>
            <a:xfrm>
              <a:off x="4541795" y="2178356"/>
              <a:ext cx="1318662" cy="1049155"/>
            </a:xfrm>
            <a:prstGeom prst="cloud">
              <a:avLst/>
            </a:prstGeom>
            <a:solidFill>
              <a:srgbClr val="FDAD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46" name="云形 22"/>
            <p:cNvSpPr/>
            <p:nvPr/>
          </p:nvSpPr>
          <p:spPr>
            <a:xfrm>
              <a:off x="4598602" y="2222939"/>
              <a:ext cx="1188869" cy="931109"/>
            </a:xfrm>
            <a:prstGeom prst="cloud">
              <a:avLst/>
            </a:prstGeom>
            <a:solidFill>
              <a:srgbClr val="FDAD1A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47" name="文本框 23"/>
            <p:cNvSpPr txBox="1"/>
            <p:nvPr/>
          </p:nvSpPr>
          <p:spPr>
            <a:xfrm>
              <a:off x="4893605" y="2134111"/>
              <a:ext cx="659331" cy="92589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4800" b="1" dirty="0">
                  <a:solidFill>
                    <a:schemeClr val="tx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2</a:t>
              </a:r>
            </a:p>
          </p:txBody>
        </p:sp>
      </p:grpSp>
      <p:sp>
        <p:nvSpPr>
          <p:cNvPr id="48" name="矩形 70"/>
          <p:cNvSpPr/>
          <p:nvPr/>
        </p:nvSpPr>
        <p:spPr>
          <a:xfrm>
            <a:off x="1635827" y="467863"/>
            <a:ext cx="98342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Đặt</a:t>
            </a:r>
            <a:r>
              <a:rPr lang="en-US" altLang="zh-CN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tính</a:t>
            </a:r>
            <a:r>
              <a:rPr lang="en-US" altLang="zh-CN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rồi</a:t>
            </a:r>
            <a:r>
              <a:rPr lang="en-US" altLang="zh-CN" sz="4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 </a:t>
            </a:r>
            <a:r>
              <a:rPr lang="en-US" altLang="zh-CN" sz="4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tính</a:t>
            </a:r>
            <a:endParaRPr lang="zh-CN" altLang="en-US" sz="4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51251" y="1569225"/>
            <a:ext cx="2119271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91 207 x 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67916" y="1569225"/>
            <a:ext cx="2119271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37 872 : 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20834" y="1569225"/>
            <a:ext cx="2119271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2 615 x 63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37499" y="1569225"/>
            <a:ext cx="2666689" cy="6469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175 937 : 35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5" y="4062714"/>
            <a:ext cx="2936385" cy="279528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51251" y="2637277"/>
            <a:ext cx="1999265" cy="1938992"/>
            <a:chOff x="751251" y="2637277"/>
            <a:chExt cx="1999265" cy="1938992"/>
          </a:xfrm>
        </p:grpSpPr>
        <p:sp>
          <p:nvSpPr>
            <p:cNvPr id="4" name="TextBox 3"/>
            <p:cNvSpPr txBox="1"/>
            <p:nvPr/>
          </p:nvSpPr>
          <p:spPr>
            <a:xfrm>
              <a:off x="751251" y="2637277"/>
              <a:ext cx="199926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91 207</a:t>
              </a:r>
            </a:p>
            <a:p>
              <a:pPr algn="r"/>
              <a:r>
                <a: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  <a:p>
              <a:pPr algn="r"/>
              <a:r>
                <a: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729 656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51251" y="3179001"/>
              <a:ext cx="3626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C00000"/>
                  </a:solidFill>
                </a:rPr>
                <a:t>x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751251" y="3912609"/>
              <a:ext cx="199926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093384" y="2637277"/>
            <a:ext cx="3220955" cy="2696487"/>
            <a:chOff x="3359603" y="2637277"/>
            <a:chExt cx="3220955" cy="2696487"/>
          </a:xfrm>
        </p:grpSpPr>
        <p:sp>
          <p:nvSpPr>
            <p:cNvPr id="28" name="TextBox 27"/>
            <p:cNvSpPr txBox="1"/>
            <p:nvPr/>
          </p:nvSpPr>
          <p:spPr>
            <a:xfrm>
              <a:off x="3359603" y="2637277"/>
              <a:ext cx="233589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37 872   9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rot="16200000">
              <a:off x="4459496" y="3306572"/>
              <a:ext cx="128016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0800000">
              <a:off x="5082658" y="3345163"/>
              <a:ext cx="118872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148756" y="3325867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4 208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32333" y="3306571"/>
              <a:ext cx="9713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1  8 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068937" y="3975865"/>
              <a:ext cx="10383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072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48653" y="4625878"/>
              <a:ext cx="4432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514577" y="2542734"/>
            <a:ext cx="3448616" cy="2696488"/>
            <a:chOff x="3152401" y="2637276"/>
            <a:chExt cx="3448616" cy="2696488"/>
          </a:xfrm>
        </p:grpSpPr>
        <p:sp>
          <p:nvSpPr>
            <p:cNvPr id="40" name="TextBox 39"/>
            <p:cNvSpPr txBox="1"/>
            <p:nvPr/>
          </p:nvSpPr>
          <p:spPr>
            <a:xfrm>
              <a:off x="3152401" y="2637276"/>
              <a:ext cx="279114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175 937  35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16200000">
              <a:off x="4528946" y="3306572"/>
              <a:ext cx="128016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>
              <a:off x="5163683" y="3345163"/>
              <a:ext cx="118872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5169215" y="3539511"/>
              <a:ext cx="1431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5 026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613334" y="3179001"/>
              <a:ext cx="12083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0 93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074947" y="3972997"/>
              <a:ext cx="10383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237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337409" y="4625878"/>
              <a:ext cx="7545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27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79646" y="2542735"/>
            <a:ext cx="2009317" cy="3170099"/>
            <a:chOff x="6379646" y="2542735"/>
            <a:chExt cx="2009317" cy="3170099"/>
          </a:xfrm>
        </p:grpSpPr>
        <p:grpSp>
          <p:nvGrpSpPr>
            <p:cNvPr id="35" name="Group 34"/>
            <p:cNvGrpSpPr/>
            <p:nvPr/>
          </p:nvGrpSpPr>
          <p:grpSpPr>
            <a:xfrm>
              <a:off x="6379646" y="2542735"/>
              <a:ext cx="1999265" cy="3170099"/>
              <a:chOff x="751251" y="2637277"/>
              <a:chExt cx="1999265" cy="3170099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61303" y="2637277"/>
                <a:ext cx="1989213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4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2 615</a:t>
                </a:r>
              </a:p>
              <a:p>
                <a:pPr algn="r"/>
                <a:r>
                  <a:rPr lang="en-US" sz="4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63</a:t>
                </a:r>
              </a:p>
              <a:p>
                <a:pPr algn="r"/>
                <a:r>
                  <a:rPr lang="en-US" sz="4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7 845</a:t>
                </a:r>
              </a:p>
              <a:p>
                <a:r>
                  <a:rPr lang="en-US" sz="4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156 90</a:t>
                </a:r>
              </a:p>
              <a:p>
                <a:r>
                  <a:rPr lang="en-US" sz="4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164 745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51251" y="3179001"/>
                <a:ext cx="36260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>
                    <a:solidFill>
                      <a:srgbClr val="C00000"/>
                    </a:solidFill>
                  </a:rPr>
                  <a:t>x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751251" y="3912609"/>
                <a:ext cx="1999265" cy="0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52"/>
            <p:cNvCxnSpPr/>
            <p:nvPr/>
          </p:nvCxnSpPr>
          <p:spPr>
            <a:xfrm>
              <a:off x="6389698" y="5046914"/>
              <a:ext cx="199926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2" grpId="0" animBg="1"/>
      <p:bldP spid="18" grpId="0" animBg="1"/>
      <p:bldP spid="21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组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43224" y="374904"/>
            <a:ext cx="11450331" cy="6184158"/>
          </a:xfrm>
          <a:prstGeom prst="roundRect">
            <a:avLst>
              <a:gd name="adj" fmla="val 805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1377309" y="378669"/>
            <a:ext cx="10272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Đ, S ?</a:t>
            </a:r>
            <a:endParaRPr lang="zh-CN" altLang="en-US" sz="4800" b="1" i="1" dirty="0">
              <a:solidFill>
                <a:srgbClr val="C00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9539" y="132634"/>
            <a:ext cx="1223645" cy="943629"/>
            <a:chOff x="696528" y="502888"/>
            <a:chExt cx="1223645" cy="943629"/>
          </a:xfrm>
        </p:grpSpPr>
        <p:sp>
          <p:nvSpPr>
            <p:cNvPr id="33" name="云形 10"/>
            <p:cNvSpPr/>
            <p:nvPr/>
          </p:nvSpPr>
          <p:spPr>
            <a:xfrm>
              <a:off x="696528" y="502888"/>
              <a:ext cx="1223645" cy="940435"/>
            </a:xfrm>
            <a:prstGeom prst="cloud">
              <a:avLst/>
            </a:prstGeom>
            <a:solidFill>
              <a:srgbClr val="F68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1" name="云形 9"/>
            <p:cNvSpPr/>
            <p:nvPr/>
          </p:nvSpPr>
          <p:spPr>
            <a:xfrm>
              <a:off x="756749" y="555795"/>
              <a:ext cx="1103204" cy="834622"/>
            </a:xfrm>
            <a:prstGeom prst="cloud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2" name="文本框 11"/>
            <p:cNvSpPr txBox="1"/>
            <p:nvPr/>
          </p:nvSpPr>
          <p:spPr>
            <a:xfrm>
              <a:off x="1041290" y="522931"/>
              <a:ext cx="611823" cy="9235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3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80802" y="4200590"/>
          <a:ext cx="10430396" cy="2133600"/>
        </p:xfrm>
        <a:graphic>
          <a:graphicData uri="http://schemas.openxmlformats.org/drawingml/2006/table">
            <a:tbl>
              <a:tblPr/>
              <a:tblGrid>
                <a:gridCol w="8346953">
                  <a:extLst>
                    <a:ext uri="{9D8B030D-6E8A-4147-A177-3AD203B41FA5}">
                      <a16:colId xmlns:a16="http://schemas.microsoft.com/office/drawing/2014/main" val="990291938"/>
                    </a:ext>
                  </a:extLst>
                </a:gridCol>
                <a:gridCol w="2083443">
                  <a:extLst>
                    <a:ext uri="{9D8B030D-6E8A-4147-A177-3AD203B41FA5}">
                      <a16:colId xmlns:a16="http://schemas.microsoft.com/office/drawing/2014/main" val="38670528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Chu vi của hai mảnh vườn bằng nhau.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..?..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7268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b) Diện tích mảnh vườn trồng hoa hồng bằng diện tích mảnh vườn trông hoa cúc.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..?..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074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c) Diện tích mảnh vườn trồng hoa hồng bé hơn diện tích mảnh vườn trồng hoa cúc.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..?.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513432"/>
                  </a:ext>
                </a:extLst>
              </a:tr>
            </a:tbl>
          </a:graphicData>
        </a:graphic>
      </p:graphicFrame>
      <p:pic>
        <p:nvPicPr>
          <p:cNvPr id="1026" name="Picture 2" descr="Toán lớp 4 Kết nối tri thức Bài 48: Luyện tập chung (trang 33 Tập 2) | Giải Toán lớp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81" y="2295645"/>
            <a:ext cx="8084424" cy="180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5304" y="1140048"/>
            <a:ext cx="109242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Tiểu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chữ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14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rộng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10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12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897" y="2212879"/>
            <a:ext cx="2413755" cy="1785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43224" y="374904"/>
            <a:ext cx="11450331" cy="6184158"/>
          </a:xfrm>
          <a:prstGeom prst="roundRect">
            <a:avLst>
              <a:gd name="adj" fmla="val 805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矩形 70"/>
          <p:cNvSpPr/>
          <p:nvPr/>
        </p:nvSpPr>
        <p:spPr>
          <a:xfrm>
            <a:off x="1377309" y="378669"/>
            <a:ext cx="102722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altLang="zh-CN" sz="48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思源宋体 CN Medium" panose="02020500000000000000" charset="-122"/>
              </a:rPr>
              <a:t>Đ, S ?</a:t>
            </a:r>
            <a:endParaRPr lang="zh-CN" altLang="en-US" sz="4800" b="1" i="1" dirty="0">
              <a:solidFill>
                <a:srgbClr val="C00000"/>
              </a:solidFill>
              <a:latin typeface="Cambria" panose="02040503050406030204" pitchFamily="18" charset="0"/>
              <a:ea typeface="思源宋体 CN Medium" panose="02020500000000000000" charset="-122"/>
              <a:cs typeface="思源宋体 CN Medium" panose="02020500000000000000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9539" y="132634"/>
            <a:ext cx="1223645" cy="943629"/>
            <a:chOff x="696528" y="502888"/>
            <a:chExt cx="1223645" cy="943629"/>
          </a:xfrm>
        </p:grpSpPr>
        <p:sp>
          <p:nvSpPr>
            <p:cNvPr id="33" name="云形 10"/>
            <p:cNvSpPr/>
            <p:nvPr/>
          </p:nvSpPr>
          <p:spPr>
            <a:xfrm>
              <a:off x="696528" y="502888"/>
              <a:ext cx="1223645" cy="940435"/>
            </a:xfrm>
            <a:prstGeom prst="cloud">
              <a:avLst/>
            </a:prstGeom>
            <a:solidFill>
              <a:srgbClr val="F686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1" name="云形 9"/>
            <p:cNvSpPr/>
            <p:nvPr/>
          </p:nvSpPr>
          <p:spPr>
            <a:xfrm>
              <a:off x="756749" y="555795"/>
              <a:ext cx="1103204" cy="834622"/>
            </a:xfrm>
            <a:prstGeom prst="cloud">
              <a:avLst/>
            </a:pr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SVN-Poky's" panose="020B0606040200020203" pitchFamily="34" charset="0"/>
                <a:ea typeface="字魂201号-萌趣樱花体" panose="00000500000000000000" charset="-122"/>
              </a:endParaRPr>
            </a:p>
          </p:txBody>
        </p:sp>
        <p:sp>
          <p:nvSpPr>
            <p:cNvPr id="32" name="文本框 11"/>
            <p:cNvSpPr txBox="1"/>
            <p:nvPr/>
          </p:nvSpPr>
          <p:spPr>
            <a:xfrm>
              <a:off x="1041290" y="522931"/>
              <a:ext cx="611823" cy="9235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altLang="zh-CN" sz="5400" b="1" dirty="0">
                  <a:solidFill>
                    <a:schemeClr val="bg1"/>
                  </a:solidFill>
                  <a:latin typeface="SVN-Poky's" panose="020B0606040200020203" pitchFamily="34" charset="0"/>
                  <a:ea typeface="字魂201号-萌趣樱花体" panose="00000500000000000000" charset="-122"/>
                </a:rPr>
                <a:t>3</a:t>
              </a: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80802" y="4200590"/>
          <a:ext cx="10430396" cy="426720"/>
        </p:xfrm>
        <a:graphic>
          <a:graphicData uri="http://schemas.openxmlformats.org/drawingml/2006/table">
            <a:tbl>
              <a:tblPr/>
              <a:tblGrid>
                <a:gridCol w="8346953">
                  <a:extLst>
                    <a:ext uri="{9D8B030D-6E8A-4147-A177-3AD203B41FA5}">
                      <a16:colId xmlns:a16="http://schemas.microsoft.com/office/drawing/2014/main" val="990291938"/>
                    </a:ext>
                  </a:extLst>
                </a:gridCol>
                <a:gridCol w="2083443">
                  <a:extLst>
                    <a:ext uri="{9D8B030D-6E8A-4147-A177-3AD203B41FA5}">
                      <a16:colId xmlns:a16="http://schemas.microsoft.com/office/drawing/2014/main" val="38670528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a) Chu vi của hai mảnh vườn bằng nhau.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i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7726810"/>
                  </a:ext>
                </a:extLst>
              </a:tr>
            </a:tbl>
          </a:graphicData>
        </a:graphic>
      </p:graphicFrame>
      <p:pic>
        <p:nvPicPr>
          <p:cNvPr id="1026" name="Picture 2" descr="Toán lớp 4 Kết nối tri thức Bài 48: Luyện tập chung (trang 33 Tập 2) | Giải Toán lớp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81" y="2295645"/>
            <a:ext cx="8084424" cy="180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25304" y="1140048"/>
            <a:ext cx="1092426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Tiểu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học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hai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chữ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nhật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dài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14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chiều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rộng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10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Mảnh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vườn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trồng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cúc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cạnh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12 </a:t>
            </a:r>
            <a:r>
              <a:rPr kumimoji="0" lang="en-US" altLang="en-US" sz="28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 </a:t>
            </a:r>
          </a:p>
        </p:txBody>
      </p:sp>
      <p:sp>
        <p:nvSpPr>
          <p:cNvPr id="3" name="Rectangle 2"/>
          <p:cNvSpPr/>
          <p:nvPr/>
        </p:nvSpPr>
        <p:spPr>
          <a:xfrm>
            <a:off x="3197223" y="462731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mảnh vườn trồng hoa hồng là:</a:t>
            </a: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(14 + 10) × 2 = 48 (m)</a:t>
            </a: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mảnh vườn trồng hoa cúc là:</a:t>
            </a:r>
          </a:p>
          <a:p>
            <a:pPr algn="ctr"/>
            <a:r>
              <a:rPr lang="vi-VN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× 4 = 48 (m)</a:t>
            </a:r>
            <a:endParaRPr lang="vi-VN" sz="2800" b="0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5398" y="4152340"/>
            <a:ext cx="6638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0371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920</Words>
  <Application>Microsoft Office PowerPoint</Application>
  <PresentationFormat>Widescreen</PresentationFormat>
  <Paragraphs>146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#9Slide07 SVNSalty Sans</vt:lpstr>
      <vt:lpstr>#9Slide07 SVNZiclets</vt:lpstr>
      <vt:lpstr>Arial</vt:lpstr>
      <vt:lpstr>Calibri</vt:lpstr>
      <vt:lpstr>Calibri Light</vt:lpstr>
      <vt:lpstr>Cambria</vt:lpstr>
      <vt:lpstr>Karla</vt:lpstr>
      <vt:lpstr>SVN-Poky's</vt:lpstr>
      <vt:lpstr>SVN-Prima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Trứng Khủng Long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nguyễn</dc:creator>
  <cp:lastModifiedBy>ngọc nguyễn</cp:lastModifiedBy>
  <cp:revision>1</cp:revision>
  <dcterms:created xsi:type="dcterms:W3CDTF">2024-02-16T05:52:38Z</dcterms:created>
  <dcterms:modified xsi:type="dcterms:W3CDTF">2024-02-16T05:52:44Z</dcterms:modified>
</cp:coreProperties>
</file>