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0" r:id="rId3"/>
  </p:sldMasterIdLst>
  <p:notesMasterIdLst>
    <p:notesMasterId r:id="rId17"/>
  </p:notesMasterIdLst>
  <p:sldIdLst>
    <p:sldId id="256" r:id="rId4"/>
    <p:sldId id="257" r:id="rId5"/>
    <p:sldId id="280" r:id="rId6"/>
    <p:sldId id="284" r:id="rId7"/>
    <p:sldId id="281" r:id="rId8"/>
    <p:sldId id="259" r:id="rId9"/>
    <p:sldId id="261" r:id="rId10"/>
    <p:sldId id="287" r:id="rId11"/>
    <p:sldId id="264" r:id="rId12"/>
    <p:sldId id="282" r:id="rId13"/>
    <p:sldId id="283" r:id="rId14"/>
    <p:sldId id="262"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313F"/>
    <a:srgbClr val="003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65" d="100"/>
          <a:sy n="65" d="100"/>
        </p:scale>
        <p:origin x="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384863-7771-4312-AC9D-E8C7EB7088E5}" type="datetimeFigureOut">
              <a:rPr lang="en-US" smtClean="0"/>
              <a:t>1/31/2024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EDBE9-C871-4D1D-88C0-A7FF52DF7210}" type="slidenum">
              <a:rPr lang="en-US" smtClean="0"/>
              <a:t>‹#›</a:t>
            </a:fld>
            <a:endParaRPr lang="en-US" dirty="0"/>
          </a:p>
        </p:txBody>
      </p:sp>
    </p:spTree>
    <p:extLst>
      <p:ext uri="{BB962C8B-B14F-4D97-AF65-F5344CB8AC3E}">
        <p14:creationId xmlns:p14="http://schemas.microsoft.com/office/powerpoint/2010/main" val="158880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46628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09EB591-979D-4FE7-9432-F139A86DBD36}" type="datetimeFigureOut">
              <a:rPr lang="en-US" smtClean="0"/>
              <a:t>1/31/2024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529537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09EB591-979D-4FE7-9432-F139A86DBD36}" type="datetimeFigureOut">
              <a:rPr lang="en-US" smtClean="0"/>
              <a:t>1/31/2024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196776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09EB591-979D-4FE7-9432-F139A86DBD36}" type="datetimeFigureOut">
              <a:rPr lang="en-US" smtClean="0"/>
              <a:t>1/31/2024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79617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2024/1/31</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64803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2024/1/31</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383143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2024/1/31</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813281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2024/1/31</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184720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2024/1/31</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7755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2024/1/31</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489140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2024/1/31</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081792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2024/1/31</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97107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09EB591-979D-4FE7-9432-F139A86DBD36}" type="datetimeFigureOut">
              <a:rPr lang="en-US" smtClean="0"/>
              <a:t>1/31/2024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596302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2024/1/31</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4120489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2024/1/31</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2721795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2024/1/31</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prstClr val="black">
                    <a:tint val="75000"/>
                  </a:prstClr>
                </a:solidFill>
                <a:effectLst/>
                <a:uLnTx/>
                <a:uFillTx/>
                <a:latin typeface="Calibri"/>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prstClr val="black">
                  <a:tint val="75000"/>
                </a:prstClr>
              </a:solidFill>
              <a:effectLst/>
              <a:uLnTx/>
              <a:uFillTx/>
              <a:latin typeface="Calibri"/>
              <a:ea typeface="思源黑体 CN Bold" panose="020B0800000000000000" pitchFamily="34" charset="-122"/>
            </a:endParaRPr>
          </a:p>
        </p:txBody>
      </p:sp>
    </p:spTree>
    <p:extLst>
      <p:ext uri="{BB962C8B-B14F-4D97-AF65-F5344CB8AC3E}">
        <p14:creationId xmlns:p14="http://schemas.microsoft.com/office/powerpoint/2010/main" val="1641138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098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3874155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783276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478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dirty="0"/>
          </a:p>
        </p:txBody>
      </p:sp>
    </p:spTree>
    <p:extLst>
      <p:ext uri="{BB962C8B-B14F-4D97-AF65-F5344CB8AC3E}">
        <p14:creationId xmlns:p14="http://schemas.microsoft.com/office/powerpoint/2010/main" val="1131335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3022658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575095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09EB591-979D-4FE7-9432-F139A86DBD36}" type="datetimeFigureOut">
              <a:rPr lang="en-US" smtClean="0"/>
              <a:t>1/31/2024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288723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3667531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17310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454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5348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3929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38292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3967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69615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8183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70725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09EB591-979D-4FE7-9432-F139A86DBD36}" type="datetimeFigureOut">
              <a:rPr lang="en-US" smtClean="0"/>
              <a:t>1/31/2024</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45267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43454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01809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09EB591-979D-4FE7-9432-F139A86DBD36}" type="datetimeFigureOut">
              <a:rPr lang="en-US" smtClean="0"/>
              <a:t>1/31/2024</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3702788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09EB591-979D-4FE7-9432-F139A86DBD36}" type="datetimeFigureOut">
              <a:rPr lang="en-US" smtClean="0"/>
              <a:t>1/31/2024</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2113459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09EB591-979D-4FE7-9432-F139A86DBD36}" type="datetimeFigureOut">
              <a:rPr lang="en-US" smtClean="0"/>
              <a:t>1/31/2024</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48673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09EB591-979D-4FE7-9432-F139A86DBD36}" type="datetimeFigureOut">
              <a:rPr lang="en-US" smtClean="0"/>
              <a:t>1/31/2024</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134373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09EB591-979D-4FE7-9432-F139A86DBD36}" type="datetimeFigureOut">
              <a:rPr lang="en-US" smtClean="0"/>
              <a:t>1/31/2024</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703852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1.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17" Type="http://schemas.openxmlformats.org/officeDocument/2006/relationships/image" Target="../media/image5.png"/><Relationship Id="rId2" Type="http://schemas.openxmlformats.org/officeDocument/2006/relationships/slideLayout" Target="../slideLayouts/slideLayout3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4.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664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21"/>
          <a:stretch>
            <a:fillRect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615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r="-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2024/1/31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9455363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32.xml"/><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3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32.xml"/><Relationship Id="rId5" Type="http://schemas.openxmlformats.org/officeDocument/2006/relationships/image" Target="../media/image15.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3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32.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3.jpeg"/><Relationship Id="rId2" Type="http://schemas.openxmlformats.org/officeDocument/2006/relationships/image" Target="../media/image7.png"/><Relationship Id="rId1" Type="http://schemas.openxmlformats.org/officeDocument/2006/relationships/slideLayout" Target="../slideLayouts/slideLayout3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1"/>
          <p:cNvPicPr>
            <a:picLocks noChangeAspect="1"/>
          </p:cNvPicPr>
          <p:nvPr/>
        </p:nvPicPr>
        <p:blipFill>
          <a:blip r:embed="rId3"/>
          <a:stretch>
            <a:fillRect/>
          </a:stretch>
        </p:blipFill>
        <p:spPr>
          <a:xfrm>
            <a:off x="5528945" y="409575"/>
            <a:ext cx="6566535" cy="5346065"/>
          </a:xfrm>
          <a:prstGeom prst="rect">
            <a:avLst/>
          </a:prstGeom>
        </p:spPr>
      </p:pic>
      <p:pic>
        <p:nvPicPr>
          <p:cNvPr id="5" name="图片 4" descr="13"/>
          <p:cNvPicPr>
            <a:picLocks noChangeAspect="1"/>
          </p:cNvPicPr>
          <p:nvPr/>
        </p:nvPicPr>
        <p:blipFill>
          <a:blip r:embed="rId4"/>
          <a:stretch>
            <a:fillRect/>
          </a:stretch>
        </p:blipFill>
        <p:spPr>
          <a:xfrm>
            <a:off x="0" y="1056640"/>
            <a:ext cx="12192000" cy="5801360"/>
          </a:xfrm>
          <a:prstGeom prst="rect">
            <a:avLst/>
          </a:prstGeom>
        </p:spPr>
      </p:pic>
      <p:pic>
        <p:nvPicPr>
          <p:cNvPr id="6" name="图片 5" descr="12"/>
          <p:cNvPicPr>
            <a:picLocks noChangeAspect="1"/>
          </p:cNvPicPr>
          <p:nvPr/>
        </p:nvPicPr>
        <p:blipFill>
          <a:blip r:embed="rId5"/>
          <a:stretch>
            <a:fillRect/>
          </a:stretch>
        </p:blipFill>
        <p:spPr>
          <a:xfrm>
            <a:off x="117475" y="0"/>
            <a:ext cx="12074525" cy="5746115"/>
          </a:xfrm>
          <a:prstGeom prst="rect">
            <a:avLst/>
          </a:prstGeom>
        </p:spPr>
      </p:pic>
      <p:pic>
        <p:nvPicPr>
          <p:cNvPr id="3" name="图片 2" descr="千库网_六一儿童节手绘星星月亮气球组_元素编号12238724"/>
          <p:cNvPicPr>
            <a:picLocks noChangeAspect="1"/>
          </p:cNvPicPr>
          <p:nvPr/>
        </p:nvPicPr>
        <p:blipFill>
          <a:blip r:embed="rId6"/>
          <a:stretch>
            <a:fillRect/>
          </a:stretch>
        </p:blipFill>
        <p:spPr>
          <a:xfrm>
            <a:off x="8793480" y="337185"/>
            <a:ext cx="2861945" cy="2861945"/>
          </a:xfrm>
          <a:prstGeom prst="rect">
            <a:avLst/>
          </a:prstGeom>
          <a:effectLst>
            <a:outerShdw blurRad="177800" dist="139700" dir="5400000" algn="t" rotWithShape="0">
              <a:prstClr val="black">
                <a:alpha val="40000"/>
              </a:prstClr>
            </a:outerShdw>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37" y="5722962"/>
            <a:ext cx="932769" cy="957155"/>
          </a:xfrm>
          <a:prstGeom prst="rect">
            <a:avLst/>
          </a:prstGeom>
        </p:spPr>
      </p:pic>
      <p:pic>
        <p:nvPicPr>
          <p:cNvPr id="8" name="图片 7" descr="千库网_儿童节骑马女孩_元素编号12869835"/>
          <p:cNvPicPr>
            <a:picLocks noChangeAspect="1"/>
          </p:cNvPicPr>
          <p:nvPr/>
        </p:nvPicPr>
        <p:blipFill>
          <a:blip r:embed="rId9"/>
          <a:stretch>
            <a:fillRect/>
          </a:stretch>
        </p:blipFill>
        <p:spPr>
          <a:xfrm>
            <a:off x="9312529" y="3797345"/>
            <a:ext cx="3331358" cy="3331358"/>
          </a:xfrm>
          <a:prstGeom prst="rect">
            <a:avLst/>
          </a:prstGeom>
          <a:effectLst>
            <a:outerShdw blurRad="165100" dist="38100" dir="16200000" rotWithShape="0">
              <a:prstClr val="black">
                <a:alpha val="40000"/>
              </a:prstClr>
            </a:outerShdw>
          </a:effectLst>
        </p:spPr>
      </p:pic>
      <p:pic>
        <p:nvPicPr>
          <p:cNvPr id="14" name="图片 9" descr="C:\Users\Am'be'r\Desktop\千库网_弹奏尤克里里的小女生_元素编号12279769.png千库网_弹奏尤克里里的小女生_元素编号12279769"/>
          <p:cNvPicPr>
            <a:picLocks noChangeAspect="1"/>
          </p:cNvPicPr>
          <p:nvPr/>
        </p:nvPicPr>
        <p:blipFill>
          <a:blip r:embed="rId10"/>
          <a:srcRect/>
          <a:stretch>
            <a:fillRect/>
          </a:stretch>
        </p:blipFill>
        <p:spPr>
          <a:xfrm>
            <a:off x="-598218" y="3031248"/>
            <a:ext cx="3679190" cy="3679190"/>
          </a:xfrm>
          <a:prstGeom prst="rect">
            <a:avLst/>
          </a:prstGeom>
          <a:effectLst>
            <a:outerShdw blurRad="88900" dist="127000" dir="5400000" algn="t" rotWithShape="0">
              <a:prstClr val="black">
                <a:alpha val="40000"/>
              </a:prstClr>
            </a:outerShdw>
          </a:effectLst>
        </p:spPr>
      </p:pic>
      <p:pic>
        <p:nvPicPr>
          <p:cNvPr id="15" name="Picture 14"/>
          <p:cNvPicPr>
            <a:picLocks noChangeAspect="1"/>
          </p:cNvPicPr>
          <p:nvPr/>
        </p:nvPicPr>
        <p:blipFill rotWithShape="1">
          <a:blip r:embed="rId11"/>
          <a:srcRect b="22825"/>
          <a:stretch/>
        </p:blipFill>
        <p:spPr>
          <a:xfrm>
            <a:off x="791751" y="77504"/>
            <a:ext cx="10510415" cy="4850848"/>
          </a:xfrm>
          <a:prstGeom prst="rect">
            <a:avLst/>
          </a:prstGeom>
        </p:spPr>
      </p:pic>
    </p:spTree>
    <p:extLst>
      <p:ext uri="{BB962C8B-B14F-4D97-AF65-F5344CB8AC3E}">
        <p14:creationId xmlns:p14="http://schemas.microsoft.com/office/powerpoint/2010/main" val="4176271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40055" y="412650"/>
            <a:ext cx="11281410" cy="6140550"/>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19" name="组合 18"/>
          <p:cNvGrpSpPr/>
          <p:nvPr/>
        </p:nvGrpSpPr>
        <p:grpSpPr>
          <a:xfrm>
            <a:off x="440055" y="478690"/>
            <a:ext cx="11130280" cy="1134110"/>
            <a:chOff x="584" y="924"/>
            <a:chExt cx="17528" cy="1786"/>
          </a:xfrm>
        </p:grpSpPr>
        <p:sp>
          <p:nvSpPr>
            <p:cNvPr id="10" name="矩形 9"/>
            <p:cNvSpPr/>
            <p:nvPr/>
          </p:nvSpPr>
          <p:spPr>
            <a:xfrm>
              <a:off x="2085" y="1258"/>
              <a:ext cx="16027" cy="1018"/>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2. </a:t>
              </a:r>
              <a:r>
                <a:rPr kumimoji="0" lang="en-US"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Đọc</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soát</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bài</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văn</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cs typeface="+mn-ea"/>
                <a:sym typeface="+mn-ea"/>
              </a:endParaRPr>
            </a:p>
          </p:txBody>
        </p:sp>
        <p:pic>
          <p:nvPicPr>
            <p:cNvPr id="18" name="图片 17" descr="千库网_六一儿童节手绘星星月亮气球组_元素编号12238724"/>
            <p:cNvPicPr>
              <a:picLocks noChangeAspect="1"/>
            </p:cNvPicPr>
            <p:nvPr/>
          </p:nvPicPr>
          <p:blipFill>
            <a:blip r:embed="rId2"/>
            <a:stretch>
              <a:fillRect/>
            </a:stretch>
          </p:blipFill>
          <p:spPr>
            <a:xfrm>
              <a:off x="584" y="924"/>
              <a:ext cx="1786" cy="1786"/>
            </a:xfrm>
            <a:prstGeom prst="rect">
              <a:avLst/>
            </a:prstGeom>
            <a:effectLst>
              <a:outerShdw blurRad="177800" dist="139700" dir="5400000" algn="t" rotWithShape="0">
                <a:prstClr val="black">
                  <a:alpha val="40000"/>
                </a:prstClr>
              </a:outerShdw>
            </a:effectLst>
          </p:spPr>
        </p:pic>
      </p:grpSp>
      <p:sp>
        <p:nvSpPr>
          <p:cNvPr id="12" name="矩形 9"/>
          <p:cNvSpPr/>
          <p:nvPr/>
        </p:nvSpPr>
        <p:spPr>
          <a:xfrm>
            <a:off x="934720" y="1347497"/>
            <a:ext cx="10566399" cy="523220"/>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2800" b="1" i="1" dirty="0" err="1">
                <a:latin typeface="Cambria" panose="02040503050406030204" pitchFamily="18" charset="0"/>
                <a:ea typeface="Cambria" panose="02040503050406030204" pitchFamily="18" charset="0"/>
                <a:cs typeface="+mn-ea"/>
                <a:sym typeface="+mn-ea"/>
              </a:rPr>
              <a:t>Đọc</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lại</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bài</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làm</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của</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em</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để</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phát</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hiện</a:t>
            </a:r>
            <a:r>
              <a:rPr lang="en-US" altLang="zh-CN" sz="2800" b="1" i="1" dirty="0">
                <a:latin typeface="Cambria" panose="02040503050406030204" pitchFamily="18" charset="0"/>
                <a:ea typeface="Cambria" panose="02040503050406030204" pitchFamily="18" charset="0"/>
                <a:cs typeface="+mn-ea"/>
                <a:sym typeface="+mn-ea"/>
              </a:rPr>
              <a:t> </a:t>
            </a:r>
            <a:r>
              <a:rPr lang="en-US" altLang="zh-CN" sz="2800" b="1" i="1" dirty="0" err="1">
                <a:latin typeface="Cambria" panose="02040503050406030204" pitchFamily="18" charset="0"/>
                <a:ea typeface="Cambria" panose="02040503050406030204" pitchFamily="18" charset="0"/>
                <a:cs typeface="+mn-ea"/>
                <a:sym typeface="+mn-ea"/>
              </a:rPr>
              <a:t>lỗi</a:t>
            </a:r>
            <a:r>
              <a:rPr lang="en-US" altLang="zh-CN" sz="2800" b="1" i="1" dirty="0">
                <a:latin typeface="Cambria" panose="02040503050406030204" pitchFamily="18" charset="0"/>
                <a:ea typeface="Cambria" panose="02040503050406030204" pitchFamily="18" charset="0"/>
                <a:cs typeface="+mn-ea"/>
                <a:sym typeface="+mn-ea"/>
              </a:rPr>
              <a:t>.</a:t>
            </a:r>
            <a:endParaRPr lang="en-US" altLang="zh-CN" sz="2800" dirty="0">
              <a:latin typeface="Cambria" panose="02040503050406030204" pitchFamily="18" charset="0"/>
              <a:ea typeface="Cambria" panose="02040503050406030204" pitchFamily="18" charset="0"/>
              <a:cs typeface="+mn-ea"/>
              <a:sym typeface="+mn-ea"/>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7790" y="3414949"/>
            <a:ext cx="3133675" cy="3195120"/>
          </a:xfrm>
          <a:prstGeom prst="rect">
            <a:avLst/>
          </a:prstGeom>
        </p:spPr>
      </p:pic>
      <p:sp>
        <p:nvSpPr>
          <p:cNvPr id="17" name="矩形 9"/>
          <p:cNvSpPr/>
          <p:nvPr/>
        </p:nvSpPr>
        <p:spPr>
          <a:xfrm>
            <a:off x="812583" y="1892317"/>
            <a:ext cx="7653071" cy="3970318"/>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Bài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văn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có</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kể</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đúng</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trình</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tự</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những</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sự</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việc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trong</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câu</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chuyện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không</a:t>
            </a:r>
            <a:r>
              <a:rPr lang="en-US" altLang="zh-CN" sz="2800" dirty="0">
                <a:latin typeface="Cambria" panose="02040503050406030204" pitchFamily="18" charset="0"/>
                <a:ea typeface="Cambria" panose="02040503050406030204" pitchFamily="18" charset="0"/>
                <a:cs typeface="+mn-ea"/>
                <a:sym typeface="+mn-ea"/>
              </a:rPr>
              <a:t>?</a:t>
            </a:r>
          </a:p>
          <a:p>
            <a:pPr marL="0" marR="0" lvl="0" indent="0" algn="just" defTabSz="914400" rtl="0" eaLnBrk="1" fontAlgn="auto" latinLnBrk="0" hangingPunct="1">
              <a:spcBef>
                <a:spcPts val="0"/>
              </a:spcBef>
              <a:spcAft>
                <a:spcPts val="0"/>
              </a:spcAft>
              <a:buClrTx/>
              <a:buSzTx/>
              <a:buFontTx/>
              <a:buNone/>
              <a:tabLst/>
              <a:defRPr/>
            </a:pP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Nội</a:t>
            </a:r>
            <a:r>
              <a:rPr lang="en-US" altLang="zh-CN" sz="2800" dirty="0">
                <a:latin typeface="Cambria" panose="02040503050406030204" pitchFamily="18" charset="0"/>
                <a:ea typeface="Cambria" panose="02040503050406030204" pitchFamily="18" charset="0"/>
                <a:cs typeface="+mn-ea"/>
                <a:sym typeface="+mn-ea"/>
              </a:rPr>
              <a:t> dung </a:t>
            </a:r>
            <a:r>
              <a:rPr lang="en-US" altLang="zh-CN" sz="2800" dirty="0" err="1">
                <a:latin typeface="Cambria" panose="02040503050406030204" pitchFamily="18" charset="0"/>
                <a:ea typeface="Cambria" panose="02040503050406030204" pitchFamily="18" charset="0"/>
                <a:cs typeface="+mn-ea"/>
                <a:sym typeface="+mn-ea"/>
              </a:rPr>
              <a:t>bài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có</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đủ</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các</a:t>
            </a:r>
            <a:r>
              <a:rPr lang="en-US" altLang="zh-CN" sz="2800" dirty="0">
                <a:latin typeface="Cambria" panose="02040503050406030204" pitchFamily="18" charset="0"/>
                <a:ea typeface="Cambria" panose="02040503050406030204" pitchFamily="18" charset="0"/>
                <a:cs typeface="+mn-ea"/>
                <a:sym typeface="+mn-ea"/>
              </a:rPr>
              <a:t> chi </a:t>
            </a:r>
            <a:r>
              <a:rPr lang="en-US" altLang="zh-CN" sz="2800" dirty="0" err="1">
                <a:latin typeface="Cambria" panose="02040503050406030204" pitchFamily="18" charset="0"/>
                <a:ea typeface="Cambria" panose="02040503050406030204" pitchFamily="18" charset="0"/>
                <a:cs typeface="+mn-ea"/>
                <a:sym typeface="+mn-ea"/>
              </a:rPr>
              <a:t>tiết</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tiêu</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biểu</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của</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câu</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chuyện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làm</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nổi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bật</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đặc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điểm</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của</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nhân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vật</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lịch</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sử</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ví</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dụ</a:t>
            </a:r>
            <a:r>
              <a:rPr lang="en-US" altLang="zh-CN" sz="2800" dirty="0">
                <a:latin typeface="Cambria" panose="02040503050406030204" pitchFamily="18" charset="0"/>
                <a:ea typeface="Cambria" panose="02040503050406030204" pitchFamily="18" charset="0"/>
                <a:cs typeface="+mn-ea"/>
                <a:sym typeface="+mn-ea"/>
              </a:rPr>
              <a:t>: chi </a:t>
            </a:r>
            <a:r>
              <a:rPr lang="en-US" altLang="zh-CN" sz="2800" dirty="0" err="1">
                <a:latin typeface="Cambria" panose="02040503050406030204" pitchFamily="18" charset="0"/>
                <a:ea typeface="Cambria" panose="02040503050406030204" pitchFamily="18" charset="0"/>
                <a:cs typeface="+mn-ea"/>
                <a:sym typeface="+mn-ea"/>
              </a:rPr>
              <a:t>tiết</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về</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ngoại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hình</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hành</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động</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lời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nói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của</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nhân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vật</a:t>
            </a:r>
            <a:r>
              <a:rPr lang="en-US" altLang="zh-CN" sz="2800" dirty="0">
                <a:latin typeface="Cambria" panose="02040503050406030204" pitchFamily="18" charset="0"/>
                <a:ea typeface="Cambria" panose="02040503050406030204" pitchFamily="18" charset="0"/>
                <a:cs typeface="+mn-ea"/>
                <a:sym typeface="+mn-ea"/>
              </a:rPr>
              <a:t>) hay </a:t>
            </a:r>
            <a:r>
              <a:rPr lang="en-US" altLang="zh-CN" sz="2800" dirty="0" err="1">
                <a:latin typeface="Cambria" panose="02040503050406030204" pitchFamily="18" charset="0"/>
                <a:ea typeface="Cambria" panose="02040503050406030204" pitchFamily="18" charset="0"/>
                <a:cs typeface="+mn-ea"/>
                <a:sym typeface="+mn-ea"/>
              </a:rPr>
              <a:t>không</a:t>
            </a:r>
            <a:r>
              <a:rPr lang="en-US" altLang="zh-CN" sz="2800" dirty="0">
                <a:latin typeface="Cambria" panose="02040503050406030204" pitchFamily="18" charset="0"/>
                <a:ea typeface="Cambria" panose="02040503050406030204" pitchFamily="18" charset="0"/>
                <a:cs typeface="+mn-ea"/>
                <a:sym typeface="+mn-ea"/>
              </a:rPr>
              <a:t>?</a:t>
            </a:r>
          </a:p>
          <a:p>
            <a:pPr marL="0" marR="0" lvl="0" indent="0" algn="just" defTabSz="914400" rtl="0" eaLnBrk="1" fontAlgn="auto" latinLnBrk="0" hangingPunct="1">
              <a:spcBef>
                <a:spcPts val="0"/>
              </a:spcBef>
              <a:spcAft>
                <a:spcPts val="0"/>
              </a:spcAft>
              <a:buClrTx/>
              <a:buSzTx/>
              <a:buFontTx/>
              <a:buNone/>
              <a:tabLst/>
              <a:defRPr/>
            </a:pP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Bài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văn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có</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thể</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hiện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được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tình</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cảm</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cảm</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xúc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đối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với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câu</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chuyện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hoặc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đối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với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nhân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vật</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lịch</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sử</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được</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nói</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đến</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trong</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câu</a:t>
            </a:r>
            <a:r>
              <a:rPr lang="en-US" altLang="zh-CN" sz="2800" dirty="0">
                <a:latin typeface="Cambria" panose="02040503050406030204" pitchFamily="18" charset="0"/>
                <a:ea typeface="Cambria" panose="02040503050406030204" pitchFamily="18" charset="0"/>
                <a:cs typeface="+mn-ea"/>
                <a:sym typeface="+mn-ea"/>
              </a:rPr>
              <a:t> </a:t>
            </a:r>
            <a:r>
              <a:rPr lang="en-US" altLang="zh-CN" sz="2800" dirty="0" err="1">
                <a:latin typeface="Cambria" panose="02040503050406030204" pitchFamily="18" charset="0"/>
                <a:ea typeface="Cambria" panose="02040503050406030204" pitchFamily="18" charset="0"/>
                <a:cs typeface="+mn-ea"/>
                <a:sym typeface="+mn-ea"/>
              </a:rPr>
              <a:t>chuyện</a:t>
            </a:r>
            <a:r>
              <a:rPr lang="en-US" altLang="zh-CN" sz="2800" dirty="0">
                <a:latin typeface="Cambria" panose="02040503050406030204" pitchFamily="18" charset="0"/>
                <a:ea typeface="Cambria" panose="02040503050406030204" pitchFamily="18" charset="0"/>
                <a:cs typeface="+mn-ea"/>
                <a:sym typeface="+mn-ea"/>
              </a:rPr>
              <a:t> hay </a:t>
            </a:r>
            <a:r>
              <a:rPr lang="en-US" altLang="zh-CN" sz="2800" dirty="0" err="1">
                <a:latin typeface="Cambria" panose="02040503050406030204" pitchFamily="18" charset="0"/>
                <a:ea typeface="Cambria" panose="02040503050406030204" pitchFamily="18" charset="0"/>
                <a:cs typeface="+mn-ea"/>
                <a:sym typeface="+mn-ea"/>
              </a:rPr>
              <a:t>không</a:t>
            </a:r>
            <a:r>
              <a:rPr lang="en-US" altLang="zh-CN" sz="2800" dirty="0">
                <a:latin typeface="Cambria" panose="02040503050406030204" pitchFamily="18" charset="0"/>
                <a:ea typeface="Cambria" panose="02040503050406030204" pitchFamily="18" charset="0"/>
                <a:cs typeface="+mn-ea"/>
                <a:sym typeface="+mn-ea"/>
              </a:rPr>
              <a:t>?</a:t>
            </a:r>
          </a:p>
        </p:txBody>
      </p:sp>
      <p:sp>
        <p:nvSpPr>
          <p:cNvPr id="20" name="矩形 9"/>
          <p:cNvSpPr/>
          <p:nvPr/>
        </p:nvSpPr>
        <p:spPr>
          <a:xfrm>
            <a:off x="934720" y="5845224"/>
            <a:ext cx="10177145" cy="646331"/>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3. </a:t>
            </a:r>
            <a:r>
              <a:rPr kumimoji="0" lang="en-US"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Sử</a:t>
            </a:r>
            <a:r>
              <a:rPr lang="en-US" altLang="zh-CN" sz="3600" b="1" i="1" dirty="0">
                <a:solidFill>
                  <a:srgbClr val="C00000"/>
                </a:solidFill>
                <a:latin typeface="Cambria" panose="02040503050406030204" pitchFamily="18" charset="0"/>
                <a:ea typeface="Cambria" panose="02040503050406030204" pitchFamily="18" charset="0"/>
                <a:cs typeface="+mn-ea"/>
                <a:sym typeface="+mn-ea"/>
              </a:rPr>
              <a:t>a </a:t>
            </a:r>
            <a:r>
              <a:rPr lang="en-US" altLang="zh-CN" sz="3600" b="1" i="1" dirty="0" err="1">
                <a:solidFill>
                  <a:srgbClr val="C00000"/>
                </a:solidFill>
                <a:latin typeface="Cambria" panose="02040503050406030204" pitchFamily="18" charset="0"/>
                <a:ea typeface="Cambria" panose="02040503050406030204" pitchFamily="18" charset="0"/>
                <a:cs typeface="+mn-ea"/>
                <a:sym typeface="+mn-ea"/>
              </a:rPr>
              <a:t>lỗi</a:t>
            </a:r>
            <a:r>
              <a:rPr lang="en-US" altLang="zh-CN" sz="3600" b="1" i="1" dirty="0">
                <a:solidFill>
                  <a:srgbClr val="C00000"/>
                </a:solidFill>
                <a:latin typeface="Cambria" panose="02040503050406030204" pitchFamily="18" charset="0"/>
                <a:ea typeface="Cambria" panose="02040503050406030204" pitchFamily="18" charset="0"/>
                <a:cs typeface="+mn-ea"/>
                <a:sym typeface="+mn-ea"/>
              </a:rPr>
              <a:t> </a:t>
            </a:r>
            <a:r>
              <a:rPr lang="en-US" altLang="zh-CN" sz="3600" b="1" i="1" dirty="0" err="1">
                <a:solidFill>
                  <a:srgbClr val="C00000"/>
                </a:solidFill>
                <a:latin typeface="Cambria" panose="02040503050406030204" pitchFamily="18" charset="0"/>
                <a:ea typeface="Cambria" panose="02040503050406030204" pitchFamily="18" charset="0"/>
                <a:cs typeface="+mn-ea"/>
                <a:sym typeface="+mn-ea"/>
              </a:rPr>
              <a:t>bài</a:t>
            </a:r>
            <a:r>
              <a:rPr lang="en-US" altLang="zh-CN" sz="3600" b="1" i="1" dirty="0">
                <a:solidFill>
                  <a:srgbClr val="C00000"/>
                </a:solidFill>
                <a:latin typeface="Cambria" panose="02040503050406030204" pitchFamily="18" charset="0"/>
                <a:ea typeface="Cambria" panose="02040503050406030204" pitchFamily="18" charset="0"/>
                <a:cs typeface="+mn-ea"/>
                <a:sym typeface="+mn-ea"/>
              </a:rPr>
              <a:t> </a:t>
            </a:r>
            <a:r>
              <a:rPr lang="en-US" altLang="zh-CN" sz="3600" b="1" i="1" dirty="0" err="1">
                <a:solidFill>
                  <a:srgbClr val="C00000"/>
                </a:solidFill>
                <a:latin typeface="Cambria" panose="02040503050406030204" pitchFamily="18" charset="0"/>
                <a:ea typeface="Cambria" panose="02040503050406030204" pitchFamily="18" charset="0"/>
                <a:cs typeface="+mn-ea"/>
                <a:sym typeface="+mn-ea"/>
              </a:rPr>
              <a:t>văn</a:t>
            </a:r>
            <a:r>
              <a:rPr lang="en-US" altLang="zh-CN" sz="3600" b="1" i="1" dirty="0">
                <a:solidFill>
                  <a:srgbClr val="C00000"/>
                </a:solidFill>
                <a:latin typeface="Cambria" panose="02040503050406030204" pitchFamily="18" charset="0"/>
                <a:ea typeface="Cambria" panose="02040503050406030204" pitchFamily="18" charset="0"/>
                <a:cs typeface="+mn-ea"/>
                <a:sym typeface="+mn-ea"/>
              </a:rPr>
              <a:t> (</a:t>
            </a:r>
            <a:r>
              <a:rPr lang="en-US" altLang="zh-CN" sz="3600" b="1" i="1" dirty="0" err="1">
                <a:solidFill>
                  <a:srgbClr val="C00000"/>
                </a:solidFill>
                <a:latin typeface="Cambria" panose="02040503050406030204" pitchFamily="18" charset="0"/>
                <a:ea typeface="Cambria" panose="02040503050406030204" pitchFamily="18" charset="0"/>
                <a:cs typeface="+mn-ea"/>
                <a:sym typeface="+mn-ea"/>
              </a:rPr>
              <a:t>nếu</a:t>
            </a:r>
            <a:r>
              <a:rPr lang="en-US" altLang="zh-CN" sz="3600" b="1" i="1" dirty="0">
                <a:solidFill>
                  <a:srgbClr val="C00000"/>
                </a:solidFill>
                <a:latin typeface="Cambria" panose="02040503050406030204" pitchFamily="18" charset="0"/>
                <a:ea typeface="Cambria" panose="02040503050406030204" pitchFamily="18" charset="0"/>
                <a:cs typeface="+mn-ea"/>
                <a:sym typeface="+mn-ea"/>
              </a:rPr>
              <a:t> </a:t>
            </a:r>
            <a:r>
              <a:rPr lang="en-US" altLang="zh-CN" sz="3600" b="1" i="1" dirty="0" err="1">
                <a:solidFill>
                  <a:srgbClr val="C00000"/>
                </a:solidFill>
                <a:latin typeface="Cambria" panose="02040503050406030204" pitchFamily="18" charset="0"/>
                <a:ea typeface="Cambria" panose="02040503050406030204" pitchFamily="18" charset="0"/>
                <a:cs typeface="+mn-ea"/>
                <a:sym typeface="+mn-ea"/>
              </a:rPr>
              <a:t>có</a:t>
            </a:r>
            <a:r>
              <a:rPr lang="en-US" altLang="zh-CN" sz="3600" b="1" i="1" dirty="0">
                <a:solidFill>
                  <a:srgbClr val="C00000"/>
                </a:solidFill>
                <a:latin typeface="Cambria" panose="02040503050406030204" pitchFamily="18" charset="0"/>
                <a:ea typeface="Cambria" panose="02040503050406030204" pitchFamily="18" charset="0"/>
                <a:cs typeface="+mn-ea"/>
                <a:sym typeface="+mn-ea"/>
              </a:rPr>
              <a:t>).</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cs typeface="+mn-ea"/>
              <a:sym typeface="+mn-ea"/>
            </a:endParaRPr>
          </a:p>
        </p:txBody>
      </p:sp>
    </p:spTree>
    <p:extLst>
      <p:ext uri="{BB962C8B-B14F-4D97-AF65-F5344CB8AC3E}">
        <p14:creationId xmlns:p14="http://schemas.microsoft.com/office/powerpoint/2010/main" val="495751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2"/>
          <p:cNvPicPr>
            <a:picLocks noChangeAspect="1"/>
          </p:cNvPicPr>
          <p:nvPr/>
        </p:nvPicPr>
        <p:blipFill>
          <a:blip r:embed="rId2"/>
          <a:stretch>
            <a:fillRect/>
          </a:stretch>
        </p:blipFill>
        <p:spPr>
          <a:xfrm>
            <a:off x="618637" y="46813"/>
            <a:ext cx="12074525" cy="5746115"/>
          </a:xfrm>
          <a:prstGeom prst="rect">
            <a:avLst/>
          </a:prstGeom>
        </p:spPr>
      </p:pic>
      <p:pic>
        <p:nvPicPr>
          <p:cNvPr id="3" name="图片 2" descr="13"/>
          <p:cNvPicPr>
            <a:picLocks noChangeAspect="1"/>
          </p:cNvPicPr>
          <p:nvPr/>
        </p:nvPicPr>
        <p:blipFill>
          <a:blip r:embed="rId3"/>
          <a:stretch>
            <a:fillRect/>
          </a:stretch>
        </p:blipFill>
        <p:spPr>
          <a:xfrm>
            <a:off x="0" y="1056640"/>
            <a:ext cx="12192000" cy="5801360"/>
          </a:xfrm>
          <a:prstGeom prst="rect">
            <a:avLst/>
          </a:prstGeom>
        </p:spPr>
      </p:pic>
      <p:pic>
        <p:nvPicPr>
          <p:cNvPr id="10" name="图片 9" descr="千库网_六一儿童节手绘星星月亮气球组_元素编号12238724"/>
          <p:cNvPicPr>
            <a:picLocks noChangeAspect="1"/>
          </p:cNvPicPr>
          <p:nvPr/>
        </p:nvPicPr>
        <p:blipFill>
          <a:blip r:embed="rId4"/>
          <a:stretch>
            <a:fillRect/>
          </a:stretch>
        </p:blipFill>
        <p:spPr>
          <a:xfrm>
            <a:off x="8631994" y="134717"/>
            <a:ext cx="3173730" cy="3173730"/>
          </a:xfrm>
          <a:prstGeom prst="rect">
            <a:avLst/>
          </a:prstGeom>
          <a:effectLst>
            <a:outerShdw blurRad="177800" dist="139700" dir="5400000" algn="t" rotWithShape="0">
              <a:prstClr val="black">
                <a:alpha val="40000"/>
              </a:prst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5860" y="363824"/>
            <a:ext cx="7797460" cy="588924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1810" y="1479718"/>
            <a:ext cx="5220184" cy="3537259"/>
          </a:xfrm>
          <a:prstGeom prst="rect">
            <a:avLst/>
          </a:prstGeom>
        </p:spPr>
      </p:pic>
    </p:spTree>
    <p:extLst>
      <p:ext uri="{BB962C8B-B14F-4D97-AF65-F5344CB8AC3E}">
        <p14:creationId xmlns:p14="http://schemas.microsoft.com/office/powerpoint/2010/main" val="3054657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55295" y="431800"/>
            <a:ext cx="11281410" cy="599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7" descr="C:\Users\Am'be'r\Desktop\千库网_儿童寒假边框_元素编号12951272.png千库网_儿童寒假边框_元素编号12951272"/>
          <p:cNvPicPr>
            <a:picLocks noChangeAspect="1"/>
          </p:cNvPicPr>
          <p:nvPr/>
        </p:nvPicPr>
        <p:blipFill>
          <a:blip r:embed="rId2">
            <a:alphaModFix amt="74000"/>
          </a:blip>
          <a:srcRect t="11053" b="20526"/>
          <a:stretch>
            <a:fillRect/>
          </a:stretch>
        </p:blipFill>
        <p:spPr>
          <a:xfrm>
            <a:off x="1941830" y="0"/>
            <a:ext cx="10341610" cy="6425565"/>
          </a:xfrm>
          <a:prstGeom prst="rect">
            <a:avLst/>
          </a:prstGeom>
        </p:spPr>
      </p:pic>
      <p:sp>
        <p:nvSpPr>
          <p:cNvPr id="4" name="文本框 3"/>
          <p:cNvSpPr txBox="1"/>
          <p:nvPr/>
        </p:nvSpPr>
        <p:spPr>
          <a:xfrm>
            <a:off x="3761772" y="2808997"/>
            <a:ext cx="6849713" cy="2554545"/>
          </a:xfrm>
          <a:prstGeom prst="rect">
            <a:avLst/>
          </a:prstGeom>
          <a:noFill/>
        </p:spPr>
        <p:txBody>
          <a:bodyPr wrap="square" rtlCol="0">
            <a:spAutoFit/>
          </a:bodyPr>
          <a:lstStyle>
            <a:defPPr>
              <a:defRPr lang="zh-CN"/>
            </a:defPPr>
            <a:lvl1pPr algn="ctr">
              <a:lnSpc>
                <a:spcPts val="1700"/>
              </a:lnSpc>
              <a:buClr>
                <a:srgbClr val="00B050"/>
              </a:buClr>
              <a:defRPr sz="2800" b="1" spc="300">
                <a:solidFill>
                  <a:schemeClr val="tx1">
                    <a:lumMod val="85000"/>
                    <a:lumOff val="15000"/>
                  </a:schemeClr>
                </a:solidFill>
                <a:latin typeface="方正隶书简体" panose="02010601030101010101" pitchFamily="2" charset="-122"/>
                <a:ea typeface="方正隶书简体" panose="02010601030101010101" pitchFamily="2" charset="-122"/>
                <a:cs typeface="+mn-ea"/>
              </a:defRPr>
            </a:lvl1pPr>
          </a:lstStyle>
          <a:p>
            <a:pPr marL="0" marR="0" lvl="0" indent="0" defTabSz="914400" rtl="0" eaLnBrk="1" fontAlgn="auto" latinLnBrk="0" hangingPunct="1">
              <a:lnSpc>
                <a:spcPct val="100000"/>
              </a:lnSpc>
              <a:spcBef>
                <a:spcPts val="0"/>
              </a:spcBef>
              <a:spcAft>
                <a:spcPts val="0"/>
              </a:spcAft>
              <a:buClr>
                <a:srgbClr val="00B050"/>
              </a:buClr>
              <a:buSzTx/>
              <a:buFontTx/>
              <a:buNone/>
              <a:tabLst/>
              <a:defRPr/>
            </a:pPr>
            <a:r>
              <a:rPr lang="en-US" altLang="zh-CN" sz="4000" i="1" spc="0" dirty="0">
                <a:solidFill>
                  <a:srgbClr val="C00000"/>
                </a:solidFill>
                <a:latin typeface="Cambria" panose="02040503050406030204" pitchFamily="18" charset="0"/>
                <a:ea typeface="Cambria" panose="02040503050406030204" pitchFamily="18" charset="0"/>
                <a:sym typeface="+mn-lt"/>
              </a:rPr>
              <a:t>Chia </a:t>
            </a:r>
            <a:r>
              <a:rPr lang="en-US" altLang="zh-CN" sz="4000" i="1" spc="0" dirty="0" err="1">
                <a:solidFill>
                  <a:srgbClr val="C00000"/>
                </a:solidFill>
                <a:latin typeface="Cambria" panose="02040503050406030204" pitchFamily="18" charset="0"/>
                <a:ea typeface="Cambria" panose="02040503050406030204" pitchFamily="18" charset="0"/>
                <a:sym typeface="+mn-lt"/>
              </a:rPr>
              <a:t>sẻ</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cảm</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nhận</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của</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em</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về</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việc</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mỗi</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học</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sinh</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cần</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thể</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hiện</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tình</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yêu</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nước</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và</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biết</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ơn</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đối</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với</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các</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anh</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hùng</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dân</a:t>
            </a:r>
            <a:r>
              <a:rPr lang="en-US" altLang="zh-CN" sz="4000" i="1" spc="0" dirty="0">
                <a:solidFill>
                  <a:srgbClr val="C00000"/>
                </a:solidFill>
                <a:latin typeface="Cambria" panose="02040503050406030204" pitchFamily="18" charset="0"/>
                <a:ea typeface="Cambria" panose="02040503050406030204" pitchFamily="18" charset="0"/>
                <a:sym typeface="+mn-lt"/>
              </a:rPr>
              <a:t> </a:t>
            </a:r>
            <a:r>
              <a:rPr lang="en-US" altLang="zh-CN" sz="4000" i="1" spc="0" dirty="0" err="1">
                <a:solidFill>
                  <a:srgbClr val="C00000"/>
                </a:solidFill>
                <a:latin typeface="Cambria" panose="02040503050406030204" pitchFamily="18" charset="0"/>
                <a:ea typeface="Cambria" panose="02040503050406030204" pitchFamily="18" charset="0"/>
                <a:sym typeface="+mn-lt"/>
              </a:rPr>
              <a:t>tộc</a:t>
            </a:r>
            <a:r>
              <a:rPr lang="en-US" altLang="zh-CN" sz="4000" i="1" spc="0" dirty="0">
                <a:solidFill>
                  <a:srgbClr val="C00000"/>
                </a:solidFill>
                <a:latin typeface="Cambria" panose="02040503050406030204" pitchFamily="18" charset="0"/>
                <a:ea typeface="Cambria" panose="02040503050406030204" pitchFamily="18" charset="0"/>
                <a:sym typeface="+mn-lt"/>
              </a:rPr>
              <a:t>.</a:t>
            </a:r>
            <a:endParaRPr kumimoji="0" lang="zh-CN" altLang="en-US" sz="4000"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sym typeface="+mn-lt"/>
            </a:endParaRPr>
          </a:p>
        </p:txBody>
      </p:sp>
      <p:pic>
        <p:nvPicPr>
          <p:cNvPr id="12" name="图片 10" descr="C:\Users\Am'be'r\Desktop\千库网_61六一儿童节微观人物糖果组合_元素编号13101237.png千库网_61六一儿童节微观人物糖果组合_元素编号13101237"/>
          <p:cNvPicPr>
            <a:picLocks noChangeAspect="1"/>
          </p:cNvPicPr>
          <p:nvPr/>
        </p:nvPicPr>
        <p:blipFill>
          <a:blip r:embed="rId3"/>
          <a:srcRect/>
          <a:stretch>
            <a:fillRect/>
          </a:stretch>
        </p:blipFill>
        <p:spPr>
          <a:xfrm>
            <a:off x="-287972" y="3096275"/>
            <a:ext cx="3674110" cy="4087495"/>
          </a:xfrm>
          <a:prstGeom prst="rect">
            <a:avLst/>
          </a:prstGeom>
        </p:spPr>
      </p:pic>
    </p:spTree>
    <p:extLst>
      <p:ext uri="{BB962C8B-B14F-4D97-AF65-F5344CB8AC3E}">
        <p14:creationId xmlns:p14="http://schemas.microsoft.com/office/powerpoint/2010/main" val="4127755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55295" y="431800"/>
            <a:ext cx="11281410" cy="5993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9" name="图片 8" descr="千库网_卡通糖果气球边框_元素编号12097208"/>
          <p:cNvPicPr>
            <a:picLocks noChangeAspect="1"/>
          </p:cNvPicPr>
          <p:nvPr/>
        </p:nvPicPr>
        <p:blipFill>
          <a:blip r:embed="rId2"/>
          <a:srcRect t="6295" b="13133"/>
          <a:stretch>
            <a:fillRect/>
          </a:stretch>
        </p:blipFill>
        <p:spPr>
          <a:xfrm>
            <a:off x="3049270" y="976630"/>
            <a:ext cx="6927215" cy="5205095"/>
          </a:xfrm>
          <a:prstGeom prst="rect">
            <a:avLst/>
          </a:prstGeom>
        </p:spPr>
      </p:pic>
      <p:pic>
        <p:nvPicPr>
          <p:cNvPr id="10" name="图片 9" descr="千库网_六一儿童节女孩骑滑板车_元素编号13405920"/>
          <p:cNvPicPr>
            <a:picLocks noChangeAspect="1"/>
          </p:cNvPicPr>
          <p:nvPr/>
        </p:nvPicPr>
        <p:blipFill>
          <a:blip r:embed="rId3"/>
          <a:srcRect t="33725" r="45260"/>
          <a:stretch>
            <a:fillRect/>
          </a:stretch>
        </p:blipFill>
        <p:spPr>
          <a:xfrm>
            <a:off x="455295" y="1950085"/>
            <a:ext cx="3697605" cy="4475480"/>
          </a:xfrm>
          <a:prstGeom prst="rect">
            <a:avLst/>
          </a:prstGeom>
        </p:spPr>
      </p:pic>
      <p:pic>
        <p:nvPicPr>
          <p:cNvPr id="2" name="Picture 1"/>
          <p:cNvPicPr>
            <a:picLocks noChangeAspect="1"/>
          </p:cNvPicPr>
          <p:nvPr/>
        </p:nvPicPr>
        <p:blipFill>
          <a:blip r:embed="rId4"/>
          <a:stretch>
            <a:fillRect/>
          </a:stretch>
        </p:blipFill>
        <p:spPr>
          <a:xfrm>
            <a:off x="2964364" y="2340577"/>
            <a:ext cx="7462151" cy="3694496"/>
          </a:xfrm>
          <a:prstGeom prst="rect">
            <a:avLst/>
          </a:prstGeom>
        </p:spPr>
      </p:pic>
    </p:spTree>
    <p:extLst>
      <p:ext uri="{BB962C8B-B14F-4D97-AF65-F5344CB8AC3E}">
        <p14:creationId xmlns:p14="http://schemas.microsoft.com/office/powerpoint/2010/main" val="2277730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3"/>
          <p:cNvPicPr>
            <a:picLocks noChangeAspect="1"/>
          </p:cNvPicPr>
          <p:nvPr/>
        </p:nvPicPr>
        <p:blipFill>
          <a:blip r:embed="rId2"/>
          <a:stretch>
            <a:fillRect/>
          </a:stretch>
        </p:blipFill>
        <p:spPr>
          <a:xfrm>
            <a:off x="0" y="1056640"/>
            <a:ext cx="12192000" cy="5801360"/>
          </a:xfrm>
          <a:prstGeom prst="rect">
            <a:avLst/>
          </a:prstGeom>
        </p:spPr>
      </p:pic>
      <p:sp>
        <p:nvSpPr>
          <p:cNvPr id="18" name="矩形 17"/>
          <p:cNvSpPr/>
          <p:nvPr/>
        </p:nvSpPr>
        <p:spPr>
          <a:xfrm>
            <a:off x="659423" y="1392750"/>
            <a:ext cx="7666062" cy="4524315"/>
          </a:xfrm>
          <a:prstGeom prst="rect">
            <a:avLst/>
          </a:prstGeom>
          <a:solidFill>
            <a:schemeClr val="bg1"/>
          </a:solidFill>
          <a:ln w="57150">
            <a:solidFill>
              <a:srgbClr val="BB313F"/>
            </a:solidFill>
          </a:ln>
        </p:spPr>
        <p:txBody>
          <a:bodyPr wrap="square">
            <a:spAutoFit/>
          </a:bodyPr>
          <a:lstStyle/>
          <a:p>
            <a:pPr algn="just"/>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Năng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đặc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thù</a:t>
            </a:r>
            <a:r>
              <a:rPr lang="en-US" sz="3200" b="1" dirty="0">
                <a:latin typeface="Cambria" panose="02040503050406030204" pitchFamily="18" charset="0"/>
                <a:ea typeface="Cambria" panose="02040503050406030204" pitchFamily="18" charset="0"/>
              </a:rPr>
              <a:t>:</a:t>
            </a:r>
          </a:p>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chuyện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lịch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nghe</a:t>
            </a:r>
            <a:r>
              <a:rPr lang="en-US" sz="3200" dirty="0">
                <a:latin typeface="Cambria" panose="02040503050406030204" pitchFamily="18" charset="0"/>
                <a:ea typeface="Cambria" panose="02040503050406030204" pitchFamily="18" charset="0"/>
              </a:rPr>
              <a:t>.</a:t>
            </a:r>
          </a:p>
          <a:p>
            <a:pPr algn="just"/>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Năng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chung</a:t>
            </a:r>
            <a:r>
              <a:rPr lang="en-US" sz="3200" b="1"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ngôn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ngữ</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giải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quyết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vấn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a:t>
            </a:r>
          </a:p>
          <a:p>
            <a:pPr algn="just"/>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Phẩm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chất</a:t>
            </a:r>
            <a:r>
              <a:rPr lang="en-US" sz="3200" b="1" dirty="0">
                <a:latin typeface="Cambria" panose="02040503050406030204" pitchFamily="18" charset="0"/>
                <a:ea typeface="Cambria" panose="02040503050406030204" pitchFamily="18" charset="0"/>
              </a:rPr>
              <a:t>: </a:t>
            </a:r>
          </a:p>
          <a:p>
            <a:pPr marL="457200" indent="-457200" algn="just">
              <a:buFontTx/>
              <a:buChar char="-"/>
            </a:pPr>
            <a:r>
              <a:rPr lang="en-US" sz="3200" dirty="0" err="1">
                <a:latin typeface="Cambria" panose="02040503050406030204" pitchFamily="18" charset="0"/>
                <a:ea typeface="Cambria" panose="02040503050406030204" pitchFamily="18" charset="0"/>
              </a:rPr>
              <a:t>Chăm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yêu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môn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p>
          <a:p>
            <a:pPr marL="457200" indent="-457200" algn="just">
              <a:buFontTx/>
              <a:buChar char="-"/>
            </a:pP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tinh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yêu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vị</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lịch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sử</a:t>
            </a:r>
            <a:endParaRPr lang="en-US" sz="3200" dirty="0">
              <a:latin typeface="Cambria" panose="02040503050406030204" pitchFamily="18" charset="0"/>
              <a:ea typeface="Cambria" panose="02040503050406030204" pitchFamily="18" charset="0"/>
            </a:endParaRPr>
          </a:p>
        </p:txBody>
      </p:sp>
      <p:pic>
        <p:nvPicPr>
          <p:cNvPr id="6" name="图片 5" descr="千库网_六一儿童节手绘星星月亮气球组_元素编号12238724"/>
          <p:cNvPicPr>
            <a:picLocks noChangeAspect="1"/>
          </p:cNvPicPr>
          <p:nvPr/>
        </p:nvPicPr>
        <p:blipFill>
          <a:blip r:embed="rId3"/>
          <a:stretch>
            <a:fillRect/>
          </a:stretch>
        </p:blipFill>
        <p:spPr>
          <a:xfrm>
            <a:off x="8793480" y="337185"/>
            <a:ext cx="2861945" cy="2861945"/>
          </a:xfrm>
          <a:prstGeom prst="rect">
            <a:avLst/>
          </a:prstGeom>
          <a:effectLst>
            <a:outerShdw blurRad="177800" dist="139700" dir="5400000" algn="t" rotWithShape="0">
              <a:prstClr val="black">
                <a:alpha val="40000"/>
              </a:prstClr>
            </a:outerShdw>
          </a:effectLst>
        </p:spPr>
      </p:pic>
      <p:pic>
        <p:nvPicPr>
          <p:cNvPr id="8" name="图片 7" descr="C:\Users\Am'be'r\Desktop\千库网_儿童节骑马女孩_元素编号12869835.png千库网_儿童节骑马女孩_元素编号12869835"/>
          <p:cNvPicPr>
            <a:picLocks noChangeAspect="1"/>
          </p:cNvPicPr>
          <p:nvPr/>
        </p:nvPicPr>
        <p:blipFill>
          <a:blip r:embed="rId4"/>
          <a:srcRect/>
          <a:stretch>
            <a:fillRect/>
          </a:stretch>
        </p:blipFill>
        <p:spPr>
          <a:xfrm>
            <a:off x="8325485" y="2777808"/>
            <a:ext cx="3615690" cy="3615055"/>
          </a:xfrm>
          <a:prstGeom prst="rect">
            <a:avLst/>
          </a:prstGeom>
        </p:spPr>
      </p:pic>
      <p:pic>
        <p:nvPicPr>
          <p:cNvPr id="4" name="Picture 3"/>
          <p:cNvPicPr>
            <a:picLocks noChangeAspect="1"/>
          </p:cNvPicPr>
          <p:nvPr/>
        </p:nvPicPr>
        <p:blipFill>
          <a:blip r:embed="rId5"/>
          <a:stretch>
            <a:fillRect/>
          </a:stretch>
        </p:blipFill>
        <p:spPr>
          <a:xfrm>
            <a:off x="991829" y="-318110"/>
            <a:ext cx="6809822" cy="2353260"/>
          </a:xfrm>
          <a:prstGeom prst="rect">
            <a:avLst/>
          </a:prstGeom>
        </p:spPr>
      </p:pic>
    </p:spTree>
    <p:extLst>
      <p:ext uri="{BB962C8B-B14F-4D97-AF65-F5344CB8AC3E}">
        <p14:creationId xmlns:p14="http://schemas.microsoft.com/office/powerpoint/2010/main" val="1012835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2"/>
          <p:cNvPicPr>
            <a:picLocks noChangeAspect="1"/>
          </p:cNvPicPr>
          <p:nvPr/>
        </p:nvPicPr>
        <p:blipFill>
          <a:blip r:embed="rId2"/>
          <a:stretch>
            <a:fillRect/>
          </a:stretch>
        </p:blipFill>
        <p:spPr>
          <a:xfrm>
            <a:off x="618637" y="46813"/>
            <a:ext cx="12074525" cy="5746115"/>
          </a:xfrm>
          <a:prstGeom prst="rect">
            <a:avLst/>
          </a:prstGeom>
        </p:spPr>
      </p:pic>
      <p:pic>
        <p:nvPicPr>
          <p:cNvPr id="3" name="图片 2" descr="13"/>
          <p:cNvPicPr>
            <a:picLocks noChangeAspect="1"/>
          </p:cNvPicPr>
          <p:nvPr/>
        </p:nvPicPr>
        <p:blipFill>
          <a:blip r:embed="rId3"/>
          <a:stretch>
            <a:fillRect/>
          </a:stretch>
        </p:blipFill>
        <p:spPr>
          <a:xfrm>
            <a:off x="0" y="1056640"/>
            <a:ext cx="12192000" cy="5801360"/>
          </a:xfrm>
          <a:prstGeom prst="rect">
            <a:avLst/>
          </a:prstGeom>
        </p:spPr>
      </p:pic>
      <p:pic>
        <p:nvPicPr>
          <p:cNvPr id="10" name="图片 9" descr="千库网_六一儿童节手绘星星月亮气球组_元素编号12238724"/>
          <p:cNvPicPr>
            <a:picLocks noChangeAspect="1"/>
          </p:cNvPicPr>
          <p:nvPr/>
        </p:nvPicPr>
        <p:blipFill>
          <a:blip r:embed="rId4"/>
          <a:stretch>
            <a:fillRect/>
          </a:stretch>
        </p:blipFill>
        <p:spPr>
          <a:xfrm>
            <a:off x="8631994" y="134717"/>
            <a:ext cx="3173730" cy="3173730"/>
          </a:xfrm>
          <a:prstGeom prst="rect">
            <a:avLst/>
          </a:prstGeom>
          <a:effectLst>
            <a:outerShdw blurRad="177800" dist="139700" dir="5400000" algn="t" rotWithShape="0">
              <a:prstClr val="black">
                <a:alpha val="40000"/>
              </a:prst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5860" y="363824"/>
            <a:ext cx="7797460" cy="5889246"/>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5388" y="1233901"/>
            <a:ext cx="5601224" cy="3867512"/>
          </a:xfrm>
          <a:prstGeom prst="rect">
            <a:avLst/>
          </a:prstGeom>
        </p:spPr>
      </p:pic>
    </p:spTree>
    <p:extLst>
      <p:ext uri="{BB962C8B-B14F-4D97-AF65-F5344CB8AC3E}">
        <p14:creationId xmlns:p14="http://schemas.microsoft.com/office/powerpoint/2010/main" val="2467327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Đội Sơn Ca Đài TNVN - Ai Yêu Bác Hồ Chí Minh Hơn Thiếu Niên Nhi Đồ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1"/>
          </a:xfrm>
        </p:spPr>
      </p:pic>
    </p:spTree>
    <p:extLst>
      <p:ext uri="{BB962C8B-B14F-4D97-AF65-F5344CB8AC3E}">
        <p14:creationId xmlns:p14="http://schemas.microsoft.com/office/powerpoint/2010/main" val="65107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2"/>
          <p:cNvPicPr>
            <a:picLocks noChangeAspect="1"/>
          </p:cNvPicPr>
          <p:nvPr/>
        </p:nvPicPr>
        <p:blipFill>
          <a:blip r:embed="rId2"/>
          <a:stretch>
            <a:fillRect/>
          </a:stretch>
        </p:blipFill>
        <p:spPr>
          <a:xfrm>
            <a:off x="618637" y="46813"/>
            <a:ext cx="12074525" cy="5746115"/>
          </a:xfrm>
          <a:prstGeom prst="rect">
            <a:avLst/>
          </a:prstGeom>
        </p:spPr>
      </p:pic>
      <p:pic>
        <p:nvPicPr>
          <p:cNvPr id="3" name="图片 2" descr="13"/>
          <p:cNvPicPr>
            <a:picLocks noChangeAspect="1"/>
          </p:cNvPicPr>
          <p:nvPr/>
        </p:nvPicPr>
        <p:blipFill>
          <a:blip r:embed="rId3"/>
          <a:stretch>
            <a:fillRect/>
          </a:stretch>
        </p:blipFill>
        <p:spPr>
          <a:xfrm>
            <a:off x="0" y="1056640"/>
            <a:ext cx="12192000" cy="5801360"/>
          </a:xfrm>
          <a:prstGeom prst="rect">
            <a:avLst/>
          </a:prstGeom>
        </p:spPr>
      </p:pic>
      <p:pic>
        <p:nvPicPr>
          <p:cNvPr id="10" name="图片 9" descr="千库网_六一儿童节手绘星星月亮气球组_元素编号12238724"/>
          <p:cNvPicPr>
            <a:picLocks noChangeAspect="1"/>
          </p:cNvPicPr>
          <p:nvPr/>
        </p:nvPicPr>
        <p:blipFill>
          <a:blip r:embed="rId4"/>
          <a:stretch>
            <a:fillRect/>
          </a:stretch>
        </p:blipFill>
        <p:spPr>
          <a:xfrm>
            <a:off x="8631994" y="134717"/>
            <a:ext cx="3173730" cy="3173730"/>
          </a:xfrm>
          <a:prstGeom prst="rect">
            <a:avLst/>
          </a:prstGeom>
          <a:effectLst>
            <a:outerShdw blurRad="177800" dist="139700" dir="5400000" algn="t" rotWithShape="0">
              <a:prstClr val="black">
                <a:alpha val="40000"/>
              </a:prst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5860" y="363824"/>
            <a:ext cx="7797460" cy="588924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6045" y="1378472"/>
            <a:ext cx="5663508" cy="3859950"/>
          </a:xfrm>
          <a:prstGeom prst="rect">
            <a:avLst/>
          </a:prstGeom>
        </p:spPr>
      </p:pic>
    </p:spTree>
    <p:extLst>
      <p:ext uri="{BB962C8B-B14F-4D97-AF65-F5344CB8AC3E}">
        <p14:creationId xmlns:p14="http://schemas.microsoft.com/office/powerpoint/2010/main" val="3786493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13"/>
          <p:cNvPicPr>
            <a:picLocks noChangeAspect="1"/>
          </p:cNvPicPr>
          <p:nvPr/>
        </p:nvPicPr>
        <p:blipFill>
          <a:blip r:embed="rId2"/>
          <a:stretch>
            <a:fillRect/>
          </a:stretch>
        </p:blipFill>
        <p:spPr>
          <a:xfrm>
            <a:off x="0" y="2414905"/>
            <a:ext cx="12192000" cy="4443095"/>
          </a:xfrm>
          <a:prstGeom prst="rect">
            <a:avLst/>
          </a:prstGeom>
        </p:spPr>
      </p:pic>
      <p:pic>
        <p:nvPicPr>
          <p:cNvPr id="2" name="图片 1" descr="12"/>
          <p:cNvPicPr>
            <a:picLocks noChangeAspect="1"/>
          </p:cNvPicPr>
          <p:nvPr/>
        </p:nvPicPr>
        <p:blipFill>
          <a:blip r:embed="rId3"/>
          <a:stretch>
            <a:fillRect/>
          </a:stretch>
        </p:blipFill>
        <p:spPr>
          <a:xfrm>
            <a:off x="117475" y="0"/>
            <a:ext cx="12074525" cy="5746115"/>
          </a:xfrm>
          <a:prstGeom prst="rect">
            <a:avLst/>
          </a:prstGeom>
        </p:spPr>
      </p:pic>
      <p:pic>
        <p:nvPicPr>
          <p:cNvPr id="6" name="图片 5" descr="C:\Users\Am'be'r\Desktop\千库网_卡通糖果气球边框_元素编号12097208.png千库网_卡通糖果气球边框_元素编号12097208"/>
          <p:cNvPicPr>
            <a:picLocks noChangeAspect="1"/>
          </p:cNvPicPr>
          <p:nvPr/>
        </p:nvPicPr>
        <p:blipFill>
          <a:blip r:embed="rId4"/>
          <a:srcRect/>
          <a:stretch>
            <a:fillRect/>
          </a:stretch>
        </p:blipFill>
        <p:spPr>
          <a:xfrm>
            <a:off x="4754881" y="-751840"/>
            <a:ext cx="7437120" cy="7897502"/>
          </a:xfrm>
          <a:prstGeom prst="rect">
            <a:avLst/>
          </a:prstGeom>
          <a:effectLst>
            <a:outerShdw blurRad="127000" dist="127000" dir="5400000" algn="t" rotWithShape="0">
              <a:prstClr val="black">
                <a:alpha val="40000"/>
              </a:prstClr>
            </a:outerShdw>
          </a:effectLst>
        </p:spPr>
      </p:pic>
      <p:sp>
        <p:nvSpPr>
          <p:cNvPr id="23" name="矩形 22"/>
          <p:cNvSpPr/>
          <p:nvPr/>
        </p:nvSpPr>
        <p:spPr>
          <a:xfrm>
            <a:off x="5090207" y="2328128"/>
            <a:ext cx="6621375" cy="2123658"/>
          </a:xfrm>
          <a:prstGeom prst="rect">
            <a:avLst/>
          </a:prstGeom>
        </p:spPr>
        <p:txBody>
          <a:bodyPr vert="horz" wrap="square">
            <a:spAutoFit/>
          </a:bodyPr>
          <a:lstStyle/>
          <a:p>
            <a:pPr algn="ctr"/>
            <a:r>
              <a:rPr lang="en-US" sz="4400" dirty="0" err="1"/>
              <a:t>Viết</a:t>
            </a:r>
            <a:r>
              <a:rPr lang="en-US" sz="4400" dirty="0"/>
              <a:t> </a:t>
            </a:r>
            <a:r>
              <a:rPr lang="en-US" sz="4400" dirty="0" err="1"/>
              <a:t>bài</a:t>
            </a:r>
            <a:r>
              <a:rPr lang="en-US" sz="4400" dirty="0"/>
              <a:t> </a:t>
            </a:r>
            <a:r>
              <a:rPr lang="en-US" sz="4400" dirty="0" err="1"/>
              <a:t>văn</a:t>
            </a:r>
            <a:r>
              <a:rPr lang="en-US" sz="4400" dirty="0"/>
              <a:t> </a:t>
            </a:r>
            <a:r>
              <a:rPr lang="en-US" sz="4400" dirty="0" err="1"/>
              <a:t>kể</a:t>
            </a:r>
            <a:r>
              <a:rPr lang="en-US" sz="4400" dirty="0"/>
              <a:t> </a:t>
            </a:r>
            <a:r>
              <a:rPr lang="en-US" sz="4400" dirty="0" err="1"/>
              <a:t>lại</a:t>
            </a:r>
            <a:r>
              <a:rPr lang="en-US" sz="4400" dirty="0"/>
              <a:t> </a:t>
            </a:r>
            <a:r>
              <a:rPr lang="en-US" sz="4400" dirty="0" err="1"/>
              <a:t>câu</a:t>
            </a:r>
            <a:r>
              <a:rPr lang="en-US" sz="4400" dirty="0"/>
              <a:t> </a:t>
            </a:r>
            <a:r>
              <a:rPr lang="en-US" sz="4400" dirty="0" err="1"/>
              <a:t>chuyện</a:t>
            </a:r>
            <a:r>
              <a:rPr lang="en-US" sz="4400" dirty="0"/>
              <a:t> </a:t>
            </a:r>
            <a:r>
              <a:rPr lang="en-US" sz="4400" dirty="0" err="1"/>
              <a:t>về</a:t>
            </a:r>
            <a:r>
              <a:rPr lang="en-US" sz="4400" dirty="0"/>
              <a:t> </a:t>
            </a:r>
            <a:r>
              <a:rPr lang="en-US" sz="4400" dirty="0" err="1"/>
              <a:t>một</a:t>
            </a:r>
            <a:r>
              <a:rPr lang="en-US" sz="4400" dirty="0"/>
              <a:t> </a:t>
            </a:r>
            <a:r>
              <a:rPr lang="en-US" sz="4400" dirty="0" err="1"/>
              <a:t>nhân</a:t>
            </a:r>
            <a:r>
              <a:rPr lang="en-US" sz="4400" dirty="0"/>
              <a:t> </a:t>
            </a:r>
            <a:r>
              <a:rPr lang="en-US" sz="4400" dirty="0" err="1"/>
              <a:t>vật</a:t>
            </a:r>
            <a:r>
              <a:rPr lang="en-US" sz="4400" dirty="0"/>
              <a:t> </a:t>
            </a:r>
            <a:r>
              <a:rPr lang="en-US" sz="4400" dirty="0" err="1"/>
              <a:t>lịch</a:t>
            </a:r>
            <a:r>
              <a:rPr lang="en-US" sz="4400" dirty="0"/>
              <a:t> </a:t>
            </a:r>
            <a:r>
              <a:rPr lang="en-US" sz="4400" dirty="0" err="1"/>
              <a:t>sử</a:t>
            </a:r>
            <a:r>
              <a:rPr lang="en-US" sz="4400" dirty="0"/>
              <a:t> </a:t>
            </a:r>
            <a:r>
              <a:rPr lang="en-US" sz="4400" dirty="0" err="1"/>
              <a:t>mà</a:t>
            </a:r>
            <a:r>
              <a:rPr lang="en-US" sz="4400" dirty="0"/>
              <a:t> </a:t>
            </a:r>
            <a:r>
              <a:rPr lang="en-US" sz="4400" dirty="0" err="1"/>
              <a:t>em</a:t>
            </a:r>
            <a:r>
              <a:rPr lang="en-US" sz="4400" dirty="0"/>
              <a:t> </a:t>
            </a:r>
            <a:r>
              <a:rPr lang="en-US" sz="4400" dirty="0" err="1"/>
              <a:t>đã</a:t>
            </a:r>
            <a:r>
              <a:rPr lang="en-US" sz="4400" dirty="0"/>
              <a:t> </a:t>
            </a:r>
            <a:r>
              <a:rPr lang="en-US" sz="4400" dirty="0" err="1"/>
              <a:t>đọc</a:t>
            </a:r>
            <a:r>
              <a:rPr lang="en-US" sz="4400" dirty="0"/>
              <a:t>, </a:t>
            </a:r>
            <a:r>
              <a:rPr lang="en-US" sz="4400" dirty="0" err="1"/>
              <a:t>đã</a:t>
            </a:r>
            <a:r>
              <a:rPr lang="en-US" sz="4400" dirty="0"/>
              <a:t> </a:t>
            </a:r>
            <a:r>
              <a:rPr lang="en-US" sz="4400" dirty="0" err="1"/>
              <a:t>nghe</a:t>
            </a:r>
            <a:r>
              <a:rPr lang="en-US" sz="4400" dirty="0"/>
              <a:t>.</a:t>
            </a:r>
          </a:p>
        </p:txBody>
      </p:sp>
      <p:pic>
        <p:nvPicPr>
          <p:cNvPr id="3" name="Picture 2"/>
          <p:cNvPicPr>
            <a:picLocks noChangeAspect="1"/>
          </p:cNvPicPr>
          <p:nvPr/>
        </p:nvPicPr>
        <p:blipFill>
          <a:blip r:embed="rId5"/>
          <a:stretch>
            <a:fillRect/>
          </a:stretch>
        </p:blipFill>
        <p:spPr>
          <a:xfrm>
            <a:off x="8242657" y="812714"/>
            <a:ext cx="3468925" cy="1981372"/>
          </a:xfrm>
          <a:prstGeom prst="rect">
            <a:avLst/>
          </a:prstGeom>
        </p:spPr>
      </p:pic>
      <p:pic>
        <p:nvPicPr>
          <p:cNvPr id="4" name="Picture 2" descr="Những nhân vật nổi tiếng trong lịch sử Việt Nam tuổi Tý"/>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86144">
            <a:off x="655813" y="593466"/>
            <a:ext cx="3895304" cy="306755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7" name="Picture 4" descr="Những năm Sửu đáng nhớ trong lịch sử dân tộ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35336">
            <a:off x="503047" y="3196911"/>
            <a:ext cx="4251833" cy="312797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49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40055" y="412650"/>
            <a:ext cx="11281410" cy="6140550"/>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19" name="组合 18"/>
          <p:cNvGrpSpPr/>
          <p:nvPr/>
        </p:nvGrpSpPr>
        <p:grpSpPr>
          <a:xfrm>
            <a:off x="440055" y="412650"/>
            <a:ext cx="11130280" cy="1200150"/>
            <a:chOff x="584" y="820"/>
            <a:chExt cx="17528" cy="1890"/>
          </a:xfrm>
        </p:grpSpPr>
        <p:sp>
          <p:nvSpPr>
            <p:cNvPr id="10" name="矩形 9"/>
            <p:cNvSpPr/>
            <p:nvPr/>
          </p:nvSpPr>
          <p:spPr>
            <a:xfrm>
              <a:off x="2085" y="820"/>
              <a:ext cx="16027" cy="1890"/>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1. </a:t>
              </a:r>
              <a:r>
                <a:rPr kumimoji="0" lang="en-US"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Dựa</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vào</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dàn</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ý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đã</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lập</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trong</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hoạt</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động</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Viết</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ở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Bài</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9 ,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viết</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bài</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văn</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theo</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yêu</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cầu</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của</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đề</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36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bài</a:t>
              </a:r>
              <a:r>
                <a:rPr kumimoji="0" lang="en-US" altLang="zh-CN" sz="36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cs typeface="+mn-ea"/>
                <a:sym typeface="+mn-ea"/>
              </a:endParaRPr>
            </a:p>
          </p:txBody>
        </p:sp>
        <p:pic>
          <p:nvPicPr>
            <p:cNvPr id="18" name="图片 17" descr="千库网_六一儿童节手绘星星月亮气球组_元素编号12238724"/>
            <p:cNvPicPr>
              <a:picLocks noChangeAspect="1"/>
            </p:cNvPicPr>
            <p:nvPr/>
          </p:nvPicPr>
          <p:blipFill>
            <a:blip r:embed="rId2"/>
            <a:stretch>
              <a:fillRect/>
            </a:stretch>
          </p:blipFill>
          <p:spPr>
            <a:xfrm>
              <a:off x="584" y="924"/>
              <a:ext cx="1786" cy="1786"/>
            </a:xfrm>
            <a:prstGeom prst="rect">
              <a:avLst/>
            </a:prstGeom>
            <a:effectLst>
              <a:outerShdw blurRad="177800" dist="139700" dir="5400000" algn="t" rotWithShape="0">
                <a:prstClr val="black">
                  <a:alpha val="40000"/>
                </a:prstClr>
              </a:outerShdw>
            </a:effectLst>
          </p:spPr>
        </p:pic>
      </p:grpSp>
      <p:sp>
        <p:nvSpPr>
          <p:cNvPr id="8" name="Rounded Rectangle 7"/>
          <p:cNvSpPr/>
          <p:nvPr/>
        </p:nvSpPr>
        <p:spPr>
          <a:xfrm>
            <a:off x="8912506" y="2712964"/>
            <a:ext cx="2599955" cy="2351463"/>
          </a:xfrm>
          <a:prstGeom prst="roundRect">
            <a:avLst/>
          </a:prstGeom>
          <a:solidFill>
            <a:schemeClr val="accent4">
              <a:lumMod val="60000"/>
              <a:lumOff val="40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mbria" panose="02040503050406030204" pitchFamily="18" charset="0"/>
                <a:ea typeface="Cambria" panose="02040503050406030204" pitchFamily="18" charset="0"/>
              </a:rPr>
              <a:t>Chia </a:t>
            </a:r>
            <a:r>
              <a:rPr lang="en-US" sz="3200" dirty="0" err="1">
                <a:solidFill>
                  <a:schemeClr val="tx1"/>
                </a:solidFill>
                <a:latin typeface="Cambria" panose="02040503050406030204" pitchFamily="18" charset="0"/>
                <a:ea typeface="Cambria" panose="02040503050406030204" pitchFamily="18" charset="0"/>
              </a:rPr>
              <a:t>sẻ</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lại</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dàn</a:t>
            </a:r>
            <a:r>
              <a:rPr lang="en-US" sz="3200" dirty="0">
                <a:solidFill>
                  <a:schemeClr val="tx1"/>
                </a:solidFill>
                <a:latin typeface="Cambria" panose="02040503050406030204" pitchFamily="18" charset="0"/>
                <a:ea typeface="Cambria" panose="02040503050406030204" pitchFamily="18" charset="0"/>
              </a:rPr>
              <a:t> ý </a:t>
            </a:r>
            <a:r>
              <a:rPr lang="en-US" sz="3200" dirty="0" err="1">
                <a:solidFill>
                  <a:schemeClr val="tx1"/>
                </a:solidFill>
                <a:latin typeface="Cambria" panose="02040503050406030204" pitchFamily="18" charset="0"/>
                <a:ea typeface="Cambria" panose="02040503050406030204" pitchFamily="18" charset="0"/>
              </a:rPr>
              <a:t>em</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đã</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lập</a:t>
            </a:r>
            <a:r>
              <a:rPr lang="en-US" sz="3200" dirty="0">
                <a:solidFill>
                  <a:schemeClr val="tx1"/>
                </a:solidFill>
                <a:latin typeface="Cambria" panose="02040503050406030204" pitchFamily="18" charset="0"/>
                <a:ea typeface="Cambria" panose="02040503050406030204" pitchFamily="18" charset="0"/>
              </a:rPr>
              <a:t> ở </a:t>
            </a:r>
            <a:r>
              <a:rPr lang="en-US" sz="3200" dirty="0" err="1">
                <a:solidFill>
                  <a:schemeClr val="tx1"/>
                </a:solidFill>
                <a:latin typeface="Cambria" panose="02040503050406030204" pitchFamily="18" charset="0"/>
                <a:ea typeface="Cambria" panose="02040503050406030204" pitchFamily="18" charset="0"/>
              </a:rPr>
              <a:t>tiết</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học</a:t>
            </a:r>
            <a:r>
              <a:rPr lang="en-US" sz="3200" dirty="0">
                <a:solidFill>
                  <a:schemeClr val="tx1"/>
                </a:solidFill>
                <a:latin typeface="Cambria" panose="02040503050406030204" pitchFamily="18" charset="0"/>
                <a:ea typeface="Cambria" panose="02040503050406030204" pitchFamily="18" charset="0"/>
              </a:rPr>
              <a:t> </a:t>
            </a:r>
            <a:r>
              <a:rPr lang="en-US" sz="3200" dirty="0" err="1">
                <a:solidFill>
                  <a:schemeClr val="tx1"/>
                </a:solidFill>
                <a:latin typeface="Cambria" panose="02040503050406030204" pitchFamily="18" charset="0"/>
                <a:ea typeface="Cambria" panose="02040503050406030204" pitchFamily="18" charset="0"/>
              </a:rPr>
              <a:t>trước</a:t>
            </a:r>
            <a:endParaRPr lang="en-US" sz="3200" dirty="0">
              <a:solidFill>
                <a:schemeClr val="tx1"/>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stretch>
            <a:fillRect/>
          </a:stretch>
        </p:blipFill>
        <p:spPr>
          <a:xfrm>
            <a:off x="1242060" y="1487937"/>
            <a:ext cx="7612573" cy="4801518"/>
          </a:xfrm>
          <a:prstGeom prst="rect">
            <a:avLst/>
          </a:prstGeom>
        </p:spPr>
      </p:pic>
    </p:spTree>
    <p:extLst>
      <p:ext uri="{BB962C8B-B14F-4D97-AF65-F5344CB8AC3E}">
        <p14:creationId xmlns:p14="http://schemas.microsoft.com/office/powerpoint/2010/main" val="2419679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89368" y="412650"/>
            <a:ext cx="11702004" cy="6247864"/>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Rectangle 8"/>
          <p:cNvSpPr/>
          <p:nvPr/>
        </p:nvSpPr>
        <p:spPr>
          <a:xfrm>
            <a:off x="370607" y="412650"/>
            <a:ext cx="11528168" cy="6247864"/>
          </a:xfrm>
          <a:prstGeom prst="rect">
            <a:avLst/>
          </a:prstGeom>
        </p:spPr>
        <p:txBody>
          <a:bodyPr wrap="square">
            <a:spAutoFit/>
          </a:bodyPr>
          <a:lstStyle/>
          <a:p>
            <a:pPr algn="just" defTabSz="712500"/>
            <a:r>
              <a:rPr lang="en-US" sz="2000" b="1" i="1"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Để có một đất nước không có chiến tranh, bộ đội và các chiến sĩ, các vị anh hùng của dân tộc đã phải đổ máu để dành lại tự do. Trong những người chiến sĩ dũng cảm đó, có trẻ nhỏ, có thiếu niên, có người trưởng thành. Và một trong những người anh hùng nhỏ tuổi mà em rất ngưỡng mộ, đó là anh Kim Đồng.</a:t>
            </a:r>
          </a:p>
          <a:p>
            <a:pPr algn="just" defTabSz="712500"/>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Một lần, sau khi làm nhiệm vụ dẫn cán bộ vào căn cứ, Kim Đồng đang trên đường trở về nhà thì nghe có tiếng động lạ ở trong rừng. Kim Đồng liền rủ Cao Sơn tìm cách báo động cho các anh cán bộ đang ở trong xóm biết. Sau khi quan sát, Kim Đồng đã nhìn thấy bọn lính đang lợi dụng sương mù phục kích trên đường vào xóm và im lặng đợi bắt người. Kim Đồng bảo Cao Sơn lùi về phía sau, chạy về báo cáo. Đợi cho bạn đi rồi, Kim Đồng ngắm kĩ địa hình, để chạy vọt qua suối, lên phía rừng. Như vậy, bọn lính sẽ phải nổ súng hoặc kêu lên. Chúng nó sẽ bị lộ. Quả nhiên, thấy có bóng người chạy, bọn giặc lên đạn và hô: “Đứng lại!”.</a:t>
            </a:r>
          </a:p>
          <a:p>
            <a:pPr algn="just" defTabSz="712500"/>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Kim Đồng không dừng chân. Giặc bắn theo.</a:t>
            </a:r>
          </a:p>
          <a:p>
            <a:pPr algn="just" defTabSz="712500"/>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Nhờ tiếng súng báo động ấy, các đồng chí cán bộ ở gần đó tránh thoát lên rừng. Song, Kim Đồng đã bị trúng đạn và anh dũng hy sinh tại chỗ, ngay bờ suối Lê-nin. Hôm ấy là sáng sớm ngày 15 tháng 02 năm 1943.</a:t>
            </a:r>
          </a:p>
          <a:p>
            <a:pPr algn="just" defTabSz="712500"/>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Em rất ngưỡng mộ anh Kim Đồng. Anh đã nêu lên một tấm gương vì cách mạng quên mình, hy sinh khi làm nhiệm vụ bảo vệ cán bộ cách mạng. Sự hy sinh đó là tấm gương sáng chói mở đầu cho nhiều gương cao qu</a:t>
            </a:r>
            <a:r>
              <a:rPr lang="en-US" sz="2000">
                <a:solidFill>
                  <a:srgbClr val="000000"/>
                </a:solidFill>
                <a:latin typeface="Cambria" panose="02040503050406030204" pitchFamily="18" charset="0"/>
                <a:ea typeface="Cambria" panose="02040503050406030204" pitchFamily="18" charset="0"/>
              </a:rPr>
              <a:t>ý</a:t>
            </a:r>
            <a:r>
              <a:rPr lang="vi-VN" sz="200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khác trong đội ngũ Đội viên Thiếu niên Tiền phong Hồ Chí Minh.</a:t>
            </a:r>
          </a:p>
          <a:p>
            <a:pPr algn="just" defTabSz="712500"/>
            <a:r>
              <a:rPr lang="en-US" sz="2000" b="1" i="1"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Anh Kim Đồng xứng đáng là một người anh hùng. Một người chết cho đân tộc, đã dâng cả đời mình để cứu lấy sự hoà bình, ấm no. Anh sẽ luôn sống mãi trong tâm trí của mỗi người theo năm tháng không bao giờ phai.</a:t>
            </a:r>
          </a:p>
        </p:txBody>
      </p:sp>
    </p:spTree>
    <p:extLst>
      <p:ext uri="{BB962C8B-B14F-4D97-AF65-F5344CB8AC3E}">
        <p14:creationId xmlns:p14="http://schemas.microsoft.com/office/powerpoint/2010/main" val="27523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13"/>
          <p:cNvPicPr>
            <a:picLocks noChangeAspect="1"/>
          </p:cNvPicPr>
          <p:nvPr/>
        </p:nvPicPr>
        <p:blipFill>
          <a:blip r:embed="rId2"/>
          <a:stretch>
            <a:fillRect/>
          </a:stretch>
        </p:blipFill>
        <p:spPr>
          <a:xfrm>
            <a:off x="0" y="2414905"/>
            <a:ext cx="12192000" cy="4443095"/>
          </a:xfrm>
          <a:prstGeom prst="rect">
            <a:avLst/>
          </a:prstGeom>
        </p:spPr>
      </p:pic>
      <p:pic>
        <p:nvPicPr>
          <p:cNvPr id="2" name="图片 1" descr="12"/>
          <p:cNvPicPr>
            <a:picLocks noChangeAspect="1"/>
          </p:cNvPicPr>
          <p:nvPr/>
        </p:nvPicPr>
        <p:blipFill>
          <a:blip r:embed="rId3"/>
          <a:stretch>
            <a:fillRect/>
          </a:stretch>
        </p:blipFill>
        <p:spPr>
          <a:xfrm>
            <a:off x="117475" y="0"/>
            <a:ext cx="12074525" cy="5746115"/>
          </a:xfrm>
          <a:prstGeom prst="rect">
            <a:avLst/>
          </a:prstGeom>
        </p:spPr>
      </p:pic>
      <p:pic>
        <p:nvPicPr>
          <p:cNvPr id="4" name="Picture 3"/>
          <p:cNvPicPr>
            <a:picLocks noChangeAspect="1"/>
          </p:cNvPicPr>
          <p:nvPr/>
        </p:nvPicPr>
        <p:blipFill>
          <a:blip r:embed="rId4"/>
          <a:stretch>
            <a:fillRect/>
          </a:stretch>
        </p:blipFill>
        <p:spPr>
          <a:xfrm>
            <a:off x="834696" y="-93085"/>
            <a:ext cx="10522608" cy="139610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6959" y="1717041"/>
            <a:ext cx="5175041" cy="5212080"/>
          </a:xfrm>
          <a:prstGeom prst="rect">
            <a:avLst/>
          </a:prstGeom>
        </p:spPr>
      </p:pic>
      <p:sp>
        <p:nvSpPr>
          <p:cNvPr id="12" name="TextBox 17"/>
          <p:cNvSpPr txBox="1"/>
          <p:nvPr/>
        </p:nvSpPr>
        <p:spPr>
          <a:xfrm>
            <a:off x="326746" y="1354773"/>
            <a:ext cx="6805574" cy="4431983"/>
          </a:xfrm>
          <a:prstGeom prst="rect">
            <a:avLst/>
          </a:prstGeom>
          <a:solidFill>
            <a:schemeClr val="bg1"/>
          </a:solidFill>
          <a:ln w="38100">
            <a:solidFill>
              <a:schemeClr val="tx1"/>
            </a:solidFill>
            <a:prstDash val="lgDash"/>
          </a:ln>
        </p:spPr>
        <p:txBody>
          <a:bodyPr wrap="square" lIns="0" tIns="0" rIns="0" bIns="0" rtlCol="0" anchor="t">
            <a:spAutoFit/>
          </a:bodyPr>
          <a:lstStyle/>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p:txBody>
      </p:sp>
      <p:sp>
        <p:nvSpPr>
          <p:cNvPr id="7" name="Rectangle 6"/>
          <p:cNvSpPr/>
          <p:nvPr/>
        </p:nvSpPr>
        <p:spPr>
          <a:xfrm>
            <a:off x="460602" y="1554829"/>
            <a:ext cx="6537862" cy="4031873"/>
          </a:xfrm>
          <a:prstGeom prst="rect">
            <a:avLst/>
          </a:prstGeom>
        </p:spPr>
        <p:txBody>
          <a:bodyPr wrap="square">
            <a:spAutoFit/>
          </a:bodyPr>
          <a:lstStyle/>
          <a:p>
            <a:pPr algn="ctr">
              <a:spcBef>
                <a:spcPct val="0"/>
              </a:spcBef>
            </a:pPr>
            <a:r>
              <a:rPr lang="en-US" sz="3200" b="1" i="1" dirty="0" err="1">
                <a:solidFill>
                  <a:srgbClr val="C00000"/>
                </a:solidFill>
                <a:latin typeface="Cambria" panose="02040503050406030204" pitchFamily="18" charset="0"/>
                <a:ea typeface="Cambria" panose="02040503050406030204" pitchFamily="18" charset="0"/>
              </a:rPr>
              <a:t>Yêu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cầu</a:t>
            </a:r>
            <a:r>
              <a:rPr lang="en-US" sz="3200" b="1" i="1" dirty="0">
                <a:solidFill>
                  <a:srgbClr val="C00000"/>
                </a:solidFill>
                <a:latin typeface="Cambria" panose="02040503050406030204" pitchFamily="18" charset="0"/>
                <a:ea typeface="Cambria" panose="02040503050406030204" pitchFamily="18" charset="0"/>
              </a:rPr>
              <a:t>: </a:t>
            </a:r>
          </a:p>
          <a:p>
            <a:pPr algn="just">
              <a:spcBef>
                <a:spcPct val="0"/>
              </a:spcBef>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dựa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dàn</a:t>
            </a:r>
            <a:r>
              <a:rPr lang="en-US" sz="3200" dirty="0">
                <a:solidFill>
                  <a:srgbClr val="002060"/>
                </a:solidFill>
                <a:latin typeface="Cambria" panose="02040503050406030204" pitchFamily="18" charset="0"/>
                <a:ea typeface="Cambria" panose="02040503050406030204" pitchFamily="18" charset="0"/>
              </a:rPr>
              <a:t> ý </a:t>
            </a:r>
            <a:r>
              <a:rPr lang="en-US" sz="3200" dirty="0" err="1">
                <a:solidFill>
                  <a:srgbClr val="002060"/>
                </a:solidFill>
                <a:latin typeface="Cambria" panose="02040503050406030204" pitchFamily="18" charset="0"/>
                <a:ea typeface="Cambria" panose="02040503050406030204" pitchFamily="18" charset="0"/>
              </a:rPr>
              <a:t>đã</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lập</a:t>
            </a:r>
            <a:r>
              <a:rPr lang="en-US" sz="3200" dirty="0">
                <a:solidFill>
                  <a:srgbClr val="002060"/>
                </a:solidFill>
                <a:latin typeface="Cambria" panose="02040503050406030204" pitchFamily="18" charset="0"/>
                <a:ea typeface="Cambria" panose="02040503050406030204" pitchFamily="18" charset="0"/>
              </a:rPr>
              <a:t>.</a:t>
            </a:r>
          </a:p>
          <a:p>
            <a:pPr algn="just">
              <a:spcBef>
                <a:spcPct val="0"/>
              </a:spcBef>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Đảm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bảo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đủ</a:t>
            </a:r>
            <a:r>
              <a:rPr lang="en-US" sz="3200" dirty="0">
                <a:solidFill>
                  <a:srgbClr val="002060"/>
                </a:solidFill>
                <a:latin typeface="Cambria" panose="02040503050406030204" pitchFamily="18" charset="0"/>
                <a:ea typeface="Cambria" panose="02040503050406030204" pitchFamily="18" charset="0"/>
              </a:rPr>
              <a:t> 3 </a:t>
            </a:r>
            <a:r>
              <a:rPr lang="en-US" sz="3200" dirty="0" err="1">
                <a:solidFill>
                  <a:srgbClr val="002060"/>
                </a:solidFill>
                <a:latin typeface="Cambria" panose="02040503050406030204" pitchFamily="18" charset="0"/>
                <a:ea typeface="Cambria" panose="02040503050406030204" pitchFamily="18" charset="0"/>
              </a:rPr>
              <a:t>phần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Mở</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a:t>
            </a:r>
          </a:p>
          <a:p>
            <a:pPr algn="just">
              <a:spcBef>
                <a:spcPct val="0"/>
              </a:spcBef>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Sự</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thuật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theo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trình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tự</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hợp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lí</a:t>
            </a:r>
            <a:r>
              <a:rPr lang="en-US" sz="3200" dirty="0">
                <a:solidFill>
                  <a:srgbClr val="002060"/>
                </a:solidFill>
                <a:latin typeface="Cambria" panose="02040503050406030204" pitchFamily="18" charset="0"/>
                <a:ea typeface="Cambria" panose="02040503050406030204" pitchFamily="18" charset="0"/>
              </a:rPr>
              <a:t>.</a:t>
            </a:r>
          </a:p>
          <a:p>
            <a:pPr algn="just">
              <a:spcBef>
                <a:spcPct val="0"/>
              </a:spcBef>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Chú</a:t>
            </a:r>
            <a:r>
              <a:rPr lang="en-US" sz="3200" dirty="0">
                <a:solidFill>
                  <a:srgbClr val="002060"/>
                </a:solidFill>
                <a:latin typeface="Cambria" panose="02040503050406030204" pitchFamily="18" charset="0"/>
                <a:ea typeface="Cambria" panose="02040503050406030204" pitchFamily="18" charset="0"/>
              </a:rPr>
              <a:t> ý </a:t>
            </a:r>
            <a:r>
              <a:rPr lang="en-US" sz="3200" dirty="0" err="1">
                <a:solidFill>
                  <a:srgbClr val="002060"/>
                </a:solidFill>
                <a:latin typeface="Cambria" panose="02040503050406030204" pitchFamily="18" charset="0"/>
                <a:ea typeface="Cambria" panose="02040503050406030204" pitchFamily="18" charset="0"/>
              </a:rPr>
              <a:t>quản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lí</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quỹ</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soát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sau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hoàn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82614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14"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772</Words>
  <Application>Microsoft Office PowerPoint</Application>
  <PresentationFormat>Widescreen</PresentationFormat>
  <Paragraphs>35</Paragraphs>
  <Slides>13</Slides>
  <Notes>1</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13</vt:i4>
      </vt:variant>
    </vt:vector>
  </HeadingPairs>
  <TitlesOfParts>
    <vt:vector size="22" baseType="lpstr">
      <vt:lpstr>#9Slide07 HoneyCream</vt:lpstr>
      <vt:lpstr>Arial</vt:lpstr>
      <vt:lpstr>Calibri</vt:lpstr>
      <vt:lpstr>Cambria</vt:lpstr>
      <vt:lpstr>SVN-Newton</vt:lpstr>
      <vt:lpstr>Times New Roman</vt:lpstr>
      <vt:lpstr>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Trang 65</dc:title>
  <dc:creator>Nguyễn Thị Hồng Linh</dc:creator>
  <cp:lastModifiedBy>ngọc nguyễn</cp:lastModifiedBy>
  <cp:revision>13</cp:revision>
  <dcterms:created xsi:type="dcterms:W3CDTF">2023-08-23T06:32:56Z</dcterms:created>
  <dcterms:modified xsi:type="dcterms:W3CDTF">2024-01-31T06:29:55Z</dcterms:modified>
</cp:coreProperties>
</file>