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312" r:id="rId3"/>
    <p:sldId id="313" r:id="rId4"/>
    <p:sldId id="298" r:id="rId5"/>
    <p:sldId id="299" r:id="rId6"/>
    <p:sldId id="258" r:id="rId7"/>
    <p:sldId id="301" r:id="rId8"/>
    <p:sldId id="303" r:id="rId9"/>
    <p:sldId id="260" r:id="rId10"/>
    <p:sldId id="304" r:id="rId11"/>
    <p:sldId id="264" r:id="rId12"/>
    <p:sldId id="259" r:id="rId13"/>
    <p:sldId id="261" r:id="rId14"/>
    <p:sldId id="316" r:id="rId15"/>
    <p:sldId id="317" r:id="rId16"/>
    <p:sldId id="307" r:id="rId17"/>
    <p:sldId id="305" r:id="rId18"/>
    <p:sldId id="318" r:id="rId19"/>
    <p:sldId id="309" r:id="rId20"/>
    <p:sldId id="319" r:id="rId21"/>
    <p:sldId id="320"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6" autoAdjust="0"/>
    <p:restoredTop sz="94660"/>
  </p:normalViewPr>
  <p:slideViewPr>
    <p:cSldViewPr snapToGrid="0">
      <p:cViewPr varScale="1">
        <p:scale>
          <a:sx n="62" d="100"/>
          <a:sy n="62" d="100"/>
        </p:scale>
        <p:origin x="9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E8948-661D-4922-9FE2-F00BB7097451}"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26B3F-7D73-4209-B4C5-14F54B59571B}" type="slidenum">
              <a:rPr lang="en-US" smtClean="0"/>
              <a:t>‹#›</a:t>
            </a:fld>
            <a:endParaRPr lang="en-US"/>
          </a:p>
        </p:txBody>
      </p:sp>
    </p:spTree>
    <p:extLst>
      <p:ext uri="{BB962C8B-B14F-4D97-AF65-F5344CB8AC3E}">
        <p14:creationId xmlns:p14="http://schemas.microsoft.com/office/powerpoint/2010/main" val="2999179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238323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42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9722-F679-16C1-64A3-580FB5A312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3F0DDF-D54C-79A7-D564-CE74D30F79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055C14-944D-4E33-3006-401511949D0C}"/>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5" name="Footer Placeholder 4">
            <a:extLst>
              <a:ext uri="{FF2B5EF4-FFF2-40B4-BE49-F238E27FC236}">
                <a16:creationId xmlns:a16="http://schemas.microsoft.com/office/drawing/2014/main" id="{343B89FB-C9B2-BC4A-1F28-E1ADF8C80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8EBD0-7639-0C31-7F37-EE7D58A0689F}"/>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3312399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7A54-652F-74AF-192B-418A6A38C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7CC5A-6445-8ED0-98A0-9E49BE954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67274-9E83-CA2F-FBC8-25E3D5FDE126}"/>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5" name="Footer Placeholder 4">
            <a:extLst>
              <a:ext uri="{FF2B5EF4-FFF2-40B4-BE49-F238E27FC236}">
                <a16:creationId xmlns:a16="http://schemas.microsoft.com/office/drawing/2014/main" id="{8B4DC4AF-77EF-D4E6-79FC-D03444D06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30F48-A1E4-BEF4-EE08-FEDB0770E9E2}"/>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2958797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D6BB2C-77AD-CD4D-1161-A7B4C662D9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7D5ED-56FA-68EE-EF75-DC125DCFA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E8BBE-8AED-972E-D38F-51A4CE8E994A}"/>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5" name="Footer Placeholder 4">
            <a:extLst>
              <a:ext uri="{FF2B5EF4-FFF2-40B4-BE49-F238E27FC236}">
                <a16:creationId xmlns:a16="http://schemas.microsoft.com/office/drawing/2014/main" id="{42820DCE-478B-1B21-1E34-488EB85CF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82986-540F-7CC9-9622-920FD3EF41B3}"/>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170844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0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4319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03AAF-B803-8E79-D8D1-BAF039B9F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A132F-4EC6-1764-F67E-4934DED90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CEFD4-752F-456D-F5A2-37D91F5C4DC6}"/>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5" name="Footer Placeholder 4">
            <a:extLst>
              <a:ext uri="{FF2B5EF4-FFF2-40B4-BE49-F238E27FC236}">
                <a16:creationId xmlns:a16="http://schemas.microsoft.com/office/drawing/2014/main" id="{65D2F801-888A-DFCF-04AB-D9511C936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04556-AF34-5C7B-900E-E06901C5CF2D}"/>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3105261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43C9-2674-C5D6-F7F0-0419EED832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A3C1EF-5B92-3D73-C922-D981A6E561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26C8A1-23A3-452F-FB70-D7057C0AE35E}"/>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5" name="Footer Placeholder 4">
            <a:extLst>
              <a:ext uri="{FF2B5EF4-FFF2-40B4-BE49-F238E27FC236}">
                <a16:creationId xmlns:a16="http://schemas.microsoft.com/office/drawing/2014/main" id="{1DB506B9-AAEE-E496-96FA-D6BF9E36A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C00D7-C48D-B557-01CB-594C156804FF}"/>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220131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D0A4B-8F72-B1AE-2A79-476B49A1E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07B0BC-D67F-C299-FB8B-839D66C00F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80EEBC-2490-55FB-AF91-F785B72B9D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EB04D-B165-C469-0AA6-5B28FE49D05E}"/>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6" name="Footer Placeholder 5">
            <a:extLst>
              <a:ext uri="{FF2B5EF4-FFF2-40B4-BE49-F238E27FC236}">
                <a16:creationId xmlns:a16="http://schemas.microsoft.com/office/drawing/2014/main" id="{35298802-61E5-B970-13C4-0A09EBDB9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EC2A5-F961-95D0-9075-7944344F654A}"/>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190280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0763A-489D-4E77-225F-E4D24262C7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08FB0F-DC96-A951-95AB-4346D9DC2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E09B27-3DF2-BB2D-6061-3C2766B83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1C09D8-399E-D18F-06C0-F248BA312A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61FED-E2C6-0F07-E1F5-1BD85D8F5C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AC4DF-9A03-124F-28F9-546ADCBB231D}"/>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8" name="Footer Placeholder 7">
            <a:extLst>
              <a:ext uri="{FF2B5EF4-FFF2-40B4-BE49-F238E27FC236}">
                <a16:creationId xmlns:a16="http://schemas.microsoft.com/office/drawing/2014/main" id="{1970184F-A9C9-3FE0-0259-6FC82E3890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3D2258-302A-34C9-C25A-1384BA98910D}"/>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133987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639B-9DF4-F8EF-D903-76587A441C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A9AAD8-F007-E01E-D028-B79F3813F2D9}"/>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4" name="Footer Placeholder 3">
            <a:extLst>
              <a:ext uri="{FF2B5EF4-FFF2-40B4-BE49-F238E27FC236}">
                <a16:creationId xmlns:a16="http://schemas.microsoft.com/office/drawing/2014/main" id="{721F9210-4673-847C-B5F8-8C011A913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4CAECD-6F0D-2788-CC04-D689898D5168}"/>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328778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8CA9A-3ED3-3537-C419-B64330F1050F}"/>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3" name="Footer Placeholder 2">
            <a:extLst>
              <a:ext uri="{FF2B5EF4-FFF2-40B4-BE49-F238E27FC236}">
                <a16:creationId xmlns:a16="http://schemas.microsoft.com/office/drawing/2014/main" id="{65FA8835-56B1-9E64-BFED-8D46CDB09F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06BF40-6B9A-7771-F5E2-9100EAFF636C}"/>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75094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387A-65A6-FFD7-A88C-67C3B0187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F4FAB0-A341-256E-D20A-96A8EA7E88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A84CBE-7963-E735-F08D-6497D3D8A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DA199B-C886-8D90-761D-2487E1875E61}"/>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6" name="Footer Placeholder 5">
            <a:extLst>
              <a:ext uri="{FF2B5EF4-FFF2-40B4-BE49-F238E27FC236}">
                <a16:creationId xmlns:a16="http://schemas.microsoft.com/office/drawing/2014/main" id="{55FF7B30-44DB-8871-43D2-12C73AB02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BC53D-B223-99E4-DB0E-0398B3F968FE}"/>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2068291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CC95-FAB5-F211-C72C-CA8D6D8DB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41C828-76AB-96CB-5306-D1B3ACB873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0F6763-0C7D-FA67-E354-FE93B0366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9A959-A161-A7B7-C040-38BB19E33853}"/>
              </a:ext>
            </a:extLst>
          </p:cNvPr>
          <p:cNvSpPr>
            <a:spLocks noGrp="1"/>
          </p:cNvSpPr>
          <p:nvPr>
            <p:ph type="dt" sz="half" idx="10"/>
          </p:nvPr>
        </p:nvSpPr>
        <p:spPr/>
        <p:txBody>
          <a:bodyPr/>
          <a:lstStyle/>
          <a:p>
            <a:fld id="{0FC1CF99-64D4-4884-AB43-69B376C976F0}" type="datetimeFigureOut">
              <a:rPr lang="en-US" smtClean="0"/>
              <a:t>2/16/2024</a:t>
            </a:fld>
            <a:endParaRPr lang="en-US"/>
          </a:p>
        </p:txBody>
      </p:sp>
      <p:sp>
        <p:nvSpPr>
          <p:cNvPr id="6" name="Footer Placeholder 5">
            <a:extLst>
              <a:ext uri="{FF2B5EF4-FFF2-40B4-BE49-F238E27FC236}">
                <a16:creationId xmlns:a16="http://schemas.microsoft.com/office/drawing/2014/main" id="{7322FAEA-4BA3-33B3-A766-61A1B4290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05616-2D47-DF8C-891A-055306763628}"/>
              </a:ext>
            </a:extLst>
          </p:cNvPr>
          <p:cNvSpPr>
            <a:spLocks noGrp="1"/>
          </p:cNvSpPr>
          <p:nvPr>
            <p:ph type="sldNum" sz="quarter" idx="12"/>
          </p:nvPr>
        </p:nvSpPr>
        <p:spPr/>
        <p:txBody>
          <a:bodyPr/>
          <a:lstStyle/>
          <a:p>
            <a:fld id="{A1E52037-8D11-48F6-9590-5C2D466F549F}" type="slidenum">
              <a:rPr lang="en-US" smtClean="0"/>
              <a:t>‹#›</a:t>
            </a:fld>
            <a:endParaRPr lang="en-US"/>
          </a:p>
        </p:txBody>
      </p:sp>
    </p:spTree>
    <p:extLst>
      <p:ext uri="{BB962C8B-B14F-4D97-AF65-F5344CB8AC3E}">
        <p14:creationId xmlns:p14="http://schemas.microsoft.com/office/powerpoint/2010/main" val="102306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75B665-3028-290E-08F7-FA2D9199B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33AE00-6A2A-D73C-86D1-D947AD8070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8A694-53AA-3634-AD88-0BC7DC493D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1CF99-64D4-4884-AB43-69B376C976F0}" type="datetimeFigureOut">
              <a:rPr lang="en-US" smtClean="0"/>
              <a:t>2/16/2024</a:t>
            </a:fld>
            <a:endParaRPr lang="en-US"/>
          </a:p>
        </p:txBody>
      </p:sp>
      <p:sp>
        <p:nvSpPr>
          <p:cNvPr id="5" name="Footer Placeholder 4">
            <a:extLst>
              <a:ext uri="{FF2B5EF4-FFF2-40B4-BE49-F238E27FC236}">
                <a16:creationId xmlns:a16="http://schemas.microsoft.com/office/drawing/2014/main" id="{66DB323F-B20A-5BD0-284F-74410307BE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1120D-93E4-34E2-C990-47AD50F01D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52037-8D11-48F6-9590-5C2D466F549F}" type="slidenum">
              <a:rPr lang="en-US" smtClean="0"/>
              <a:t>‹#›</a:t>
            </a:fld>
            <a:endParaRPr lang="en-US"/>
          </a:p>
        </p:txBody>
      </p:sp>
    </p:spTree>
    <p:extLst>
      <p:ext uri="{BB962C8B-B14F-4D97-AF65-F5344CB8AC3E}">
        <p14:creationId xmlns:p14="http://schemas.microsoft.com/office/powerpoint/2010/main" val="806951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3.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14.svg"/><Relationship Id="rId10" Type="http://schemas.openxmlformats.org/officeDocument/2006/relationships/image" Target="../media/image49.png"/><Relationship Id="rId4" Type="http://schemas.openxmlformats.org/officeDocument/2006/relationships/image" Target="../media/image13.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svg"/><Relationship Id="rId10"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3.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3.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svg"/><Relationship Id="rId7" Type="http://schemas.openxmlformats.org/officeDocument/2006/relationships/image" Target="../media/image1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5.pn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3.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3.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3.svg"/><Relationship Id="rId7" Type="http://schemas.openxmlformats.org/officeDocument/2006/relationships/image" Target="../media/image32.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7.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svg"/><Relationship Id="rId7" Type="http://schemas.openxmlformats.org/officeDocument/2006/relationships/image" Target="../media/image1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4.pn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svg"/><Relationship Id="rId7" Type="http://schemas.openxmlformats.org/officeDocument/2006/relationships/image" Target="../media/image1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5.pn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7.svg"/><Relationship Id="rId7" Type="http://schemas.openxmlformats.org/officeDocument/2006/relationships/image" Target="../media/image3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1.wdp"/><Relationship Id="rId5" Type="http://schemas.openxmlformats.org/officeDocument/2006/relationships/image" Target="../media/image39.sv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7.svg"/><Relationship Id="rId7" Type="http://schemas.openxmlformats.org/officeDocument/2006/relationships/image" Target="../media/image3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2.wdp"/><Relationship Id="rId5" Type="http://schemas.openxmlformats.org/officeDocument/2006/relationships/image" Target="../media/image39.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3.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34399" y="3892567"/>
            <a:ext cx="7959401" cy="2702883"/>
          </a:xfrm>
          <a:custGeom>
            <a:avLst/>
            <a:gdLst/>
            <a:ahLst/>
            <a:cxnLst/>
            <a:rect l="l" t="t" r="r" b="b"/>
            <a:pathLst>
              <a:path w="11939102" h="4054325">
                <a:moveTo>
                  <a:pt x="0" y="0"/>
                </a:moveTo>
                <a:lnTo>
                  <a:pt x="11939102" y="0"/>
                </a:lnTo>
                <a:lnTo>
                  <a:pt x="11939102" y="4054325"/>
                </a:lnTo>
                <a:lnTo>
                  <a:pt x="0" y="4054325"/>
                </a:lnTo>
                <a:lnTo>
                  <a:pt x="0" y="0"/>
                </a:lnTo>
                <a:close/>
              </a:path>
            </a:pathLst>
          </a:custGeom>
          <a:blipFill>
            <a:blip r:embed="rId2">
              <a:extLst>
                <a:ext uri="{96DAC541-7B7A-43D3-8B79-37D633B846F1}">
                  <asvg:svgBlip xmlns:asvg="http://schemas.microsoft.com/office/drawing/2016/SVG/main" r:embed="rId3"/>
                </a:ext>
              </a:extLst>
            </a:blip>
            <a:stretch>
              <a:fillRect b="-98036"/>
            </a:stretch>
          </a:blipFill>
        </p:spPr>
        <p:txBody>
          <a:bodyPr/>
          <a:lstStyle/>
          <a:p>
            <a:endParaRPr lang="vi-VN" sz="1200"/>
          </a:p>
        </p:txBody>
      </p:sp>
      <p:sp>
        <p:nvSpPr>
          <p:cNvPr id="3" name="Freeform 3"/>
          <p:cNvSpPr/>
          <p:nvPr/>
        </p:nvSpPr>
        <p:spPr>
          <a:xfrm rot="438533" flipH="1">
            <a:off x="10163410" y="4160221"/>
            <a:ext cx="2406093" cy="3124796"/>
          </a:xfrm>
          <a:custGeom>
            <a:avLst/>
            <a:gdLst/>
            <a:ahLst/>
            <a:cxnLst/>
            <a:rect l="l" t="t" r="r" b="b"/>
            <a:pathLst>
              <a:path w="3609139" h="4687194">
                <a:moveTo>
                  <a:pt x="3609139" y="0"/>
                </a:moveTo>
                <a:lnTo>
                  <a:pt x="0" y="0"/>
                </a:lnTo>
                <a:lnTo>
                  <a:pt x="0" y="4687193"/>
                </a:lnTo>
                <a:lnTo>
                  <a:pt x="3609139" y="4687193"/>
                </a:lnTo>
                <a:lnTo>
                  <a:pt x="360913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4" name="Freeform 4"/>
          <p:cNvSpPr/>
          <p:nvPr/>
        </p:nvSpPr>
        <p:spPr>
          <a:xfrm rot="-223230">
            <a:off x="2659856" y="4109543"/>
            <a:ext cx="1507756" cy="3503014"/>
          </a:xfrm>
          <a:custGeom>
            <a:avLst/>
            <a:gdLst/>
            <a:ahLst/>
            <a:cxnLst/>
            <a:rect l="l" t="t" r="r" b="b"/>
            <a:pathLst>
              <a:path w="2261634" h="5254521">
                <a:moveTo>
                  <a:pt x="0" y="0"/>
                </a:moveTo>
                <a:lnTo>
                  <a:pt x="2261634" y="0"/>
                </a:lnTo>
                <a:lnTo>
                  <a:pt x="2261634" y="5254522"/>
                </a:lnTo>
                <a:lnTo>
                  <a:pt x="0" y="52545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5" name="Freeform 5"/>
          <p:cNvSpPr/>
          <p:nvPr/>
        </p:nvSpPr>
        <p:spPr>
          <a:xfrm rot="-402388" flipH="1">
            <a:off x="8947735" y="4816914"/>
            <a:ext cx="1429255" cy="2909424"/>
          </a:xfrm>
          <a:custGeom>
            <a:avLst/>
            <a:gdLst/>
            <a:ahLst/>
            <a:cxnLst/>
            <a:rect l="l" t="t" r="r" b="b"/>
            <a:pathLst>
              <a:path w="2143882" h="4364136">
                <a:moveTo>
                  <a:pt x="2143882" y="0"/>
                </a:moveTo>
                <a:lnTo>
                  <a:pt x="0" y="0"/>
                </a:lnTo>
                <a:lnTo>
                  <a:pt x="0" y="4364135"/>
                </a:lnTo>
                <a:lnTo>
                  <a:pt x="2143882" y="4364135"/>
                </a:lnTo>
                <a:lnTo>
                  <a:pt x="214388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6" name="Freeform 6"/>
          <p:cNvSpPr/>
          <p:nvPr/>
        </p:nvSpPr>
        <p:spPr>
          <a:xfrm>
            <a:off x="-404763" y="3810017"/>
            <a:ext cx="3696177" cy="2631083"/>
          </a:xfrm>
          <a:custGeom>
            <a:avLst/>
            <a:gdLst/>
            <a:ahLst/>
            <a:cxnLst/>
            <a:rect l="l" t="t" r="r" b="b"/>
            <a:pathLst>
              <a:path w="5544266" h="3946624">
                <a:moveTo>
                  <a:pt x="0" y="0"/>
                </a:moveTo>
                <a:lnTo>
                  <a:pt x="5544266" y="0"/>
                </a:lnTo>
                <a:lnTo>
                  <a:pt x="5544266" y="3946625"/>
                </a:lnTo>
                <a:lnTo>
                  <a:pt x="0" y="3946625"/>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sz="1200"/>
          </a:p>
        </p:txBody>
      </p:sp>
      <p:grpSp>
        <p:nvGrpSpPr>
          <p:cNvPr id="7" name="Group 7"/>
          <p:cNvGrpSpPr/>
          <p:nvPr/>
        </p:nvGrpSpPr>
        <p:grpSpPr>
          <a:xfrm>
            <a:off x="-55877" y="6000509"/>
            <a:ext cx="12303753" cy="1009891"/>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sz="1200"/>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sz="1200"/>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sz="1200"/>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sz="1200"/>
              </a:p>
            </p:txBody>
          </p:sp>
        </p:grpSp>
      </p:grpSp>
      <p:sp>
        <p:nvSpPr>
          <p:cNvPr id="16" name="Freeform 16"/>
          <p:cNvSpPr/>
          <p:nvPr/>
        </p:nvSpPr>
        <p:spPr>
          <a:xfrm rot="80030">
            <a:off x="1307200" y="1641259"/>
            <a:ext cx="9640005" cy="1891851"/>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17" name="Freeform 17"/>
          <p:cNvSpPr/>
          <p:nvPr/>
        </p:nvSpPr>
        <p:spPr>
          <a:xfrm rot="80030">
            <a:off x="1332799" y="541819"/>
            <a:ext cx="9640005" cy="1891851"/>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19" name="Freeform 19"/>
          <p:cNvSpPr/>
          <p:nvPr/>
        </p:nvSpPr>
        <p:spPr>
          <a:xfrm>
            <a:off x="10174029" y="1657305"/>
            <a:ext cx="981943" cy="978670"/>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0" name="Freeform 20"/>
          <p:cNvSpPr/>
          <p:nvPr/>
        </p:nvSpPr>
        <p:spPr>
          <a:xfrm>
            <a:off x="1036029" y="1657305"/>
            <a:ext cx="981943" cy="978670"/>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1" name="Freeform 21"/>
          <p:cNvSpPr/>
          <p:nvPr/>
        </p:nvSpPr>
        <p:spPr>
          <a:xfrm flipH="1">
            <a:off x="-703439" y="-605088"/>
            <a:ext cx="2035525" cy="1814162"/>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22" name="Freeform 22"/>
          <p:cNvSpPr/>
          <p:nvPr/>
        </p:nvSpPr>
        <p:spPr>
          <a:xfrm>
            <a:off x="10859914" y="-605088"/>
            <a:ext cx="2035525" cy="1814162"/>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pic>
        <p:nvPicPr>
          <p:cNvPr id="25" name="Picture 24">
            <a:extLst>
              <a:ext uri="{FF2B5EF4-FFF2-40B4-BE49-F238E27FC236}">
                <a16:creationId xmlns:a16="http://schemas.microsoft.com/office/drawing/2014/main" id="{C4507B0D-C6F0-18C5-6C68-5DA830E7FEE2}"/>
              </a:ext>
            </a:extLst>
          </p:cNvPr>
          <p:cNvPicPr>
            <a:picLocks noChangeAspect="1"/>
          </p:cNvPicPr>
          <p:nvPr/>
        </p:nvPicPr>
        <p:blipFill>
          <a:blip r:embed="rId18"/>
          <a:stretch>
            <a:fillRect/>
          </a:stretch>
        </p:blipFill>
        <p:spPr>
          <a:xfrm>
            <a:off x="4769645" y="-89329"/>
            <a:ext cx="3088908" cy="1068925"/>
          </a:xfrm>
          <a:prstGeom prst="rect">
            <a:avLst/>
          </a:prstGeom>
        </p:spPr>
      </p:pic>
      <p:pic>
        <p:nvPicPr>
          <p:cNvPr id="29" name="Picture 28">
            <a:extLst>
              <a:ext uri="{FF2B5EF4-FFF2-40B4-BE49-F238E27FC236}">
                <a16:creationId xmlns:a16="http://schemas.microsoft.com/office/drawing/2014/main" id="{17A5AF1A-1FBC-0F5A-B70B-4FA463775AFD}"/>
              </a:ext>
            </a:extLst>
          </p:cNvPr>
          <p:cNvPicPr>
            <a:picLocks noChangeAspect="1"/>
          </p:cNvPicPr>
          <p:nvPr/>
        </p:nvPicPr>
        <p:blipFill>
          <a:blip r:embed="rId19"/>
          <a:stretch>
            <a:fillRect/>
          </a:stretch>
        </p:blipFill>
        <p:spPr>
          <a:xfrm>
            <a:off x="-1099517" y="1233576"/>
            <a:ext cx="14504637" cy="1956141"/>
          </a:xfrm>
          <a:prstGeom prst="rect">
            <a:avLst/>
          </a:prstGeom>
        </p:spPr>
      </p:pic>
      <p:pic>
        <p:nvPicPr>
          <p:cNvPr id="31" name="Picture 30" descr="A green and white logo&#10;&#10;Description automatically generated">
            <a:extLst>
              <a:ext uri="{FF2B5EF4-FFF2-40B4-BE49-F238E27FC236}">
                <a16:creationId xmlns:a16="http://schemas.microsoft.com/office/drawing/2014/main" id="{2690B3D8-1D88-E9C9-5B09-BD1E79AA1A1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203" y="-139424"/>
            <a:ext cx="1365111" cy="1365111"/>
          </a:xfrm>
          <a:prstGeom prst="rect">
            <a:avLst/>
          </a:prstGeom>
        </p:spPr>
      </p:pic>
      <p:pic>
        <p:nvPicPr>
          <p:cNvPr id="33" name="Picture 32">
            <a:extLst>
              <a:ext uri="{FF2B5EF4-FFF2-40B4-BE49-F238E27FC236}">
                <a16:creationId xmlns:a16="http://schemas.microsoft.com/office/drawing/2014/main" id="{3E73F99F-4C95-8C5D-2670-0706699EF56B}"/>
              </a:ext>
            </a:extLst>
          </p:cNvPr>
          <p:cNvPicPr>
            <a:picLocks noChangeAspect="1"/>
          </p:cNvPicPr>
          <p:nvPr/>
        </p:nvPicPr>
        <p:blipFill>
          <a:blip r:embed="rId21"/>
          <a:stretch>
            <a:fillRect/>
          </a:stretch>
        </p:blipFill>
        <p:spPr>
          <a:xfrm>
            <a:off x="5539296" y="2932077"/>
            <a:ext cx="2097206" cy="89009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187725" y="2126874"/>
            <a:ext cx="1816551" cy="433805"/>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sz="1200"/>
              </a:p>
            </p:txBody>
          </p:sp>
        </p:grpSp>
        <p:sp>
          <p:nvSpPr>
            <p:cNvPr id="8" name="TextBox 8"/>
            <p:cNvSpPr txBox="1"/>
            <p:nvPr/>
          </p:nvSpPr>
          <p:spPr>
            <a:xfrm>
              <a:off x="373490" y="154504"/>
              <a:ext cx="2886126" cy="564259"/>
            </a:xfrm>
            <a:prstGeom prst="rect">
              <a:avLst/>
            </a:prstGeom>
          </p:spPr>
          <p:txBody>
            <a:bodyPr lIns="0" tIns="0" rIns="0" bIns="0" rtlCol="0" anchor="t">
              <a:spAutoFit/>
            </a:bodyPr>
            <a:lstStyle/>
            <a:p>
              <a:pPr algn="ctr">
                <a:lnSpc>
                  <a:spcPts val="2239"/>
                </a:lnSpc>
                <a:spcBef>
                  <a:spcPct val="0"/>
                </a:spcBef>
              </a:pPr>
              <a:r>
                <a:rPr lang="en-US" sz="1866">
                  <a:solidFill>
                    <a:srgbClr val="56733C"/>
                  </a:solidFill>
                  <a:latin typeface="TT Fors Display Bold"/>
                </a:rPr>
                <a:t>Toiletries</a:t>
              </a:r>
            </a:p>
          </p:txBody>
        </p:sp>
      </p:grpSp>
      <p:grpSp>
        <p:nvGrpSpPr>
          <p:cNvPr id="9" name="Group 9"/>
          <p:cNvGrpSpPr/>
          <p:nvPr/>
        </p:nvGrpSpPr>
        <p:grpSpPr>
          <a:xfrm>
            <a:off x="0" y="5791200"/>
            <a:ext cx="12192000" cy="10668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sz="1200"/>
            </a:p>
          </p:txBody>
        </p:sp>
        <p:sp>
          <p:nvSpPr>
            <p:cNvPr id="11" name="TextBox 11"/>
            <p:cNvSpPr txBox="1"/>
            <p:nvPr/>
          </p:nvSpPr>
          <p:spPr>
            <a:xfrm>
              <a:off x="0" y="-9525"/>
              <a:ext cx="4816593" cy="430977"/>
            </a:xfrm>
            <a:prstGeom prst="rect">
              <a:avLst/>
            </a:prstGeom>
          </p:spPr>
          <p:txBody>
            <a:bodyPr lIns="33867" tIns="33867" rIns="33867" bIns="33867" rtlCol="0" anchor="ctr"/>
            <a:lstStyle/>
            <a:p>
              <a:pPr algn="ctr">
                <a:lnSpc>
                  <a:spcPts val="2000"/>
                </a:lnSpc>
              </a:pPr>
              <a:endParaRPr sz="1200"/>
            </a:p>
          </p:txBody>
        </p:sp>
      </p:grpSp>
      <p:grpSp>
        <p:nvGrpSpPr>
          <p:cNvPr id="12" name="Group 12"/>
          <p:cNvGrpSpPr/>
          <p:nvPr/>
        </p:nvGrpSpPr>
        <p:grpSpPr>
          <a:xfrm>
            <a:off x="1888448" y="3029459"/>
            <a:ext cx="8640886" cy="2592252"/>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sz="1200"/>
            </a:p>
          </p:txBody>
        </p:sp>
      </p:grpSp>
      <p:grpSp>
        <p:nvGrpSpPr>
          <p:cNvPr id="15" name="Group 15"/>
          <p:cNvGrpSpPr/>
          <p:nvPr/>
        </p:nvGrpSpPr>
        <p:grpSpPr>
          <a:xfrm>
            <a:off x="5088000" y="2405082"/>
            <a:ext cx="1816551" cy="433805"/>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sz="1200"/>
            </a:p>
          </p:txBody>
        </p:sp>
      </p:grpSp>
      <p:sp>
        <p:nvSpPr>
          <p:cNvPr id="18" name="Freeform 18"/>
          <p:cNvSpPr/>
          <p:nvPr/>
        </p:nvSpPr>
        <p:spPr>
          <a:xfrm flipH="1">
            <a:off x="591371" y="-694650"/>
            <a:ext cx="1872047" cy="1668462"/>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grpSp>
        <p:nvGrpSpPr>
          <p:cNvPr id="19" name="Group 19"/>
          <p:cNvGrpSpPr/>
          <p:nvPr/>
        </p:nvGrpSpPr>
        <p:grpSpPr>
          <a:xfrm>
            <a:off x="-1067989" y="0"/>
            <a:ext cx="2595384" cy="6858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sz="1200"/>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sz="1200"/>
            </a:p>
          </p:txBody>
        </p:sp>
      </p:grpSp>
      <p:sp>
        <p:nvSpPr>
          <p:cNvPr id="24" name="Freeform 24"/>
          <p:cNvSpPr/>
          <p:nvPr/>
        </p:nvSpPr>
        <p:spPr>
          <a:xfrm>
            <a:off x="9728582" y="-694650"/>
            <a:ext cx="1872047" cy="1668462"/>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grpSp>
        <p:nvGrpSpPr>
          <p:cNvPr id="25" name="Group 25"/>
          <p:cNvGrpSpPr/>
          <p:nvPr/>
        </p:nvGrpSpPr>
        <p:grpSpPr>
          <a:xfrm rot="-10800000">
            <a:off x="10664605" y="0"/>
            <a:ext cx="2595384" cy="6858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sz="1200"/>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sz="1200"/>
            </a:p>
          </p:txBody>
        </p:sp>
      </p:grpSp>
      <p:sp>
        <p:nvSpPr>
          <p:cNvPr id="30" name="Freeform 30"/>
          <p:cNvSpPr/>
          <p:nvPr/>
        </p:nvSpPr>
        <p:spPr>
          <a:xfrm>
            <a:off x="2463419"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1" name="Freeform 31"/>
          <p:cNvSpPr/>
          <p:nvPr/>
        </p:nvSpPr>
        <p:spPr>
          <a:xfrm>
            <a:off x="9076163"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4" name="Freeform 4"/>
          <p:cNvSpPr/>
          <p:nvPr/>
        </p:nvSpPr>
        <p:spPr>
          <a:xfrm>
            <a:off x="1649165" y="784921"/>
            <a:ext cx="8880169" cy="1919007"/>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sz="1200"/>
          </a:p>
        </p:txBody>
      </p:sp>
      <p:sp>
        <p:nvSpPr>
          <p:cNvPr id="32" name="TextBox 31">
            <a:extLst>
              <a:ext uri="{FF2B5EF4-FFF2-40B4-BE49-F238E27FC236}">
                <a16:creationId xmlns:a16="http://schemas.microsoft.com/office/drawing/2014/main" id="{7666DFB2-CB71-4CAA-4C04-CD2BAEF716D2}"/>
              </a:ext>
            </a:extLst>
          </p:cNvPr>
          <p:cNvSpPr txBox="1"/>
          <p:nvPr/>
        </p:nvSpPr>
        <p:spPr>
          <a:xfrm>
            <a:off x="1795339" y="956677"/>
            <a:ext cx="8642695" cy="2747612"/>
          </a:xfrm>
          <a:prstGeom prst="rect">
            <a:avLst/>
          </a:prstGeom>
          <a:noFill/>
        </p:spPr>
        <p:txBody>
          <a:bodyPr wrap="square" rtlCol="0">
            <a:spAutoFit/>
          </a:bodyPr>
          <a:lstStyle/>
          <a:p>
            <a:pPr algn="just">
              <a:lnSpc>
                <a:spcPct val="135000"/>
              </a:lnSpc>
              <a:spcAft>
                <a:spcPts val="533"/>
              </a:spcAft>
              <a:tabLst>
                <a:tab pos="170189" algn="l"/>
              </a:tabLst>
            </a:pPr>
            <a:r>
              <a:rPr lang="pt-BR" sz="3334" dirty="0">
                <a:latin typeface="Cambria" panose="02040503050406030204" pitchFamily="18" charset="0"/>
                <a:ea typeface="Cambria" panose="02040503050406030204" pitchFamily="18" charset="0"/>
              </a:rPr>
              <a:t>	Dựa vào hàm lượng dinh dưỡng, thực phẩm được chia thành những nhóm dinh dưỡng nào?</a:t>
            </a:r>
            <a:endParaRPr lang="vi-VN" sz="3334" dirty="0">
              <a:latin typeface="Cambria" panose="02040503050406030204" pitchFamily="18" charset="0"/>
              <a:ea typeface="Cambria" panose="02040503050406030204" pitchFamily="18" charset="0"/>
            </a:endParaRPr>
          </a:p>
          <a:p>
            <a:pPr algn="just"/>
            <a:endParaRPr lang="vi-VN" sz="3334"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1867181" y="3044180"/>
            <a:ext cx="8644403" cy="3248710"/>
          </a:xfrm>
          <a:prstGeom prst="rect">
            <a:avLst/>
          </a:prstGeom>
          <a:noFill/>
        </p:spPr>
        <p:txBody>
          <a:bodyPr wrap="square">
            <a:spAutoFit/>
          </a:bodyPr>
          <a:lstStyle/>
          <a:p>
            <a:pPr>
              <a:lnSpc>
                <a:spcPct val="115000"/>
              </a:lnSpc>
              <a:spcAft>
                <a:spcPts val="533"/>
              </a:spcAft>
            </a:pPr>
            <a:r>
              <a:rPr lang="en-US" sz="3334" b="1" dirty="0">
                <a:latin typeface="Cambria" panose="02040503050406030204" pitchFamily="18" charset="0"/>
                <a:ea typeface="Cambria" panose="02040503050406030204" pitchFamily="18" charset="0"/>
              </a:rPr>
              <a:t>	1. Chất bột đường</a:t>
            </a:r>
            <a:endParaRPr lang="vi-VN" sz="3334" b="1" dirty="0">
              <a:latin typeface="Cambria" panose="02040503050406030204" pitchFamily="18" charset="0"/>
              <a:ea typeface="Cambria" panose="02040503050406030204" pitchFamily="18" charset="0"/>
            </a:endParaRPr>
          </a:p>
          <a:p>
            <a:pPr>
              <a:lnSpc>
                <a:spcPct val="115000"/>
              </a:lnSpc>
              <a:spcAft>
                <a:spcPts val="533"/>
              </a:spcAft>
            </a:pPr>
            <a:r>
              <a:rPr lang="en-US" sz="3334" b="1" dirty="0">
                <a:latin typeface="Cambria" panose="02040503050406030204" pitchFamily="18" charset="0"/>
                <a:ea typeface="Cambria" panose="02040503050406030204" pitchFamily="18" charset="0"/>
              </a:rPr>
              <a:t>	2. Chất đạm</a:t>
            </a:r>
            <a:endParaRPr lang="vi-VN" sz="3334" b="1" dirty="0">
              <a:latin typeface="Cambria" panose="02040503050406030204" pitchFamily="18" charset="0"/>
              <a:ea typeface="Cambria" panose="02040503050406030204" pitchFamily="18" charset="0"/>
            </a:endParaRPr>
          </a:p>
          <a:p>
            <a:pPr>
              <a:lnSpc>
                <a:spcPct val="115000"/>
              </a:lnSpc>
              <a:spcAft>
                <a:spcPts val="533"/>
              </a:spcAft>
            </a:pPr>
            <a:r>
              <a:rPr lang="en-US" sz="3334" b="1" dirty="0">
                <a:latin typeface="Cambria" panose="02040503050406030204" pitchFamily="18" charset="0"/>
                <a:ea typeface="Cambria" panose="02040503050406030204" pitchFamily="18" charset="0"/>
              </a:rPr>
              <a:t>	3. Chất béo</a:t>
            </a:r>
            <a:endParaRPr lang="vi-VN" sz="3334" b="1" dirty="0">
              <a:latin typeface="Cambria" panose="02040503050406030204" pitchFamily="18" charset="0"/>
              <a:ea typeface="Cambria" panose="02040503050406030204" pitchFamily="18" charset="0"/>
            </a:endParaRPr>
          </a:p>
          <a:p>
            <a:pPr>
              <a:lnSpc>
                <a:spcPct val="115000"/>
              </a:lnSpc>
              <a:spcAft>
                <a:spcPts val="533"/>
              </a:spcAft>
            </a:pPr>
            <a:r>
              <a:rPr lang="en-US" sz="3334" b="1" dirty="0">
                <a:latin typeface="Cambria" panose="02040503050406030204" pitchFamily="18" charset="0"/>
                <a:ea typeface="Cambria" panose="02040503050406030204" pitchFamily="18" charset="0"/>
              </a:rPr>
              <a:t>	4. Vi ta min và chất khoáng</a:t>
            </a:r>
            <a:endParaRPr lang="vi-VN" sz="3334" b="1" dirty="0">
              <a:latin typeface="Cambria" panose="02040503050406030204" pitchFamily="18" charset="0"/>
              <a:ea typeface="Cambria" panose="02040503050406030204" pitchFamily="18" charset="0"/>
            </a:endParaRPr>
          </a:p>
          <a:p>
            <a:pPr algn="just">
              <a:lnSpc>
                <a:spcPct val="115000"/>
              </a:lnSpc>
              <a:spcAft>
                <a:spcPts val="533"/>
              </a:spcAft>
            </a:pPr>
            <a:endParaRPr lang="vi-VN" sz="3334" b="1" dirty="0">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3211406" y="-55922"/>
            <a:ext cx="5212338" cy="1124299"/>
          </a:xfrm>
          <a:prstGeom prst="rect">
            <a:avLst/>
          </a:prstGeom>
        </p:spPr>
      </p:pic>
    </p:spTree>
    <p:extLst>
      <p:ext uri="{BB962C8B-B14F-4D97-AF65-F5344CB8AC3E}">
        <p14:creationId xmlns:p14="http://schemas.microsoft.com/office/powerpoint/2010/main" val="344465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sz="1200"/>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a:lnSpc>
                  <a:spcPts val="2000"/>
                </a:lnSpc>
              </a:pPr>
              <a:endParaRPr sz="1200"/>
            </a:p>
          </p:txBody>
        </p:sp>
      </p:grpSp>
      <p:grpSp>
        <p:nvGrpSpPr>
          <p:cNvPr id="69" name="Group 69"/>
          <p:cNvGrpSpPr/>
          <p:nvPr/>
        </p:nvGrpSpPr>
        <p:grpSpPr>
          <a:xfrm>
            <a:off x="8045390" y="1849706"/>
            <a:ext cx="127000" cy="127000"/>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sz="1200"/>
            </a:p>
          </p:txBody>
        </p:sp>
        <p:sp>
          <p:nvSpPr>
            <p:cNvPr id="71" name="TextBox 71"/>
            <p:cNvSpPr txBox="1"/>
            <p:nvPr/>
          </p:nvSpPr>
          <p:spPr>
            <a:xfrm>
              <a:off x="76200" y="66675"/>
              <a:ext cx="660400" cy="669925"/>
            </a:xfrm>
            <a:prstGeom prst="rect">
              <a:avLst/>
            </a:prstGeom>
          </p:spPr>
          <p:txBody>
            <a:bodyPr lIns="33867" tIns="33867" rIns="33867" bIns="33867" rtlCol="0" anchor="ctr"/>
            <a:lstStyle/>
            <a:p>
              <a:pPr algn="ctr">
                <a:lnSpc>
                  <a:spcPts val="2000"/>
                </a:lnSpc>
              </a:pPr>
              <a:endParaRPr sz="1200"/>
            </a:p>
          </p:txBody>
        </p:sp>
      </p:grpSp>
      <p:grpSp>
        <p:nvGrpSpPr>
          <p:cNvPr id="72" name="Group 72"/>
          <p:cNvGrpSpPr/>
          <p:nvPr/>
        </p:nvGrpSpPr>
        <p:grpSpPr>
          <a:xfrm>
            <a:off x="8045390" y="2333805"/>
            <a:ext cx="127000" cy="127000"/>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sz="1200"/>
            </a:p>
          </p:txBody>
        </p:sp>
        <p:sp>
          <p:nvSpPr>
            <p:cNvPr id="74" name="TextBox 74"/>
            <p:cNvSpPr txBox="1"/>
            <p:nvPr/>
          </p:nvSpPr>
          <p:spPr>
            <a:xfrm>
              <a:off x="76200" y="66675"/>
              <a:ext cx="660400" cy="669925"/>
            </a:xfrm>
            <a:prstGeom prst="rect">
              <a:avLst/>
            </a:prstGeom>
          </p:spPr>
          <p:txBody>
            <a:bodyPr lIns="33867" tIns="33867" rIns="33867" bIns="33867" rtlCol="0" anchor="ctr"/>
            <a:lstStyle/>
            <a:p>
              <a:pPr algn="ctr">
                <a:lnSpc>
                  <a:spcPts val="2000"/>
                </a:lnSpc>
              </a:pPr>
              <a:endParaRPr sz="1200"/>
            </a:p>
          </p:txBody>
        </p:sp>
      </p:grpSp>
      <p:grpSp>
        <p:nvGrpSpPr>
          <p:cNvPr id="75" name="Group 75"/>
          <p:cNvGrpSpPr/>
          <p:nvPr/>
        </p:nvGrpSpPr>
        <p:grpSpPr>
          <a:xfrm>
            <a:off x="8045390" y="2817904"/>
            <a:ext cx="127000" cy="127000"/>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sz="1200"/>
            </a:p>
          </p:txBody>
        </p:sp>
        <p:sp>
          <p:nvSpPr>
            <p:cNvPr id="77" name="TextBox 77"/>
            <p:cNvSpPr txBox="1"/>
            <p:nvPr/>
          </p:nvSpPr>
          <p:spPr>
            <a:xfrm>
              <a:off x="76200" y="66675"/>
              <a:ext cx="660400" cy="669925"/>
            </a:xfrm>
            <a:prstGeom prst="rect">
              <a:avLst/>
            </a:prstGeom>
          </p:spPr>
          <p:txBody>
            <a:bodyPr lIns="33867" tIns="33867" rIns="33867" bIns="33867" rtlCol="0" anchor="ctr"/>
            <a:lstStyle/>
            <a:p>
              <a:pPr algn="ctr">
                <a:lnSpc>
                  <a:spcPts val="2000"/>
                </a:lnSpc>
              </a:pPr>
              <a:endParaRPr sz="1200"/>
            </a:p>
          </p:txBody>
        </p:sp>
      </p:grpSp>
      <p:grpSp>
        <p:nvGrpSpPr>
          <p:cNvPr id="78" name="Group 78"/>
          <p:cNvGrpSpPr/>
          <p:nvPr/>
        </p:nvGrpSpPr>
        <p:grpSpPr>
          <a:xfrm>
            <a:off x="8045390" y="3302003"/>
            <a:ext cx="127000" cy="127000"/>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sz="1200"/>
            </a:p>
          </p:txBody>
        </p:sp>
        <p:sp>
          <p:nvSpPr>
            <p:cNvPr id="80" name="TextBox 80"/>
            <p:cNvSpPr txBox="1"/>
            <p:nvPr/>
          </p:nvSpPr>
          <p:spPr>
            <a:xfrm>
              <a:off x="76200" y="66675"/>
              <a:ext cx="660400" cy="669925"/>
            </a:xfrm>
            <a:prstGeom prst="rect">
              <a:avLst/>
            </a:prstGeom>
          </p:spPr>
          <p:txBody>
            <a:bodyPr lIns="33867" tIns="33867" rIns="33867" bIns="33867" rtlCol="0" anchor="ctr"/>
            <a:lstStyle/>
            <a:p>
              <a:pPr algn="ctr">
                <a:lnSpc>
                  <a:spcPts val="2000"/>
                </a:lnSpc>
              </a:pPr>
              <a:endParaRPr sz="1200"/>
            </a:p>
          </p:txBody>
        </p:sp>
      </p:grpSp>
      <p:grpSp>
        <p:nvGrpSpPr>
          <p:cNvPr id="81" name="Group 81"/>
          <p:cNvGrpSpPr/>
          <p:nvPr/>
        </p:nvGrpSpPr>
        <p:grpSpPr>
          <a:xfrm>
            <a:off x="8045390" y="3786101"/>
            <a:ext cx="127000" cy="127000"/>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sz="1200"/>
            </a:p>
          </p:txBody>
        </p:sp>
        <p:sp>
          <p:nvSpPr>
            <p:cNvPr id="83" name="TextBox 83"/>
            <p:cNvSpPr txBox="1"/>
            <p:nvPr/>
          </p:nvSpPr>
          <p:spPr>
            <a:xfrm>
              <a:off x="76200" y="66675"/>
              <a:ext cx="660400" cy="669925"/>
            </a:xfrm>
            <a:prstGeom prst="rect">
              <a:avLst/>
            </a:prstGeom>
          </p:spPr>
          <p:txBody>
            <a:bodyPr lIns="33867" tIns="33867" rIns="33867" bIns="33867" rtlCol="0" anchor="ctr"/>
            <a:lstStyle/>
            <a:p>
              <a:pPr algn="ctr">
                <a:lnSpc>
                  <a:spcPts val="2000"/>
                </a:lnSpc>
              </a:pPr>
              <a:endParaRPr sz="1200"/>
            </a:p>
          </p:txBody>
        </p:sp>
      </p:grpSp>
      <p:grpSp>
        <p:nvGrpSpPr>
          <p:cNvPr id="84" name="Group 84"/>
          <p:cNvGrpSpPr/>
          <p:nvPr/>
        </p:nvGrpSpPr>
        <p:grpSpPr>
          <a:xfrm>
            <a:off x="8045390" y="4270201"/>
            <a:ext cx="127000" cy="127000"/>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sz="1200"/>
            </a:p>
          </p:txBody>
        </p:sp>
        <p:sp>
          <p:nvSpPr>
            <p:cNvPr id="86" name="TextBox 86"/>
            <p:cNvSpPr txBox="1"/>
            <p:nvPr/>
          </p:nvSpPr>
          <p:spPr>
            <a:xfrm>
              <a:off x="76200" y="66675"/>
              <a:ext cx="660400" cy="669925"/>
            </a:xfrm>
            <a:prstGeom prst="rect">
              <a:avLst/>
            </a:prstGeom>
          </p:spPr>
          <p:txBody>
            <a:bodyPr lIns="33867" tIns="33867" rIns="33867" bIns="33867" rtlCol="0" anchor="ctr"/>
            <a:lstStyle/>
            <a:p>
              <a:pPr algn="ctr">
                <a:lnSpc>
                  <a:spcPts val="2000"/>
                </a:lnSpc>
              </a:pPr>
              <a:endParaRPr sz="1200"/>
            </a:p>
          </p:txBody>
        </p:sp>
      </p:grpSp>
      <p:sp>
        <p:nvSpPr>
          <p:cNvPr id="91" name="Freeform 91"/>
          <p:cNvSpPr/>
          <p:nvPr/>
        </p:nvSpPr>
        <p:spPr>
          <a:xfrm>
            <a:off x="9286394" y="-120753"/>
            <a:ext cx="789749" cy="806553"/>
          </a:xfrm>
          <a:custGeom>
            <a:avLst/>
            <a:gdLst/>
            <a:ahLst/>
            <a:cxnLst/>
            <a:rect l="l" t="t" r="r" b="b"/>
            <a:pathLst>
              <a:path w="1184624" h="1209829">
                <a:moveTo>
                  <a:pt x="0" y="0"/>
                </a:moveTo>
                <a:lnTo>
                  <a:pt x="1184624" y="0"/>
                </a:lnTo>
                <a:lnTo>
                  <a:pt x="1184624" y="1209829"/>
                </a:lnTo>
                <a:lnTo>
                  <a:pt x="0" y="1209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sp>
        <p:nvSpPr>
          <p:cNvPr id="92" name="Freeform 92"/>
          <p:cNvSpPr/>
          <p:nvPr/>
        </p:nvSpPr>
        <p:spPr>
          <a:xfrm>
            <a:off x="11113263" y="1251429"/>
            <a:ext cx="785875" cy="783255"/>
          </a:xfrm>
          <a:custGeom>
            <a:avLst/>
            <a:gdLst/>
            <a:ahLst/>
            <a:cxnLst/>
            <a:rect l="l" t="t" r="r" b="b"/>
            <a:pathLst>
              <a:path w="1178813" h="1174883">
                <a:moveTo>
                  <a:pt x="0" y="0"/>
                </a:moveTo>
                <a:lnTo>
                  <a:pt x="1178812" y="0"/>
                </a:lnTo>
                <a:lnTo>
                  <a:pt x="1178812" y="1174883"/>
                </a:lnTo>
                <a:lnTo>
                  <a:pt x="0" y="1174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93" name="Freeform 93"/>
          <p:cNvSpPr/>
          <p:nvPr/>
        </p:nvSpPr>
        <p:spPr>
          <a:xfrm>
            <a:off x="7379112" y="395024"/>
            <a:ext cx="583498" cy="581553"/>
          </a:xfrm>
          <a:custGeom>
            <a:avLst/>
            <a:gdLst/>
            <a:ahLst/>
            <a:cxnLst/>
            <a:rect l="l" t="t" r="r" b="b"/>
            <a:pathLst>
              <a:path w="875247" h="872329">
                <a:moveTo>
                  <a:pt x="0" y="0"/>
                </a:moveTo>
                <a:lnTo>
                  <a:pt x="875247" y="0"/>
                </a:lnTo>
                <a:lnTo>
                  <a:pt x="875247" y="872330"/>
                </a:lnTo>
                <a:lnTo>
                  <a:pt x="0" y="8723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94" name="Rectangle 93">
            <a:extLst>
              <a:ext uri="{FF2B5EF4-FFF2-40B4-BE49-F238E27FC236}">
                <a16:creationId xmlns:a16="http://schemas.microsoft.com/office/drawing/2014/main" id="{0D2343FB-25DB-FAB7-0F87-6932435B85E3}"/>
              </a:ext>
            </a:extLst>
          </p:cNvPr>
          <p:cNvSpPr/>
          <p:nvPr/>
        </p:nvSpPr>
        <p:spPr>
          <a:xfrm>
            <a:off x="355600" y="685800"/>
            <a:ext cx="11328400" cy="558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87" name="Freeform 87"/>
          <p:cNvSpPr/>
          <p:nvPr/>
        </p:nvSpPr>
        <p:spPr>
          <a:xfrm>
            <a:off x="9286394" y="4487290"/>
            <a:ext cx="2905606" cy="2010921"/>
          </a:xfrm>
          <a:custGeom>
            <a:avLst/>
            <a:gdLst/>
            <a:ahLst/>
            <a:cxnLst/>
            <a:rect l="l" t="t" r="r" b="b"/>
            <a:pathLst>
              <a:path w="4358409" h="3016382">
                <a:moveTo>
                  <a:pt x="0" y="0"/>
                </a:moveTo>
                <a:lnTo>
                  <a:pt x="4358409" y="0"/>
                </a:lnTo>
                <a:lnTo>
                  <a:pt x="4358409" y="3016382"/>
                </a:lnTo>
                <a:lnTo>
                  <a:pt x="0" y="3016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90" name="Freeform 90"/>
          <p:cNvSpPr/>
          <p:nvPr/>
        </p:nvSpPr>
        <p:spPr>
          <a:xfrm>
            <a:off x="8775315" y="5098220"/>
            <a:ext cx="653579" cy="1518481"/>
          </a:xfrm>
          <a:custGeom>
            <a:avLst/>
            <a:gdLst/>
            <a:ahLst/>
            <a:cxnLst/>
            <a:rect l="l" t="t" r="r" b="b"/>
            <a:pathLst>
              <a:path w="980369" h="2277721">
                <a:moveTo>
                  <a:pt x="0" y="0"/>
                </a:moveTo>
                <a:lnTo>
                  <a:pt x="980369" y="0"/>
                </a:lnTo>
                <a:lnTo>
                  <a:pt x="980369" y="2277721"/>
                </a:lnTo>
                <a:lnTo>
                  <a:pt x="0" y="2277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89" name="Freeform 89"/>
          <p:cNvSpPr/>
          <p:nvPr/>
        </p:nvSpPr>
        <p:spPr>
          <a:xfrm>
            <a:off x="8042816" y="5366235"/>
            <a:ext cx="871622" cy="1131976"/>
          </a:xfrm>
          <a:custGeom>
            <a:avLst/>
            <a:gdLst/>
            <a:ahLst/>
            <a:cxnLst/>
            <a:rect l="l" t="t" r="r" b="b"/>
            <a:pathLst>
              <a:path w="1307433" h="1697964">
                <a:moveTo>
                  <a:pt x="0" y="0"/>
                </a:moveTo>
                <a:lnTo>
                  <a:pt x="1307433" y="0"/>
                </a:lnTo>
                <a:lnTo>
                  <a:pt x="1307433" y="1697964"/>
                </a:lnTo>
                <a:lnTo>
                  <a:pt x="0" y="16979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sp>
        <p:nvSpPr>
          <p:cNvPr id="95" name="TextBox 94">
            <a:extLst>
              <a:ext uri="{FF2B5EF4-FFF2-40B4-BE49-F238E27FC236}">
                <a16:creationId xmlns:a16="http://schemas.microsoft.com/office/drawing/2014/main" id="{E23D726A-BA0F-44E1-87EA-3C189519C8BF}"/>
              </a:ext>
            </a:extLst>
          </p:cNvPr>
          <p:cNvSpPr txBox="1"/>
          <p:nvPr/>
        </p:nvSpPr>
        <p:spPr>
          <a:xfrm>
            <a:off x="558800" y="1464770"/>
            <a:ext cx="10668001" cy="3785652"/>
          </a:xfrm>
          <a:prstGeom prst="rect">
            <a:avLst/>
          </a:prstGeom>
          <a:noFill/>
        </p:spPr>
        <p:txBody>
          <a:bodyPr wrap="square" rtlCol="0">
            <a:spAutoFit/>
          </a:bodyPr>
          <a:lstStyle/>
          <a:p>
            <a:pPr algn="just"/>
            <a:r>
              <a:rPr lang="en-US" sz="3000" dirty="0">
                <a:latin typeface="Cambria" panose="02040503050406030204" pitchFamily="18" charset="0"/>
                <a:ea typeface="Cambria" panose="02040503050406030204" pitchFamily="18" charset="0"/>
              </a:rPr>
              <a:t>	Chúng ta thường sử dụng các thực phẩm như rau, củ, quả, thịt… để chế biến nhiều loại thức ăn, đồ uống. Các nhóm chất dinh dưỡng có trong thức ăn, đồ uống gồm: chất bột đường, </a:t>
            </a:r>
            <a:r>
              <a:rPr lang="en-US" sz="3000" dirty="0" err="1">
                <a:latin typeface="Cambria" panose="02040503050406030204" pitchFamily="18" charset="0"/>
                <a:ea typeface="Cambria" panose="02040503050406030204" pitchFamily="18" charset="0"/>
              </a:rPr>
              <a:t>chất</a:t>
            </a:r>
            <a:r>
              <a:rPr lang="en-US" sz="3000" dirty="0">
                <a:latin typeface="Cambria" panose="02040503050406030204" pitchFamily="18" charset="0"/>
                <a:ea typeface="Cambria" panose="02040503050406030204" pitchFamily="18" charset="0"/>
              </a:rPr>
              <a:t> đạm, chất béo, vitamin và chất khoáng. Dựa vào hàm lượng chất dinh dưỡng trong mỗi loại thực phẩm, hay thức ăn chế biến từ thực phẩm đó, có thể phân chia thức ăn thành bốn nhóm: chứa nhiều chất bột đường, chứa nhiều chất đạm, chứa nhiều chất béo, chứa nhiều vitamin và chất khoáng. </a:t>
            </a:r>
            <a:endParaRPr lang="vi-VN" sz="3000" dirty="0">
              <a:latin typeface="Cambria" panose="02040503050406030204" pitchFamily="18" charset="0"/>
              <a:ea typeface="Cambria" panose="02040503050406030204" pitchFamily="18" charset="0"/>
            </a:endParaRPr>
          </a:p>
        </p:txBody>
      </p:sp>
      <p:pic>
        <p:nvPicPr>
          <p:cNvPr id="97" name="Picture 96">
            <a:extLst>
              <a:ext uri="{FF2B5EF4-FFF2-40B4-BE49-F238E27FC236}">
                <a16:creationId xmlns:a16="http://schemas.microsoft.com/office/drawing/2014/main" id="{872A260E-6F3E-BE66-3B72-CBE23FB0C0EC}"/>
              </a:ext>
            </a:extLst>
          </p:cNvPr>
          <p:cNvPicPr>
            <a:picLocks noChangeAspect="1"/>
          </p:cNvPicPr>
          <p:nvPr/>
        </p:nvPicPr>
        <p:blipFill>
          <a:blip r:embed="rId12"/>
          <a:stretch>
            <a:fillRect/>
          </a:stretch>
        </p:blipFill>
        <p:spPr>
          <a:xfrm>
            <a:off x="5380655" y="717622"/>
            <a:ext cx="2580864" cy="7153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anim calcmode="lin" valueType="num">
                                      <p:cBhvr>
                                        <p:cTn id="13" dur="1000" fill="hold"/>
                                        <p:tgtEl>
                                          <p:spTgt spid="97"/>
                                        </p:tgtEl>
                                        <p:attrNameLst>
                                          <p:attrName>ppt_x</p:attrName>
                                        </p:attrNameLst>
                                      </p:cBhvr>
                                      <p:tavLst>
                                        <p:tav tm="0">
                                          <p:val>
                                            <p:strVal val="#ppt_x"/>
                                          </p:val>
                                        </p:tav>
                                        <p:tav tm="100000">
                                          <p:val>
                                            <p:strVal val="#ppt_x"/>
                                          </p:val>
                                        </p:tav>
                                      </p:tavLst>
                                    </p:anim>
                                    <p:anim calcmode="lin" valueType="num">
                                      <p:cBhvr>
                                        <p:cTn id="14"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sz="1200"/>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a:lnSpc>
                  <a:spcPts val="2000"/>
                </a:lnSpc>
              </a:pPr>
              <a:endParaRPr sz="1200"/>
            </a:p>
          </p:txBody>
        </p:sp>
      </p:grpSp>
      <p:grpSp>
        <p:nvGrpSpPr>
          <p:cNvPr id="5" name="Group 5"/>
          <p:cNvGrpSpPr/>
          <p:nvPr/>
        </p:nvGrpSpPr>
        <p:grpSpPr>
          <a:xfrm>
            <a:off x="2286579" y="5390174"/>
            <a:ext cx="7618843" cy="1703752"/>
            <a:chOff x="0" y="0"/>
            <a:chExt cx="2882621" cy="644622"/>
          </a:xfrm>
        </p:grpSpPr>
        <p:sp>
          <p:nvSpPr>
            <p:cNvPr id="6" name="Freeform 6"/>
            <p:cNvSpPr/>
            <p:nvPr/>
          </p:nvSpPr>
          <p:spPr>
            <a:xfrm>
              <a:off x="0" y="0"/>
              <a:ext cx="2882621" cy="644622"/>
            </a:xfrm>
            <a:custGeom>
              <a:avLst/>
              <a:gdLst/>
              <a:ahLst/>
              <a:cxnLst/>
              <a:rect l="l" t="t" r="r" b="b"/>
              <a:pathLst>
                <a:path w="2882621" h="644622">
                  <a:moveTo>
                    <a:pt x="1441311" y="0"/>
                  </a:moveTo>
                  <a:cubicBezTo>
                    <a:pt x="645297" y="0"/>
                    <a:pt x="0" y="144303"/>
                    <a:pt x="0" y="322311"/>
                  </a:cubicBezTo>
                  <a:cubicBezTo>
                    <a:pt x="0" y="500318"/>
                    <a:pt x="645297" y="644622"/>
                    <a:pt x="1441311" y="644622"/>
                  </a:cubicBezTo>
                  <a:cubicBezTo>
                    <a:pt x="2237324" y="644622"/>
                    <a:pt x="2882621" y="500318"/>
                    <a:pt x="2882621" y="322311"/>
                  </a:cubicBezTo>
                  <a:cubicBezTo>
                    <a:pt x="2882621" y="144303"/>
                    <a:pt x="2237324" y="0"/>
                    <a:pt x="1441311" y="0"/>
                  </a:cubicBezTo>
                  <a:close/>
                </a:path>
              </a:pathLst>
            </a:custGeom>
            <a:solidFill>
              <a:srgbClr val="E8D496"/>
            </a:solidFill>
          </p:spPr>
          <p:txBody>
            <a:bodyPr/>
            <a:lstStyle/>
            <a:p>
              <a:endParaRPr lang="vi-VN" sz="1200"/>
            </a:p>
          </p:txBody>
        </p:sp>
        <p:sp>
          <p:nvSpPr>
            <p:cNvPr id="7" name="TextBox 7"/>
            <p:cNvSpPr txBox="1"/>
            <p:nvPr/>
          </p:nvSpPr>
          <p:spPr>
            <a:xfrm>
              <a:off x="270246" y="50908"/>
              <a:ext cx="2342130" cy="533280"/>
            </a:xfrm>
            <a:prstGeom prst="rect">
              <a:avLst/>
            </a:prstGeom>
          </p:spPr>
          <p:txBody>
            <a:bodyPr lIns="33867" tIns="33867" rIns="33867" bIns="33867" rtlCol="0" anchor="ctr"/>
            <a:lstStyle/>
            <a:p>
              <a:pPr algn="ctr">
                <a:lnSpc>
                  <a:spcPts val="2000"/>
                </a:lnSpc>
              </a:pPr>
              <a:endParaRPr sz="1200"/>
            </a:p>
          </p:txBody>
        </p:sp>
      </p:grpSp>
      <p:sp>
        <p:nvSpPr>
          <p:cNvPr id="22" name="Freeform 22"/>
          <p:cNvSpPr/>
          <p:nvPr/>
        </p:nvSpPr>
        <p:spPr>
          <a:xfrm>
            <a:off x="11277601" y="3816632"/>
            <a:ext cx="784103" cy="800786"/>
          </a:xfrm>
          <a:custGeom>
            <a:avLst/>
            <a:gdLst/>
            <a:ahLst/>
            <a:cxnLst/>
            <a:rect l="l" t="t" r="r" b="b"/>
            <a:pathLst>
              <a:path w="1176155" h="1201179">
                <a:moveTo>
                  <a:pt x="0" y="0"/>
                </a:moveTo>
                <a:lnTo>
                  <a:pt x="1176154" y="0"/>
                </a:lnTo>
                <a:lnTo>
                  <a:pt x="1176154" y="1201179"/>
                </a:lnTo>
                <a:lnTo>
                  <a:pt x="0" y="120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sp>
        <p:nvSpPr>
          <p:cNvPr id="23" name="Freeform 23"/>
          <p:cNvSpPr/>
          <p:nvPr/>
        </p:nvSpPr>
        <p:spPr>
          <a:xfrm>
            <a:off x="297490" y="5627078"/>
            <a:ext cx="784103" cy="800786"/>
          </a:xfrm>
          <a:custGeom>
            <a:avLst/>
            <a:gdLst/>
            <a:ahLst/>
            <a:cxnLst/>
            <a:rect l="l" t="t" r="r" b="b"/>
            <a:pathLst>
              <a:path w="1176155" h="1201179">
                <a:moveTo>
                  <a:pt x="0" y="0"/>
                </a:moveTo>
                <a:lnTo>
                  <a:pt x="1176155" y="0"/>
                </a:lnTo>
                <a:lnTo>
                  <a:pt x="1176155" y="1201179"/>
                </a:lnTo>
                <a:lnTo>
                  <a:pt x="0" y="120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grpSp>
        <p:nvGrpSpPr>
          <p:cNvPr id="50" name="Group 15">
            <a:extLst>
              <a:ext uri="{FF2B5EF4-FFF2-40B4-BE49-F238E27FC236}">
                <a16:creationId xmlns:a16="http://schemas.microsoft.com/office/drawing/2014/main" id="{2F58DA74-93A3-E069-77FD-4AB37EC4FF58}"/>
              </a:ext>
            </a:extLst>
          </p:cNvPr>
          <p:cNvGrpSpPr/>
          <p:nvPr/>
        </p:nvGrpSpPr>
        <p:grpSpPr>
          <a:xfrm>
            <a:off x="304800" y="56477"/>
            <a:ext cx="11593452" cy="1238923"/>
            <a:chOff x="0" y="0"/>
            <a:chExt cx="14659296" cy="2937583"/>
          </a:xfrm>
        </p:grpSpPr>
        <p:sp>
          <p:nvSpPr>
            <p:cNvPr id="51" name="Freeform 16">
              <a:extLst>
                <a:ext uri="{FF2B5EF4-FFF2-40B4-BE49-F238E27FC236}">
                  <a16:creationId xmlns:a16="http://schemas.microsoft.com/office/drawing/2014/main" id="{2D14F453-9FB6-F4B4-259D-2CE5E4F83668}"/>
                </a:ext>
              </a:extLst>
            </p:cNvPr>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sz="1200"/>
            </a:p>
          </p:txBody>
        </p:sp>
      </p:grpSp>
      <p:sp>
        <p:nvSpPr>
          <p:cNvPr id="52" name="TextBox 51">
            <a:extLst>
              <a:ext uri="{FF2B5EF4-FFF2-40B4-BE49-F238E27FC236}">
                <a16:creationId xmlns:a16="http://schemas.microsoft.com/office/drawing/2014/main" id="{FE9F5BC3-602A-0F3F-CE57-3CE914A681C7}"/>
              </a:ext>
            </a:extLst>
          </p:cNvPr>
          <p:cNvSpPr txBox="1"/>
          <p:nvPr/>
        </p:nvSpPr>
        <p:spPr>
          <a:xfrm>
            <a:off x="519052" y="131770"/>
            <a:ext cx="11379200" cy="1118511"/>
          </a:xfrm>
          <a:prstGeom prst="rect">
            <a:avLst/>
          </a:prstGeom>
          <a:noFill/>
        </p:spPr>
        <p:txBody>
          <a:bodyPr wrap="square" rtlCol="0">
            <a:spAutoFit/>
          </a:bodyPr>
          <a:lstStyle/>
          <a:p>
            <a:r>
              <a:rPr lang="en-US" sz="3334" b="1" dirty="0">
                <a:latin typeface="Cambria" panose="02040503050406030204" pitchFamily="18" charset="0"/>
                <a:ea typeface="Cambria" panose="02040503050406030204" pitchFamily="18" charset="0"/>
              </a:rPr>
              <a:t>1. Nói tên đồ uống, thức ăn trong hình 2 và cho biết thực phẩm chính để làm thức ăn đó. </a:t>
            </a:r>
            <a:endParaRPr lang="vi-VN" sz="3334" b="1"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094E6E2E-5FC2-17BF-6714-CC942E542A1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06400" y="1410592"/>
            <a:ext cx="11488111" cy="5447409"/>
          </a:xfrm>
          <a:prstGeom prst="rect">
            <a:avLst/>
          </a:prstGeom>
        </p:spPr>
      </p:pic>
      <p:sp>
        <p:nvSpPr>
          <p:cNvPr id="55" name="Rectangle: Rounded Corners 54">
            <a:extLst>
              <a:ext uri="{FF2B5EF4-FFF2-40B4-BE49-F238E27FC236}">
                <a16:creationId xmlns:a16="http://schemas.microsoft.com/office/drawing/2014/main" id="{5DBB3EBC-086C-246F-1136-45F1D493EA52}"/>
              </a:ext>
            </a:extLst>
          </p:cNvPr>
          <p:cNvSpPr/>
          <p:nvPr/>
        </p:nvSpPr>
        <p:spPr>
          <a:xfrm>
            <a:off x="1270000" y="3118939"/>
            <a:ext cx="1636556" cy="508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lumMod val="95000"/>
                    <a:lumOff val="5000"/>
                  </a:schemeClr>
                </a:solidFill>
                <a:latin typeface="Cambria" panose="02040503050406030204" pitchFamily="18" charset="0"/>
                <a:ea typeface="Cambria" panose="02040503050406030204" pitchFamily="18" charset="0"/>
              </a:rPr>
              <a:t>Bánh mì</a:t>
            </a:r>
            <a:endParaRPr lang="vi-VN" sz="2667"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6" name="Rectangle: Rounded Corners 55">
            <a:extLst>
              <a:ext uri="{FF2B5EF4-FFF2-40B4-BE49-F238E27FC236}">
                <a16:creationId xmlns:a16="http://schemas.microsoft.com/office/drawing/2014/main" id="{6107D6E8-630B-59E8-A4E2-C132A849983E}"/>
              </a:ext>
            </a:extLst>
          </p:cNvPr>
          <p:cNvSpPr/>
          <p:nvPr/>
        </p:nvSpPr>
        <p:spPr>
          <a:xfrm>
            <a:off x="4165600" y="3105398"/>
            <a:ext cx="1636556" cy="508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lumMod val="95000"/>
                    <a:lumOff val="5000"/>
                  </a:schemeClr>
                </a:solidFill>
                <a:latin typeface="Cambria" panose="02040503050406030204" pitchFamily="18" charset="0"/>
                <a:ea typeface="Cambria" panose="02040503050406030204" pitchFamily="18" charset="0"/>
              </a:rPr>
              <a:t>Nấm xào</a:t>
            </a:r>
            <a:endParaRPr lang="vi-VN" sz="2667"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7" name="Rectangle: Rounded Corners 56">
            <a:extLst>
              <a:ext uri="{FF2B5EF4-FFF2-40B4-BE49-F238E27FC236}">
                <a16:creationId xmlns:a16="http://schemas.microsoft.com/office/drawing/2014/main" id="{9C14A766-15F1-C37A-64F5-9FDA5083612E}"/>
              </a:ext>
            </a:extLst>
          </p:cNvPr>
          <p:cNvSpPr/>
          <p:nvPr/>
        </p:nvSpPr>
        <p:spPr>
          <a:xfrm>
            <a:off x="6959600" y="3130575"/>
            <a:ext cx="1636556" cy="686057"/>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Lạc/ đậu phộng</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8" name="Rectangle: Rounded Corners 57">
            <a:extLst>
              <a:ext uri="{FF2B5EF4-FFF2-40B4-BE49-F238E27FC236}">
                <a16:creationId xmlns:a16="http://schemas.microsoft.com/office/drawing/2014/main" id="{2CDBA730-A068-C309-D259-707E9605D6F8}"/>
              </a:ext>
            </a:extLst>
          </p:cNvPr>
          <p:cNvSpPr/>
          <p:nvPr/>
        </p:nvSpPr>
        <p:spPr>
          <a:xfrm>
            <a:off x="9655421" y="3279327"/>
            <a:ext cx="1636556" cy="388552"/>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Dầu ăn</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9" name="Rectangle: Rounded Corners 58">
            <a:extLst>
              <a:ext uri="{FF2B5EF4-FFF2-40B4-BE49-F238E27FC236}">
                <a16:creationId xmlns:a16="http://schemas.microsoft.com/office/drawing/2014/main" id="{8FC6E651-3ACB-81EB-C8D1-6A8A3104498B}"/>
              </a:ext>
            </a:extLst>
          </p:cNvPr>
          <p:cNvSpPr/>
          <p:nvPr/>
        </p:nvSpPr>
        <p:spPr>
          <a:xfrm>
            <a:off x="1364289" y="4947715"/>
            <a:ext cx="1636556" cy="388552"/>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Trứng</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0" name="Rectangle: Rounded Corners 59">
            <a:extLst>
              <a:ext uri="{FF2B5EF4-FFF2-40B4-BE49-F238E27FC236}">
                <a16:creationId xmlns:a16="http://schemas.microsoft.com/office/drawing/2014/main" id="{12FCA67F-E373-48FD-7D27-F880030C599C}"/>
              </a:ext>
            </a:extLst>
          </p:cNvPr>
          <p:cNvSpPr/>
          <p:nvPr/>
        </p:nvSpPr>
        <p:spPr>
          <a:xfrm>
            <a:off x="4240545" y="4938794"/>
            <a:ext cx="1280956" cy="464749"/>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Tôm</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1" name="Rectangle: Rounded Corners 60">
            <a:extLst>
              <a:ext uri="{FF2B5EF4-FFF2-40B4-BE49-F238E27FC236}">
                <a16:creationId xmlns:a16="http://schemas.microsoft.com/office/drawing/2014/main" id="{0EEDD884-2EB6-746F-471B-22E27A8C529E}"/>
              </a:ext>
            </a:extLst>
          </p:cNvPr>
          <p:cNvSpPr/>
          <p:nvPr/>
        </p:nvSpPr>
        <p:spPr>
          <a:xfrm>
            <a:off x="7213600" y="4966304"/>
            <a:ext cx="1280956" cy="413464"/>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Cà rốt</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2" name="Rectangle: Rounded Corners 61">
            <a:extLst>
              <a:ext uri="{FF2B5EF4-FFF2-40B4-BE49-F238E27FC236}">
                <a16:creationId xmlns:a16="http://schemas.microsoft.com/office/drawing/2014/main" id="{3C825F58-AEEB-EED8-EAC5-F22C5F8ED7C0}"/>
              </a:ext>
            </a:extLst>
          </p:cNvPr>
          <p:cNvSpPr/>
          <p:nvPr/>
        </p:nvSpPr>
        <p:spPr>
          <a:xfrm>
            <a:off x="10112890" y="4976746"/>
            <a:ext cx="1098051" cy="369963"/>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Bún</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3" name="Rectangle: Rounded Corners 62">
            <a:extLst>
              <a:ext uri="{FF2B5EF4-FFF2-40B4-BE49-F238E27FC236}">
                <a16:creationId xmlns:a16="http://schemas.microsoft.com/office/drawing/2014/main" id="{9EFDA75E-A4D4-1C34-22E3-F16049F71266}"/>
              </a:ext>
            </a:extLst>
          </p:cNvPr>
          <p:cNvSpPr/>
          <p:nvPr/>
        </p:nvSpPr>
        <p:spPr>
          <a:xfrm>
            <a:off x="1633542" y="6488037"/>
            <a:ext cx="1098051" cy="369963"/>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Đu đủ</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4" name="Rectangle: Rounded Corners 63">
            <a:extLst>
              <a:ext uri="{FF2B5EF4-FFF2-40B4-BE49-F238E27FC236}">
                <a16:creationId xmlns:a16="http://schemas.microsoft.com/office/drawing/2014/main" id="{0A82751A-3EB8-E629-E147-42731B5F8D25}"/>
              </a:ext>
            </a:extLst>
          </p:cNvPr>
          <p:cNvSpPr/>
          <p:nvPr/>
        </p:nvSpPr>
        <p:spPr>
          <a:xfrm>
            <a:off x="4434853" y="6512147"/>
            <a:ext cx="1098051" cy="369963"/>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Cá</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5" name="Rectangle: Rounded Corners 64">
            <a:extLst>
              <a:ext uri="{FF2B5EF4-FFF2-40B4-BE49-F238E27FC236}">
                <a16:creationId xmlns:a16="http://schemas.microsoft.com/office/drawing/2014/main" id="{ED58FDFA-8190-C441-1594-9D1C16177211}"/>
              </a:ext>
            </a:extLst>
          </p:cNvPr>
          <p:cNvSpPr/>
          <p:nvPr/>
        </p:nvSpPr>
        <p:spPr>
          <a:xfrm>
            <a:off x="6659098" y="6427863"/>
            <a:ext cx="1652553" cy="430137"/>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Sữa chua</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6" name="Rectangle: Rounded Corners 65">
            <a:extLst>
              <a:ext uri="{FF2B5EF4-FFF2-40B4-BE49-F238E27FC236}">
                <a16:creationId xmlns:a16="http://schemas.microsoft.com/office/drawing/2014/main" id="{EC0D9C40-9A8B-A786-389F-7D53C38DE963}"/>
              </a:ext>
            </a:extLst>
          </p:cNvPr>
          <p:cNvSpPr/>
          <p:nvPr/>
        </p:nvSpPr>
        <p:spPr>
          <a:xfrm>
            <a:off x="9655422" y="6460776"/>
            <a:ext cx="1652553" cy="430137"/>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dirty="0">
                <a:solidFill>
                  <a:schemeClr val="tx1">
                    <a:lumMod val="95000"/>
                    <a:lumOff val="5000"/>
                  </a:schemeClr>
                </a:solidFill>
                <a:latin typeface="Cambria" panose="02040503050406030204" pitchFamily="18" charset="0"/>
                <a:ea typeface="Cambria" panose="02040503050406030204" pitchFamily="18" charset="0"/>
              </a:rPr>
              <a:t>Cải luộc</a:t>
            </a:r>
            <a:endParaRPr lang="vi-VN" sz="2333" b="1"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inVertical)">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1000"/>
                                        <p:tgtEl>
                                          <p:spTgt spid="60"/>
                                        </p:tgtEl>
                                      </p:cBhvr>
                                    </p:animEffect>
                                    <p:anim calcmode="lin" valueType="num">
                                      <p:cBhvr>
                                        <p:cTn id="51" dur="1000" fill="hold"/>
                                        <p:tgtEl>
                                          <p:spTgt spid="60"/>
                                        </p:tgtEl>
                                        <p:attrNameLst>
                                          <p:attrName>ppt_x</p:attrName>
                                        </p:attrNameLst>
                                      </p:cBhvr>
                                      <p:tavLst>
                                        <p:tav tm="0">
                                          <p:val>
                                            <p:strVal val="#ppt_x"/>
                                          </p:val>
                                        </p:tav>
                                        <p:tav tm="100000">
                                          <p:val>
                                            <p:strVal val="#ppt_x"/>
                                          </p:val>
                                        </p:tav>
                                      </p:tavLst>
                                    </p:anim>
                                    <p:anim calcmode="lin" valueType="num">
                                      <p:cBhvr>
                                        <p:cTn id="5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ppt_x"/>
                                          </p:val>
                                        </p:tav>
                                        <p:tav tm="100000">
                                          <p:val>
                                            <p:strVal val="#ppt_x"/>
                                          </p:val>
                                        </p:tav>
                                      </p:tavLst>
                                    </p:anim>
                                    <p:anim calcmode="lin" valueType="num">
                                      <p:cBhvr additive="base">
                                        <p:cTn id="7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additive="base">
                                        <p:cTn id="77" dur="500" fill="hold"/>
                                        <p:tgtEl>
                                          <p:spTgt spid="64"/>
                                        </p:tgtEl>
                                        <p:attrNameLst>
                                          <p:attrName>ppt_x</p:attrName>
                                        </p:attrNameLst>
                                      </p:cBhvr>
                                      <p:tavLst>
                                        <p:tav tm="0">
                                          <p:val>
                                            <p:strVal val="#ppt_x"/>
                                          </p:val>
                                        </p:tav>
                                        <p:tav tm="100000">
                                          <p:val>
                                            <p:strVal val="#ppt_x"/>
                                          </p:val>
                                        </p:tav>
                                      </p:tavLst>
                                    </p:anim>
                                    <p:anim calcmode="lin" valueType="num">
                                      <p:cBhvr additive="base">
                                        <p:cTn id="7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ppt_x"/>
                                          </p:val>
                                        </p:tav>
                                        <p:tav tm="100000">
                                          <p:val>
                                            <p:strVal val="#ppt_x"/>
                                          </p:val>
                                        </p:tav>
                                      </p:tavLst>
                                    </p:anim>
                                    <p:anim calcmode="lin" valueType="num">
                                      <p:cBhvr additive="base">
                                        <p:cTn id="8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6"/>
                                        </p:tgtEl>
                                        <p:attrNameLst>
                                          <p:attrName>style.visibility</p:attrName>
                                        </p:attrNameLst>
                                      </p:cBhvr>
                                      <p:to>
                                        <p:strVal val="visible"/>
                                      </p:to>
                                    </p:set>
                                    <p:anim calcmode="lin" valueType="num">
                                      <p:cBhvr additive="base">
                                        <p:cTn id="89" dur="500" fill="hold"/>
                                        <p:tgtEl>
                                          <p:spTgt spid="66"/>
                                        </p:tgtEl>
                                        <p:attrNameLst>
                                          <p:attrName>ppt_x</p:attrName>
                                        </p:attrNameLst>
                                      </p:cBhvr>
                                      <p:tavLst>
                                        <p:tav tm="0">
                                          <p:val>
                                            <p:strVal val="#ppt_x"/>
                                          </p:val>
                                        </p:tav>
                                        <p:tav tm="100000">
                                          <p:val>
                                            <p:strVal val="#ppt_x"/>
                                          </p:val>
                                        </p:tav>
                                      </p:tavLst>
                                    </p:anim>
                                    <p:anim calcmode="lin" valueType="num">
                                      <p:cBhvr additive="base">
                                        <p:cTn id="9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5877" y="5924309"/>
            <a:ext cx="12303753" cy="1009891"/>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sz="1200"/>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sz="1200"/>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sz="1200"/>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sz="1200"/>
              </a:p>
            </p:txBody>
          </p:sp>
        </p:grpSp>
      </p:grpSp>
      <p:sp>
        <p:nvSpPr>
          <p:cNvPr id="17" name="Freeform 17"/>
          <p:cNvSpPr/>
          <p:nvPr/>
        </p:nvSpPr>
        <p:spPr>
          <a:xfrm rot="80030">
            <a:off x="771833" y="131471"/>
            <a:ext cx="11306779" cy="929724"/>
          </a:xfrm>
          <a:custGeom>
            <a:avLst/>
            <a:gdLst/>
            <a:ahLst/>
            <a:cxnLst/>
            <a:rect l="l" t="t" r="r" b="b"/>
            <a:pathLst>
              <a:path w="13470775" h="2643640">
                <a:moveTo>
                  <a:pt x="0" y="0"/>
                </a:moveTo>
                <a:lnTo>
                  <a:pt x="13470775" y="0"/>
                </a:lnTo>
                <a:lnTo>
                  <a:pt x="13470775" y="2643639"/>
                </a:lnTo>
                <a:lnTo>
                  <a:pt x="0" y="26436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sp>
        <p:nvSpPr>
          <p:cNvPr id="20" name="Freeform 20"/>
          <p:cNvSpPr/>
          <p:nvPr/>
        </p:nvSpPr>
        <p:spPr>
          <a:xfrm>
            <a:off x="8899497" y="1070577"/>
            <a:ext cx="684275" cy="681994"/>
          </a:xfrm>
          <a:custGeom>
            <a:avLst/>
            <a:gdLst/>
            <a:ahLst/>
            <a:cxnLst/>
            <a:rect l="l" t="t" r="r" b="b"/>
            <a:pathLst>
              <a:path w="1026413" h="1022991">
                <a:moveTo>
                  <a:pt x="0" y="0"/>
                </a:moveTo>
                <a:lnTo>
                  <a:pt x="1026413" y="0"/>
                </a:lnTo>
                <a:lnTo>
                  <a:pt x="1026413" y="1022991"/>
                </a:lnTo>
                <a:lnTo>
                  <a:pt x="0" y="1022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1" name="Freeform 21"/>
          <p:cNvSpPr/>
          <p:nvPr/>
        </p:nvSpPr>
        <p:spPr>
          <a:xfrm flipH="1">
            <a:off x="-703439" y="-605088"/>
            <a:ext cx="2035525" cy="1814162"/>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2" name="Freeform 22"/>
          <p:cNvSpPr/>
          <p:nvPr/>
        </p:nvSpPr>
        <p:spPr>
          <a:xfrm>
            <a:off x="11323888" y="-594926"/>
            <a:ext cx="2035525" cy="1814162"/>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3" name="Freeform 23"/>
          <p:cNvSpPr/>
          <p:nvPr/>
        </p:nvSpPr>
        <p:spPr>
          <a:xfrm>
            <a:off x="11176130" y="1607390"/>
            <a:ext cx="634742" cy="648247"/>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4" name="Freeform 24"/>
          <p:cNvSpPr/>
          <p:nvPr/>
        </p:nvSpPr>
        <p:spPr>
          <a:xfrm>
            <a:off x="383643" y="1607390"/>
            <a:ext cx="634742" cy="648247"/>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5" name="TextBox 24">
            <a:extLst>
              <a:ext uri="{FF2B5EF4-FFF2-40B4-BE49-F238E27FC236}">
                <a16:creationId xmlns:a16="http://schemas.microsoft.com/office/drawing/2014/main" id="{D4B98F0C-956E-5DDE-C770-9EBA0D8A7871}"/>
              </a:ext>
            </a:extLst>
          </p:cNvPr>
          <p:cNvSpPr txBox="1"/>
          <p:nvPr/>
        </p:nvSpPr>
        <p:spPr>
          <a:xfrm>
            <a:off x="1344257" y="259928"/>
            <a:ext cx="10547507" cy="810350"/>
          </a:xfrm>
          <a:prstGeom prst="rect">
            <a:avLst/>
          </a:prstGeom>
          <a:noFill/>
        </p:spPr>
        <p:txBody>
          <a:bodyPr wrap="square" rtlCol="0">
            <a:spAutoFit/>
          </a:bodyPr>
          <a:lstStyle/>
          <a:p>
            <a:r>
              <a:rPr lang="en-US" sz="2333" dirty="0">
                <a:latin typeface="Cambria" panose="02040503050406030204" pitchFamily="18" charset="0"/>
                <a:ea typeface="Cambria" panose="02040503050406030204" pitchFamily="18" charset="0"/>
              </a:rPr>
              <a:t>Sắp xếp các thức ăn, đồ uống trong hình 2 vào bốn nhóm thức ăn: chứa nhiều chất bột đường, chứa nhiều chất đạm, chất béo, chứa nhiều vitamin và chất khoáng</a:t>
            </a:r>
            <a:endParaRPr lang="vi-VN" sz="2333"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6436CABE-7807-A150-0079-00A985B08E53}"/>
              </a:ext>
            </a:extLst>
          </p:cNvPr>
          <p:cNvCxnSpPr/>
          <p:nvPr/>
        </p:nvCxnSpPr>
        <p:spPr>
          <a:xfrm>
            <a:off x="9110791" y="1904986"/>
            <a:ext cx="0" cy="3048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AAC3CD-1804-4E01-A2CA-6EF5E29343AD}"/>
              </a:ext>
            </a:extLst>
          </p:cNvPr>
          <p:cNvCxnSpPr/>
          <p:nvPr/>
        </p:nvCxnSpPr>
        <p:spPr>
          <a:xfrm>
            <a:off x="6087881" y="1904986"/>
            <a:ext cx="0" cy="3048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2A2817-AE3C-735F-96DF-E2B62CB591A2}"/>
              </a:ext>
            </a:extLst>
          </p:cNvPr>
          <p:cNvCxnSpPr/>
          <p:nvPr/>
        </p:nvCxnSpPr>
        <p:spPr>
          <a:xfrm>
            <a:off x="2743200" y="1931514"/>
            <a:ext cx="0" cy="3048029"/>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F7E1158-360D-CDE9-FCD2-0AFECC122DDC}"/>
              </a:ext>
            </a:extLst>
          </p:cNvPr>
          <p:cNvSpPr txBox="1"/>
          <p:nvPr/>
        </p:nvSpPr>
        <p:spPr>
          <a:xfrm>
            <a:off x="314323" y="1307687"/>
            <a:ext cx="2923344" cy="502766"/>
          </a:xfrm>
          <a:prstGeom prst="rect">
            <a:avLst/>
          </a:prstGeom>
          <a:noFill/>
        </p:spPr>
        <p:txBody>
          <a:bodyPr wrap="square" rtlCol="0">
            <a:spAutoFit/>
          </a:bodyPr>
          <a:lstStyle/>
          <a:p>
            <a:r>
              <a:rPr lang="en-US" sz="2667" b="1" dirty="0">
                <a:solidFill>
                  <a:schemeClr val="accent3">
                    <a:lumMod val="50000"/>
                  </a:schemeClr>
                </a:solidFill>
                <a:latin typeface="Cambria" panose="02040503050406030204" pitchFamily="18" charset="0"/>
                <a:ea typeface="Cambria" panose="02040503050406030204" pitchFamily="18" charset="0"/>
              </a:rPr>
              <a:t>Chất bột đường</a:t>
            </a:r>
            <a:endParaRPr lang="vi-VN" sz="2667" b="1" dirty="0">
              <a:solidFill>
                <a:schemeClr val="accent3">
                  <a:lumMod val="50000"/>
                </a:schemeClr>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024E264-09C0-ADB9-612F-810C2A5BD017}"/>
              </a:ext>
            </a:extLst>
          </p:cNvPr>
          <p:cNvSpPr txBox="1"/>
          <p:nvPr/>
        </p:nvSpPr>
        <p:spPr>
          <a:xfrm>
            <a:off x="3164537" y="1317468"/>
            <a:ext cx="1813863" cy="502766"/>
          </a:xfrm>
          <a:prstGeom prst="rect">
            <a:avLst/>
          </a:prstGeom>
          <a:noFill/>
        </p:spPr>
        <p:txBody>
          <a:bodyPr wrap="square" rtlCol="0">
            <a:spAutoFit/>
          </a:bodyPr>
          <a:lstStyle/>
          <a:p>
            <a:r>
              <a:rPr lang="en-US" sz="2667" b="1" dirty="0">
                <a:solidFill>
                  <a:schemeClr val="accent3">
                    <a:lumMod val="50000"/>
                  </a:schemeClr>
                </a:solidFill>
                <a:latin typeface="Cambria" panose="02040503050406030204" pitchFamily="18" charset="0"/>
                <a:ea typeface="Cambria" panose="02040503050406030204" pitchFamily="18" charset="0"/>
              </a:rPr>
              <a:t>Chất đạm</a:t>
            </a:r>
            <a:endParaRPr lang="vi-VN" sz="2667" b="1" dirty="0">
              <a:solidFill>
                <a:schemeClr val="accent3">
                  <a:lumMod val="50000"/>
                </a:schemeClr>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F29EB05F-283F-9D11-4C50-92A6BB2AC41C}"/>
              </a:ext>
            </a:extLst>
          </p:cNvPr>
          <p:cNvSpPr txBox="1"/>
          <p:nvPr/>
        </p:nvSpPr>
        <p:spPr>
          <a:xfrm>
            <a:off x="6818143" y="1275398"/>
            <a:ext cx="1813863" cy="502766"/>
          </a:xfrm>
          <a:prstGeom prst="rect">
            <a:avLst/>
          </a:prstGeom>
          <a:noFill/>
        </p:spPr>
        <p:txBody>
          <a:bodyPr wrap="square" rtlCol="0">
            <a:spAutoFit/>
          </a:bodyPr>
          <a:lstStyle/>
          <a:p>
            <a:r>
              <a:rPr lang="en-US" sz="2667" b="1" dirty="0">
                <a:solidFill>
                  <a:schemeClr val="accent3">
                    <a:lumMod val="50000"/>
                  </a:schemeClr>
                </a:solidFill>
                <a:latin typeface="Cambria" panose="02040503050406030204" pitchFamily="18" charset="0"/>
                <a:ea typeface="Cambria" panose="02040503050406030204" pitchFamily="18" charset="0"/>
              </a:rPr>
              <a:t>Chất béo</a:t>
            </a:r>
            <a:endParaRPr lang="vi-VN" sz="2667" b="1" dirty="0">
              <a:solidFill>
                <a:schemeClr val="accent3">
                  <a:lumMod val="50000"/>
                </a:schemeClr>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0ED9FB06-C931-CB64-E6C3-BBA1D8DBE217}"/>
              </a:ext>
            </a:extLst>
          </p:cNvPr>
          <p:cNvSpPr txBox="1"/>
          <p:nvPr/>
        </p:nvSpPr>
        <p:spPr>
          <a:xfrm>
            <a:off x="9732591" y="1053826"/>
            <a:ext cx="2343285" cy="913199"/>
          </a:xfrm>
          <a:prstGeom prst="rect">
            <a:avLst/>
          </a:prstGeom>
          <a:noFill/>
        </p:spPr>
        <p:txBody>
          <a:bodyPr wrap="square" rtlCol="0">
            <a:spAutoFit/>
          </a:bodyPr>
          <a:lstStyle/>
          <a:p>
            <a:r>
              <a:rPr lang="en-US" sz="2667" b="1" dirty="0">
                <a:solidFill>
                  <a:schemeClr val="accent3">
                    <a:lumMod val="50000"/>
                  </a:schemeClr>
                </a:solidFill>
                <a:latin typeface="Cambria" panose="02040503050406030204" pitchFamily="18" charset="0"/>
                <a:ea typeface="Cambria" panose="02040503050406030204" pitchFamily="18" charset="0"/>
              </a:rPr>
              <a:t>Vitamin và chất khoáng</a:t>
            </a:r>
            <a:endParaRPr lang="vi-VN" sz="2667" b="1" dirty="0">
              <a:solidFill>
                <a:schemeClr val="accent3">
                  <a:lumMod val="50000"/>
                </a:schemeClr>
              </a:solidFill>
              <a:latin typeface="Cambria" panose="02040503050406030204" pitchFamily="18" charset="0"/>
              <a:ea typeface="Cambria" panose="02040503050406030204" pitchFamily="18" charset="0"/>
            </a:endParaRPr>
          </a:p>
        </p:txBody>
      </p:sp>
      <p:pic>
        <p:nvPicPr>
          <p:cNvPr id="34" name="Picture 33">
            <a:extLst>
              <a:ext uri="{FF2B5EF4-FFF2-40B4-BE49-F238E27FC236}">
                <a16:creationId xmlns:a16="http://schemas.microsoft.com/office/drawing/2014/main" id="{0783234D-D3C1-ACED-D8DB-9303D73725B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5696" t="35232" b="33141"/>
          <a:stretch/>
        </p:blipFill>
        <p:spPr>
          <a:xfrm>
            <a:off x="245307" y="2173256"/>
            <a:ext cx="1834542" cy="1131978"/>
          </a:xfrm>
          <a:prstGeom prst="rect">
            <a:avLst/>
          </a:prstGeom>
        </p:spPr>
      </p:pic>
      <p:pic>
        <p:nvPicPr>
          <p:cNvPr id="35" name="Picture 34">
            <a:extLst>
              <a:ext uri="{FF2B5EF4-FFF2-40B4-BE49-F238E27FC236}">
                <a16:creationId xmlns:a16="http://schemas.microsoft.com/office/drawing/2014/main" id="{6928F73C-8CF9-4E39-81D8-70E0C4AC782E}"/>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031" t="105" r="72379" b="63712"/>
          <a:stretch/>
        </p:blipFill>
        <p:spPr>
          <a:xfrm>
            <a:off x="266495" y="3552767"/>
            <a:ext cx="1748115" cy="1172035"/>
          </a:xfrm>
          <a:prstGeom prst="rect">
            <a:avLst/>
          </a:prstGeom>
        </p:spPr>
      </p:pic>
      <p:pic>
        <p:nvPicPr>
          <p:cNvPr id="36" name="Picture 35">
            <a:extLst>
              <a:ext uri="{FF2B5EF4-FFF2-40B4-BE49-F238E27FC236}">
                <a16:creationId xmlns:a16="http://schemas.microsoft.com/office/drawing/2014/main" id="{60658B9B-C878-77A8-6E88-7BC871B2FCD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608" t="36958" r="73107" b="32050"/>
          <a:stretch/>
        </p:blipFill>
        <p:spPr>
          <a:xfrm>
            <a:off x="3164538" y="2014723"/>
            <a:ext cx="2076057" cy="1072715"/>
          </a:xfrm>
          <a:prstGeom prst="rect">
            <a:avLst/>
          </a:prstGeom>
        </p:spPr>
      </p:pic>
      <p:pic>
        <p:nvPicPr>
          <p:cNvPr id="37" name="Picture 36">
            <a:extLst>
              <a:ext uri="{FF2B5EF4-FFF2-40B4-BE49-F238E27FC236}">
                <a16:creationId xmlns:a16="http://schemas.microsoft.com/office/drawing/2014/main" id="{9BD39D2E-4D2F-04E8-7F75-EC94DA47748D}"/>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7409" t="34189" r="48237" b="-2141"/>
          <a:stretch/>
        </p:blipFill>
        <p:spPr>
          <a:xfrm>
            <a:off x="3276557" y="3107087"/>
            <a:ext cx="1921847" cy="2239573"/>
          </a:xfrm>
          <a:prstGeom prst="rect">
            <a:avLst/>
          </a:prstGeom>
        </p:spPr>
      </p:pic>
      <p:pic>
        <p:nvPicPr>
          <p:cNvPr id="38" name="Picture 37">
            <a:extLst>
              <a:ext uri="{FF2B5EF4-FFF2-40B4-BE49-F238E27FC236}">
                <a16:creationId xmlns:a16="http://schemas.microsoft.com/office/drawing/2014/main" id="{F293F22C-6ECC-2399-1712-4051EC9CB8D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195" t="2350" b="64346"/>
          <a:stretch/>
        </p:blipFill>
        <p:spPr>
          <a:xfrm>
            <a:off x="6449640" y="1838558"/>
            <a:ext cx="2182366" cy="1387242"/>
          </a:xfrm>
          <a:prstGeom prst="rect">
            <a:avLst/>
          </a:prstGeom>
        </p:spPr>
      </p:pic>
      <p:pic>
        <p:nvPicPr>
          <p:cNvPr id="39" name="Picture 38">
            <a:extLst>
              <a:ext uri="{FF2B5EF4-FFF2-40B4-BE49-F238E27FC236}">
                <a16:creationId xmlns:a16="http://schemas.microsoft.com/office/drawing/2014/main" id="{29FA70E0-8C07-F534-5649-675C57D28CD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1971" t="2214" r="24232" b="64346"/>
          <a:stretch/>
        </p:blipFill>
        <p:spPr>
          <a:xfrm>
            <a:off x="6459225" y="3361029"/>
            <a:ext cx="2182365" cy="1454135"/>
          </a:xfrm>
          <a:prstGeom prst="rect">
            <a:avLst/>
          </a:prstGeom>
        </p:spPr>
      </p:pic>
      <p:pic>
        <p:nvPicPr>
          <p:cNvPr id="40" name="Picture 39">
            <a:extLst>
              <a:ext uri="{FF2B5EF4-FFF2-40B4-BE49-F238E27FC236}">
                <a16:creationId xmlns:a16="http://schemas.microsoft.com/office/drawing/2014/main" id="{9D1315F6-F04B-D828-517A-57DB3DF904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054" t="67623"/>
          <a:stretch/>
        </p:blipFill>
        <p:spPr>
          <a:xfrm>
            <a:off x="9403608" y="1956680"/>
            <a:ext cx="1905915" cy="1209183"/>
          </a:xfrm>
          <a:prstGeom prst="rect">
            <a:avLst/>
          </a:prstGeom>
        </p:spPr>
      </p:pic>
      <p:pic>
        <p:nvPicPr>
          <p:cNvPr id="41" name="Picture 40">
            <a:extLst>
              <a:ext uri="{FF2B5EF4-FFF2-40B4-BE49-F238E27FC236}">
                <a16:creationId xmlns:a16="http://schemas.microsoft.com/office/drawing/2014/main" id="{2F850F98-8AE6-4A10-186E-61BA8988EED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363" t="67244" r="73560" b="-3160"/>
          <a:stretch/>
        </p:blipFill>
        <p:spPr>
          <a:xfrm>
            <a:off x="9458169" y="5454113"/>
            <a:ext cx="1828801" cy="1293571"/>
          </a:xfrm>
          <a:prstGeom prst="rect">
            <a:avLst/>
          </a:prstGeom>
        </p:spPr>
      </p:pic>
      <p:pic>
        <p:nvPicPr>
          <p:cNvPr id="42" name="Picture 41">
            <a:extLst>
              <a:ext uri="{FF2B5EF4-FFF2-40B4-BE49-F238E27FC236}">
                <a16:creationId xmlns:a16="http://schemas.microsoft.com/office/drawing/2014/main" id="{2ADF4674-48EA-5811-0BF9-ACB70DDC7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2046" t="35181" r="24159"/>
          <a:stretch/>
        </p:blipFill>
        <p:spPr>
          <a:xfrm>
            <a:off x="9432563" y="3258904"/>
            <a:ext cx="1921847" cy="2064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par>
                                <p:cTn id="43" presetID="16" presetClass="entr" presetSubtype="2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0"/>
                                        <p:tgtEl>
                                          <p:spTgt spid="34"/>
                                        </p:tgtEl>
                                      </p:cBhvr>
                                    </p:animEffect>
                                    <p:anim calcmode="lin" valueType="num">
                                      <p:cBhvr>
                                        <p:cTn id="51" dur="1000" fill="hold"/>
                                        <p:tgtEl>
                                          <p:spTgt spid="34"/>
                                        </p:tgtEl>
                                        <p:attrNameLst>
                                          <p:attrName>ppt_x</p:attrName>
                                        </p:attrNameLst>
                                      </p:cBhvr>
                                      <p:tavLst>
                                        <p:tav tm="0">
                                          <p:val>
                                            <p:strVal val="#ppt_x"/>
                                          </p:val>
                                        </p:tav>
                                        <p:tav tm="100000">
                                          <p:val>
                                            <p:strVal val="#ppt_x"/>
                                          </p:val>
                                        </p:tav>
                                      </p:tavLst>
                                    </p:anim>
                                    <p:anim calcmode="lin" valueType="num">
                                      <p:cBhvr>
                                        <p:cTn id="52" dur="1000" fill="hold"/>
                                        <p:tgtEl>
                                          <p:spTgt spid="3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1000"/>
                                        <p:tgtEl>
                                          <p:spTgt spid="41"/>
                                        </p:tgtEl>
                                      </p:cBhvr>
                                    </p:animEffect>
                                    <p:anim calcmode="lin" valueType="num">
                                      <p:cBhvr>
                                        <p:cTn id="97" dur="1000" fill="hold"/>
                                        <p:tgtEl>
                                          <p:spTgt spid="41"/>
                                        </p:tgtEl>
                                        <p:attrNameLst>
                                          <p:attrName>ppt_x</p:attrName>
                                        </p:attrNameLst>
                                      </p:cBhvr>
                                      <p:tavLst>
                                        <p:tav tm="0">
                                          <p:val>
                                            <p:strVal val="#ppt_x"/>
                                          </p:val>
                                        </p:tav>
                                        <p:tav tm="100000">
                                          <p:val>
                                            <p:strVal val="#ppt_x"/>
                                          </p:val>
                                        </p:tav>
                                      </p:tavLst>
                                    </p:anim>
                                    <p:anim calcmode="lin" valueType="num">
                                      <p:cBhvr>
                                        <p:cTn id="9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187725" y="2126874"/>
            <a:ext cx="1816551" cy="433805"/>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8" name="TextBox 8"/>
            <p:cNvSpPr txBox="1"/>
            <p:nvPr/>
          </p:nvSpPr>
          <p:spPr>
            <a:xfrm>
              <a:off x="373490" y="154504"/>
              <a:ext cx="2886126" cy="564259"/>
            </a:xfrm>
            <a:prstGeom prst="rect">
              <a:avLst/>
            </a:prstGeom>
          </p:spPr>
          <p:txBody>
            <a:bodyPr lIns="0" tIns="0" rIns="0" bIns="0" rtlCol="0" anchor="t">
              <a:spAutoFit/>
            </a:bodyPr>
            <a:lstStyle/>
            <a:p>
              <a:pPr algn="ctr" defTabSz="609630">
                <a:lnSpc>
                  <a:spcPts val="2239"/>
                </a:lnSpc>
                <a:spcBef>
                  <a:spcPct val="0"/>
                </a:spcBef>
                <a:defRPr/>
              </a:pPr>
              <a:r>
                <a:rPr lang="en-US" sz="1866">
                  <a:solidFill>
                    <a:srgbClr val="56733C"/>
                  </a:solidFill>
                  <a:latin typeface="TT Fors Display Bold"/>
                </a:rPr>
                <a:t>Toiletries</a:t>
              </a:r>
            </a:p>
          </p:txBody>
        </p:sp>
      </p:grpSp>
      <p:grpSp>
        <p:nvGrpSpPr>
          <p:cNvPr id="9" name="Group 9"/>
          <p:cNvGrpSpPr/>
          <p:nvPr/>
        </p:nvGrpSpPr>
        <p:grpSpPr>
          <a:xfrm>
            <a:off x="0" y="5791200"/>
            <a:ext cx="12192000" cy="10668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11" name="TextBox 11"/>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15" name="Group 15"/>
          <p:cNvGrpSpPr/>
          <p:nvPr/>
        </p:nvGrpSpPr>
        <p:grpSpPr>
          <a:xfrm>
            <a:off x="5088000" y="2405082"/>
            <a:ext cx="1816551" cy="433805"/>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18" name="Freeform 18"/>
          <p:cNvSpPr/>
          <p:nvPr/>
        </p:nvSpPr>
        <p:spPr>
          <a:xfrm flipH="1">
            <a:off x="591371" y="-694650"/>
            <a:ext cx="1872047" cy="1668462"/>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19" name="Group 19"/>
          <p:cNvGrpSpPr/>
          <p:nvPr/>
        </p:nvGrpSpPr>
        <p:grpSpPr>
          <a:xfrm>
            <a:off x="-1067989" y="0"/>
            <a:ext cx="2595384" cy="6858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4" name="Freeform 24"/>
          <p:cNvSpPr/>
          <p:nvPr/>
        </p:nvSpPr>
        <p:spPr>
          <a:xfrm>
            <a:off x="9728582" y="-694650"/>
            <a:ext cx="1872047" cy="1668462"/>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25" name="Group 25"/>
          <p:cNvGrpSpPr/>
          <p:nvPr/>
        </p:nvGrpSpPr>
        <p:grpSpPr>
          <a:xfrm rot="-10800000">
            <a:off x="10664605" y="0"/>
            <a:ext cx="2595384" cy="6858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30" name="Freeform 30"/>
          <p:cNvSpPr/>
          <p:nvPr/>
        </p:nvSpPr>
        <p:spPr>
          <a:xfrm>
            <a:off x="2463419"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1" name="Freeform 31"/>
          <p:cNvSpPr/>
          <p:nvPr/>
        </p:nvSpPr>
        <p:spPr>
          <a:xfrm>
            <a:off x="9076163"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4" name="Freeform 4"/>
          <p:cNvSpPr/>
          <p:nvPr/>
        </p:nvSpPr>
        <p:spPr>
          <a:xfrm>
            <a:off x="1671294" y="1459899"/>
            <a:ext cx="8880169" cy="2720403"/>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pPr defTabSz="609630">
              <a:defRPr/>
            </a:pPr>
            <a:endParaRPr lang="vi-VN" sz="1200">
              <a:solidFill>
                <a:prstClr val="black"/>
              </a:solidFill>
              <a:latin typeface="Arial" panose="020B0604020202020204" pitchFamily="34" charset="0"/>
            </a:endParaRPr>
          </a:p>
        </p:txBody>
      </p:sp>
      <p:sp>
        <p:nvSpPr>
          <p:cNvPr id="32" name="TextBox 31">
            <a:extLst>
              <a:ext uri="{FF2B5EF4-FFF2-40B4-BE49-F238E27FC236}">
                <a16:creationId xmlns:a16="http://schemas.microsoft.com/office/drawing/2014/main" id="{7666DFB2-CB71-4CAA-4C04-CD2BAEF716D2}"/>
              </a:ext>
            </a:extLst>
          </p:cNvPr>
          <p:cNvSpPr txBox="1"/>
          <p:nvPr/>
        </p:nvSpPr>
        <p:spPr>
          <a:xfrm>
            <a:off x="1675703" y="901027"/>
            <a:ext cx="8642695" cy="5518370"/>
          </a:xfrm>
          <a:prstGeom prst="rect">
            <a:avLst/>
          </a:prstGeom>
          <a:noFill/>
        </p:spPr>
        <p:txBody>
          <a:bodyPr wrap="square" rtlCol="0">
            <a:spAutoFit/>
          </a:bodyPr>
          <a:lstStyle/>
          <a:p>
            <a:pPr algn="just" defTabSz="609630">
              <a:lnSpc>
                <a:spcPct val="135000"/>
              </a:lnSpc>
              <a:spcAft>
                <a:spcPts val="533"/>
              </a:spcAft>
              <a:tabLst>
                <a:tab pos="170189" algn="l"/>
              </a:tabLst>
              <a:defRPr/>
            </a:pPr>
            <a:r>
              <a:rPr lang="pt-BR"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Một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số</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thức</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ăn</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có</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thể</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được</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xếp</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vào</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nhiều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nhóm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khác</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nhau</a:t>
            </a:r>
            <a:r>
              <a:rPr lang="en-US" sz="3334" dirty="0">
                <a:solidFill>
                  <a:prstClr val="black"/>
                </a:solidFill>
                <a:latin typeface="Cambria" panose="02040503050406030204" pitchFamily="18" charset="0"/>
                <a:ea typeface="Cambria" panose="02040503050406030204" pitchFamily="18" charset="0"/>
              </a:rPr>
              <a:t> do </a:t>
            </a:r>
            <a:r>
              <a:rPr lang="en-US" sz="3334" dirty="0" err="1">
                <a:solidFill>
                  <a:prstClr val="black"/>
                </a:solidFill>
                <a:latin typeface="Cambria" panose="02040503050406030204" pitchFamily="18" charset="0"/>
                <a:ea typeface="Cambria" panose="02040503050406030204" pitchFamily="18" charset="0"/>
              </a:rPr>
              <a:t>đều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chứa</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nhiều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chất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dinh</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dưỡng</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thuộc</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các</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nhóm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đó</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Ví</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dụ</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trứng</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thịt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bò</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có</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thể</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xếp</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vào</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nhóm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nhiều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chất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đạm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và</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cũng</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có</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thể</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xếp</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vào</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nhóm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nhiều</a:t>
            </a:r>
            <a:r>
              <a:rPr lang="en-US" sz="3334" dirty="0">
                <a:solidFill>
                  <a:prstClr val="black"/>
                </a:solidFill>
                <a:latin typeface="Cambria" panose="02040503050406030204" pitchFamily="18" charset="0"/>
                <a:ea typeface="Cambria" panose="02040503050406030204" pitchFamily="18" charset="0"/>
              </a:rPr>
              <a:t> vi – ta – min </a:t>
            </a:r>
            <a:r>
              <a:rPr lang="en-US" sz="3334" dirty="0" err="1">
                <a:solidFill>
                  <a:prstClr val="black"/>
                </a:solidFill>
                <a:latin typeface="Cambria" panose="02040503050406030204" pitchFamily="18" charset="0"/>
                <a:ea typeface="Cambria" panose="02040503050406030204" pitchFamily="18" charset="0"/>
              </a:rPr>
              <a:t>và</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chất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khoáng</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đậu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nành</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có</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thể</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xếp</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vào</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nhóm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nhiều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chất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đạm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và</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nhóm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nhiều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chất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béo</a:t>
            </a:r>
            <a:r>
              <a:rPr lang="en-US" sz="3334" dirty="0">
                <a:solidFill>
                  <a:prstClr val="black"/>
                </a:solidFill>
                <a:latin typeface="Cambria" panose="02040503050406030204" pitchFamily="18" charset="0"/>
                <a:ea typeface="Cambria" panose="02040503050406030204" pitchFamily="18" charset="0"/>
              </a:rPr>
              <a:t>.</a:t>
            </a:r>
            <a:endParaRPr lang="vi-VN" sz="3334" dirty="0">
              <a:solidFill>
                <a:prstClr val="black"/>
              </a:solidFill>
              <a:latin typeface="Cambria" panose="02040503050406030204" pitchFamily="18" charset="0"/>
              <a:ea typeface="Cambria" panose="02040503050406030204" pitchFamily="18" charset="0"/>
            </a:endParaRPr>
          </a:p>
          <a:p>
            <a:pPr algn="just" defTabSz="609630">
              <a:defRPr/>
            </a:pPr>
            <a:endParaRPr lang="vi-VN" sz="3334" dirty="0">
              <a:solidFill>
                <a:prstClr val="black"/>
              </a:solidFill>
              <a:latin typeface="Cambria" panose="02040503050406030204" pitchFamily="18" charset="0"/>
              <a:ea typeface="Cambria" panose="02040503050406030204" pitchFamily="18" charset="0"/>
            </a:endParaRPr>
          </a:p>
        </p:txBody>
      </p:sp>
      <p:sp>
        <p:nvSpPr>
          <p:cNvPr id="2" name="TextBox 1"/>
          <p:cNvSpPr txBox="1"/>
          <p:nvPr/>
        </p:nvSpPr>
        <p:spPr>
          <a:xfrm>
            <a:off x="2621813" y="204742"/>
            <a:ext cx="655320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EM CÓ BIẾT</a:t>
            </a:r>
          </a:p>
        </p:txBody>
      </p:sp>
    </p:spTree>
    <p:extLst>
      <p:ext uri="{BB962C8B-B14F-4D97-AF65-F5344CB8AC3E}">
        <p14:creationId xmlns:p14="http://schemas.microsoft.com/office/powerpoint/2010/main" val="1781003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187725" y="2126874"/>
            <a:ext cx="1816551" cy="433805"/>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8" name="TextBox 8"/>
            <p:cNvSpPr txBox="1"/>
            <p:nvPr/>
          </p:nvSpPr>
          <p:spPr>
            <a:xfrm>
              <a:off x="373490" y="154504"/>
              <a:ext cx="2886126" cy="564259"/>
            </a:xfrm>
            <a:prstGeom prst="rect">
              <a:avLst/>
            </a:prstGeom>
          </p:spPr>
          <p:txBody>
            <a:bodyPr lIns="0" tIns="0" rIns="0" bIns="0" rtlCol="0" anchor="t">
              <a:spAutoFit/>
            </a:bodyPr>
            <a:lstStyle/>
            <a:p>
              <a:pPr algn="ctr" defTabSz="609630">
                <a:lnSpc>
                  <a:spcPts val="2239"/>
                </a:lnSpc>
                <a:spcBef>
                  <a:spcPct val="0"/>
                </a:spcBef>
                <a:defRPr/>
              </a:pPr>
              <a:r>
                <a:rPr lang="en-US" sz="1866">
                  <a:solidFill>
                    <a:srgbClr val="56733C"/>
                  </a:solidFill>
                  <a:latin typeface="TT Fors Display Bold"/>
                </a:rPr>
                <a:t>Toiletries</a:t>
              </a:r>
            </a:p>
          </p:txBody>
        </p:sp>
      </p:grpSp>
      <p:grpSp>
        <p:nvGrpSpPr>
          <p:cNvPr id="9" name="Group 9"/>
          <p:cNvGrpSpPr/>
          <p:nvPr/>
        </p:nvGrpSpPr>
        <p:grpSpPr>
          <a:xfrm>
            <a:off x="0" y="5791200"/>
            <a:ext cx="12192000" cy="10668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11" name="TextBox 11"/>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15" name="Group 15"/>
          <p:cNvGrpSpPr/>
          <p:nvPr/>
        </p:nvGrpSpPr>
        <p:grpSpPr>
          <a:xfrm>
            <a:off x="5088000" y="2405082"/>
            <a:ext cx="1816551" cy="433805"/>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18" name="Freeform 18"/>
          <p:cNvSpPr/>
          <p:nvPr/>
        </p:nvSpPr>
        <p:spPr>
          <a:xfrm flipH="1">
            <a:off x="591371" y="-694650"/>
            <a:ext cx="1872047" cy="1668462"/>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19" name="Group 19"/>
          <p:cNvGrpSpPr/>
          <p:nvPr/>
        </p:nvGrpSpPr>
        <p:grpSpPr>
          <a:xfrm>
            <a:off x="-1067989" y="0"/>
            <a:ext cx="2595384" cy="6858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4" name="Freeform 24"/>
          <p:cNvSpPr/>
          <p:nvPr/>
        </p:nvSpPr>
        <p:spPr>
          <a:xfrm>
            <a:off x="9728582" y="-694650"/>
            <a:ext cx="1872047" cy="1668462"/>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25" name="Group 25"/>
          <p:cNvGrpSpPr/>
          <p:nvPr/>
        </p:nvGrpSpPr>
        <p:grpSpPr>
          <a:xfrm rot="-10800000">
            <a:off x="10664605" y="0"/>
            <a:ext cx="2595384" cy="6858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30" name="Freeform 30"/>
          <p:cNvSpPr/>
          <p:nvPr/>
        </p:nvSpPr>
        <p:spPr>
          <a:xfrm>
            <a:off x="2463419"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1" name="Freeform 31"/>
          <p:cNvSpPr/>
          <p:nvPr/>
        </p:nvSpPr>
        <p:spPr>
          <a:xfrm>
            <a:off x="9076163"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4" name="Freeform 4"/>
          <p:cNvSpPr/>
          <p:nvPr/>
        </p:nvSpPr>
        <p:spPr>
          <a:xfrm>
            <a:off x="1671294" y="1459899"/>
            <a:ext cx="8880169" cy="2720403"/>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pPr defTabSz="609630">
              <a:defRPr/>
            </a:pPr>
            <a:endParaRPr lang="vi-VN" sz="1200">
              <a:solidFill>
                <a:prstClr val="black"/>
              </a:solidFill>
              <a:latin typeface="Arial" panose="020B0604020202020204" pitchFamily="34" charset="0"/>
            </a:endParaRPr>
          </a:p>
        </p:txBody>
      </p:sp>
      <p:sp>
        <p:nvSpPr>
          <p:cNvPr id="32" name="TextBox 31">
            <a:extLst>
              <a:ext uri="{FF2B5EF4-FFF2-40B4-BE49-F238E27FC236}">
                <a16:creationId xmlns:a16="http://schemas.microsoft.com/office/drawing/2014/main" id="{7666DFB2-CB71-4CAA-4C04-CD2BAEF716D2}"/>
              </a:ext>
            </a:extLst>
          </p:cNvPr>
          <p:cNvSpPr txBox="1"/>
          <p:nvPr/>
        </p:nvSpPr>
        <p:spPr>
          <a:xfrm>
            <a:off x="1795148" y="1596520"/>
            <a:ext cx="8642695" cy="3440301"/>
          </a:xfrm>
          <a:prstGeom prst="rect">
            <a:avLst/>
          </a:prstGeom>
          <a:noFill/>
        </p:spPr>
        <p:txBody>
          <a:bodyPr wrap="square" rtlCol="0">
            <a:spAutoFit/>
          </a:bodyPr>
          <a:lstStyle/>
          <a:p>
            <a:pPr algn="just" defTabSz="609630">
              <a:lnSpc>
                <a:spcPct val="135000"/>
              </a:lnSpc>
              <a:spcAft>
                <a:spcPts val="533"/>
              </a:spcAft>
              <a:tabLst>
                <a:tab pos="170189" algn="l"/>
              </a:tabLst>
              <a:defRPr/>
            </a:pPr>
            <a:r>
              <a:rPr lang="pt-BR"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Một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số</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loại</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hạt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chứa</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dầu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có</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lượng</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chất</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béo</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cao</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được</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ép</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lấy</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dầu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dùng</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trong</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chế</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biến</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thực</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phẩm</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như</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vừng</a:t>
            </a:r>
            <a:r>
              <a:rPr lang="en-US" sz="3334" dirty="0">
                <a:solidFill>
                  <a:prstClr val="black"/>
                </a:solidFill>
                <a:latin typeface="Cambria" panose="02040503050406030204" pitchFamily="18" charset="0"/>
                <a:ea typeface="Cambria" panose="02040503050406030204" pitchFamily="18" charset="0"/>
              </a:rPr>
              <a:t> ( </a:t>
            </a:r>
            <a:r>
              <a:rPr lang="en-US" sz="3334" dirty="0" err="1">
                <a:solidFill>
                  <a:prstClr val="black"/>
                </a:solidFill>
                <a:latin typeface="Cambria" panose="02040503050406030204" pitchFamily="18" charset="0"/>
                <a:ea typeface="Cambria" panose="02040503050406030204" pitchFamily="18" charset="0"/>
              </a:rPr>
              <a:t>dầu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vừng</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đậu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nành</a:t>
            </a:r>
            <a:r>
              <a:rPr lang="en-US" sz="3334" dirty="0">
                <a:solidFill>
                  <a:prstClr val="black"/>
                </a:solidFill>
                <a:latin typeface="Cambria" panose="02040503050406030204" pitchFamily="18" charset="0"/>
                <a:ea typeface="Cambria" panose="02040503050406030204" pitchFamily="18" charset="0"/>
              </a:rPr>
              <a:t> ( </a:t>
            </a:r>
            <a:r>
              <a:rPr lang="en-US" sz="3334" dirty="0" err="1">
                <a:solidFill>
                  <a:prstClr val="black"/>
                </a:solidFill>
                <a:latin typeface="Cambria" panose="02040503050406030204" pitchFamily="18" charset="0"/>
                <a:ea typeface="Cambria" panose="02040503050406030204" pitchFamily="18" charset="0"/>
              </a:rPr>
              <a:t>dầu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đậu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nành</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lạc</a:t>
            </a:r>
            <a:r>
              <a:rPr lang="en-US" sz="3334" dirty="0">
                <a:solidFill>
                  <a:prstClr val="black"/>
                </a:solidFill>
                <a:latin typeface="Cambria" panose="02040503050406030204" pitchFamily="18" charset="0"/>
                <a:ea typeface="Cambria" panose="02040503050406030204" pitchFamily="18" charset="0"/>
              </a:rPr>
              <a:t> ( </a:t>
            </a:r>
            <a:r>
              <a:rPr lang="en-US" sz="3334" dirty="0" err="1">
                <a:solidFill>
                  <a:prstClr val="black"/>
                </a:solidFill>
                <a:latin typeface="Cambria" panose="02040503050406030204" pitchFamily="18" charset="0"/>
                <a:ea typeface="Cambria" panose="02040503050406030204" pitchFamily="18" charset="0"/>
              </a:rPr>
              <a:t>dầu</a:t>
            </a:r>
            <a:r>
              <a:rPr lang="en-US" sz="3334" dirty="0">
                <a:solidFill>
                  <a:prstClr val="black"/>
                </a:solidFill>
                <a:latin typeface="Cambria" panose="02040503050406030204" pitchFamily="18" charset="0"/>
                <a:ea typeface="Cambria" panose="02040503050406030204" pitchFamily="18" charset="0"/>
              </a:rPr>
              <a:t> </a:t>
            </a:r>
            <a:r>
              <a:rPr lang="en-US" sz="3334" dirty="0" err="1">
                <a:solidFill>
                  <a:prstClr val="black"/>
                </a:solidFill>
                <a:latin typeface="Cambria" panose="02040503050406030204" pitchFamily="18" charset="0"/>
                <a:ea typeface="Cambria" panose="02040503050406030204" pitchFamily="18" charset="0"/>
              </a:rPr>
              <a:t>lạc</a:t>
            </a:r>
            <a:r>
              <a:rPr lang="en-US" sz="3334" dirty="0">
                <a:solidFill>
                  <a:prstClr val="black"/>
                </a:solidFill>
                <a:latin typeface="Cambria" panose="02040503050406030204" pitchFamily="18" charset="0"/>
                <a:ea typeface="Cambria" panose="02040503050406030204" pitchFamily="18" charset="0"/>
              </a:rPr>
              <a:t>),…</a:t>
            </a:r>
            <a:endParaRPr lang="vi-VN" sz="3334" dirty="0">
              <a:solidFill>
                <a:prstClr val="black"/>
              </a:solidFill>
              <a:latin typeface="Cambria" panose="02040503050406030204" pitchFamily="18" charset="0"/>
              <a:ea typeface="Cambria" panose="02040503050406030204" pitchFamily="18" charset="0"/>
            </a:endParaRPr>
          </a:p>
          <a:p>
            <a:pPr algn="just" defTabSz="609630">
              <a:defRPr/>
            </a:pPr>
            <a:endParaRPr lang="vi-VN" sz="3334" dirty="0">
              <a:solidFill>
                <a:prstClr val="black"/>
              </a:solidFill>
              <a:latin typeface="Cambria" panose="02040503050406030204" pitchFamily="18" charset="0"/>
              <a:ea typeface="Cambria" panose="02040503050406030204" pitchFamily="18" charset="0"/>
            </a:endParaRPr>
          </a:p>
        </p:txBody>
      </p:sp>
      <p:sp>
        <p:nvSpPr>
          <p:cNvPr id="2" name="TextBox 1"/>
          <p:cNvSpPr txBox="1"/>
          <p:nvPr/>
        </p:nvSpPr>
        <p:spPr>
          <a:xfrm>
            <a:off x="2639828" y="526126"/>
            <a:ext cx="655320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EM CÓ BIẾT</a:t>
            </a:r>
          </a:p>
        </p:txBody>
      </p:sp>
    </p:spTree>
    <p:extLst>
      <p:ext uri="{BB962C8B-B14F-4D97-AF65-F5344CB8AC3E}">
        <p14:creationId xmlns:p14="http://schemas.microsoft.com/office/powerpoint/2010/main" val="515540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5" name="Group 5"/>
          <p:cNvGrpSpPr/>
          <p:nvPr/>
        </p:nvGrpSpPr>
        <p:grpSpPr>
          <a:xfrm>
            <a:off x="-1119693" y="5009174"/>
            <a:ext cx="7215693" cy="2148252"/>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sp>
          <p:nvSpPr>
            <p:cNvPr id="7" name="TextBox 7"/>
            <p:cNvSpPr txBox="1"/>
            <p:nvPr/>
          </p:nvSpPr>
          <p:spPr>
            <a:xfrm>
              <a:off x="255946" y="66675"/>
              <a:ext cx="2218196" cy="669925"/>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sp>
        <p:nvSpPr>
          <p:cNvPr id="16" name="Freeform 16"/>
          <p:cNvSpPr/>
          <p:nvPr/>
        </p:nvSpPr>
        <p:spPr>
          <a:xfrm>
            <a:off x="360726" y="1701800"/>
            <a:ext cx="2687274" cy="44704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a:off x="2387562" y="4091292"/>
            <a:ext cx="2928767" cy="2281998"/>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4065898" y="5847078"/>
            <a:ext cx="652419" cy="650245"/>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28898" y="4856478"/>
            <a:ext cx="652419" cy="650245"/>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2788128" y="3104877"/>
            <a:ext cx="634742" cy="648247"/>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9699130" y="4515766"/>
            <a:ext cx="4053411" cy="1021631"/>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0118123" y="925999"/>
            <a:ext cx="2999875" cy="1147879"/>
          </a:xfrm>
          <a:prstGeom prst="rect">
            <a:avLst/>
          </a:prstGeom>
        </p:spPr>
      </p:pic>
      <p:pic>
        <p:nvPicPr>
          <p:cNvPr id="9" name="Picture 8">
            <a:extLst>
              <a:ext uri="{FF2B5EF4-FFF2-40B4-BE49-F238E27FC236}">
                <a16:creationId xmlns:a16="http://schemas.microsoft.com/office/drawing/2014/main" id="{0A806AC1-4E11-27D2-9574-D60E813CE033}"/>
              </a:ext>
            </a:extLst>
          </p:cNvPr>
          <p:cNvPicPr>
            <a:picLocks noChangeAspect="1"/>
          </p:cNvPicPr>
          <p:nvPr/>
        </p:nvPicPr>
        <p:blipFill>
          <a:blip r:embed="rId11"/>
          <a:stretch>
            <a:fillRect/>
          </a:stretch>
        </p:blipFill>
        <p:spPr>
          <a:xfrm>
            <a:off x="1625600" y="200876"/>
            <a:ext cx="9736661" cy="2574985"/>
          </a:xfrm>
          <a:prstGeom prst="rect">
            <a:avLst/>
          </a:prstGeom>
        </p:spPr>
      </p:pic>
    </p:spTree>
    <p:extLst>
      <p:ext uri="{BB962C8B-B14F-4D97-AF65-F5344CB8AC3E}">
        <p14:creationId xmlns:p14="http://schemas.microsoft.com/office/powerpoint/2010/main" val="3409117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187725" y="2126874"/>
            <a:ext cx="1816551" cy="433805"/>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8" name="TextBox 8"/>
            <p:cNvSpPr txBox="1"/>
            <p:nvPr/>
          </p:nvSpPr>
          <p:spPr>
            <a:xfrm>
              <a:off x="373490" y="154504"/>
              <a:ext cx="2886126" cy="564259"/>
            </a:xfrm>
            <a:prstGeom prst="rect">
              <a:avLst/>
            </a:prstGeom>
          </p:spPr>
          <p:txBody>
            <a:bodyPr lIns="0" tIns="0" rIns="0" bIns="0" rtlCol="0" anchor="t">
              <a:spAutoFit/>
            </a:bodyPr>
            <a:lstStyle/>
            <a:p>
              <a:pPr algn="ctr" defTabSz="609630">
                <a:lnSpc>
                  <a:spcPts val="2239"/>
                </a:lnSpc>
                <a:spcBef>
                  <a:spcPct val="0"/>
                </a:spcBef>
                <a:defRPr/>
              </a:pPr>
              <a:r>
                <a:rPr lang="en-US" sz="1866">
                  <a:solidFill>
                    <a:srgbClr val="56733C"/>
                  </a:solidFill>
                  <a:latin typeface="TT Fors Display Bold"/>
                </a:rPr>
                <a:t>Toiletries</a:t>
              </a:r>
            </a:p>
          </p:txBody>
        </p:sp>
      </p:grpSp>
      <p:grpSp>
        <p:nvGrpSpPr>
          <p:cNvPr id="9" name="Group 9"/>
          <p:cNvGrpSpPr/>
          <p:nvPr/>
        </p:nvGrpSpPr>
        <p:grpSpPr>
          <a:xfrm>
            <a:off x="0" y="5791200"/>
            <a:ext cx="12192000" cy="10668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11" name="TextBox 11"/>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15" name="Group 15"/>
          <p:cNvGrpSpPr/>
          <p:nvPr/>
        </p:nvGrpSpPr>
        <p:grpSpPr>
          <a:xfrm>
            <a:off x="5088000" y="2405082"/>
            <a:ext cx="1816551" cy="433805"/>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18" name="Freeform 18"/>
          <p:cNvSpPr/>
          <p:nvPr/>
        </p:nvSpPr>
        <p:spPr>
          <a:xfrm flipH="1">
            <a:off x="591371" y="-694650"/>
            <a:ext cx="1872047" cy="1668462"/>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19" name="Group 19"/>
          <p:cNvGrpSpPr/>
          <p:nvPr/>
        </p:nvGrpSpPr>
        <p:grpSpPr>
          <a:xfrm>
            <a:off x="-1067989" y="0"/>
            <a:ext cx="2595384" cy="6858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4" name="Freeform 24"/>
          <p:cNvSpPr/>
          <p:nvPr/>
        </p:nvSpPr>
        <p:spPr>
          <a:xfrm>
            <a:off x="9728582" y="-694650"/>
            <a:ext cx="1872047" cy="1668462"/>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25" name="Group 25"/>
          <p:cNvGrpSpPr/>
          <p:nvPr/>
        </p:nvGrpSpPr>
        <p:grpSpPr>
          <a:xfrm rot="-10800000">
            <a:off x="10664605" y="0"/>
            <a:ext cx="2595384" cy="6858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30" name="Freeform 30"/>
          <p:cNvSpPr/>
          <p:nvPr/>
        </p:nvSpPr>
        <p:spPr>
          <a:xfrm>
            <a:off x="2463419"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1" name="Freeform 31"/>
          <p:cNvSpPr/>
          <p:nvPr/>
        </p:nvSpPr>
        <p:spPr>
          <a:xfrm>
            <a:off x="9076163"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4" name="Freeform 4"/>
          <p:cNvSpPr/>
          <p:nvPr/>
        </p:nvSpPr>
        <p:spPr>
          <a:xfrm>
            <a:off x="1671294" y="1459899"/>
            <a:ext cx="8880169" cy="2720403"/>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pPr defTabSz="609630">
              <a:defRPr/>
            </a:pPr>
            <a:endParaRPr lang="vi-VN" sz="1200">
              <a:solidFill>
                <a:prstClr val="black"/>
              </a:solidFill>
              <a:latin typeface="Arial" panose="020B0604020202020204" pitchFamily="34" charset="0"/>
            </a:endParaRPr>
          </a:p>
        </p:txBody>
      </p:sp>
      <p:sp>
        <p:nvSpPr>
          <p:cNvPr id="32" name="TextBox 31">
            <a:extLst>
              <a:ext uri="{FF2B5EF4-FFF2-40B4-BE49-F238E27FC236}">
                <a16:creationId xmlns:a16="http://schemas.microsoft.com/office/drawing/2014/main" id="{7666DFB2-CB71-4CAA-4C04-CD2BAEF716D2}"/>
              </a:ext>
            </a:extLst>
          </p:cNvPr>
          <p:cNvSpPr txBox="1"/>
          <p:nvPr/>
        </p:nvSpPr>
        <p:spPr>
          <a:xfrm>
            <a:off x="1910775" y="1822131"/>
            <a:ext cx="8642695" cy="2747612"/>
          </a:xfrm>
          <a:prstGeom prst="rect">
            <a:avLst/>
          </a:prstGeom>
          <a:noFill/>
        </p:spPr>
        <p:txBody>
          <a:bodyPr wrap="square" rtlCol="0">
            <a:spAutoFit/>
          </a:bodyPr>
          <a:lstStyle/>
          <a:p>
            <a:pPr algn="just" defTabSz="609630">
              <a:lnSpc>
                <a:spcPct val="135000"/>
              </a:lnSpc>
              <a:spcAft>
                <a:spcPts val="533"/>
              </a:spcAft>
              <a:tabLst>
                <a:tab pos="170189" algn="l"/>
              </a:tabLst>
              <a:defRPr/>
            </a:pPr>
            <a:r>
              <a:rPr lang="pt-BR" sz="3334" dirty="0">
                <a:solidFill>
                  <a:prstClr val="black"/>
                </a:solidFill>
                <a:latin typeface="Cambria" panose="02040503050406030204" pitchFamily="18" charset="0"/>
                <a:ea typeface="Cambria" panose="02040503050406030204" pitchFamily="18" charset="0"/>
              </a:rPr>
              <a:t>	</a:t>
            </a:r>
            <a:r>
              <a:rPr lang="en-US" sz="3334" dirty="0">
                <a:solidFill>
                  <a:prstClr val="black"/>
                </a:solidFill>
                <a:latin typeface="Cambria" panose="02040503050406030204" pitchFamily="18" charset="0"/>
                <a:ea typeface="Cambria" panose="02040503050406030204" pitchFamily="18" charset="0"/>
              </a:rPr>
              <a:t>Kể tên thức ăn hằng ngày em đã ăn, thức ăn được làm từ thực phẩm nào? Thực phẩm đó thuộc loại nhóm nào?</a:t>
            </a:r>
            <a:endParaRPr lang="vi-VN" sz="3334" dirty="0">
              <a:solidFill>
                <a:prstClr val="black"/>
              </a:solidFill>
              <a:latin typeface="Cambria" panose="02040503050406030204" pitchFamily="18" charset="0"/>
              <a:ea typeface="Cambria" panose="02040503050406030204" pitchFamily="18" charset="0"/>
            </a:endParaRPr>
          </a:p>
          <a:p>
            <a:pPr algn="just" defTabSz="609630">
              <a:defRPr/>
            </a:pPr>
            <a:endParaRPr lang="vi-VN" sz="3334"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204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187725" y="2126874"/>
            <a:ext cx="1816551" cy="433805"/>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8" name="TextBox 8"/>
            <p:cNvSpPr txBox="1"/>
            <p:nvPr/>
          </p:nvSpPr>
          <p:spPr>
            <a:xfrm>
              <a:off x="373490" y="154504"/>
              <a:ext cx="2886126" cy="564259"/>
            </a:xfrm>
            <a:prstGeom prst="rect">
              <a:avLst/>
            </a:prstGeom>
          </p:spPr>
          <p:txBody>
            <a:bodyPr lIns="0" tIns="0" rIns="0" bIns="0" rtlCol="0" anchor="t">
              <a:spAutoFit/>
            </a:bodyPr>
            <a:lstStyle/>
            <a:p>
              <a:pPr algn="ctr" defTabSz="609630">
                <a:lnSpc>
                  <a:spcPts val="2239"/>
                </a:lnSpc>
                <a:spcBef>
                  <a:spcPct val="0"/>
                </a:spcBef>
                <a:defRPr/>
              </a:pPr>
              <a:r>
                <a:rPr lang="en-US" sz="1866">
                  <a:solidFill>
                    <a:srgbClr val="56733C"/>
                  </a:solidFill>
                  <a:latin typeface="TT Fors Display Bold"/>
                </a:rPr>
                <a:t>Toiletries</a:t>
              </a:r>
            </a:p>
          </p:txBody>
        </p:sp>
      </p:grpSp>
      <p:grpSp>
        <p:nvGrpSpPr>
          <p:cNvPr id="9" name="Group 9"/>
          <p:cNvGrpSpPr/>
          <p:nvPr/>
        </p:nvGrpSpPr>
        <p:grpSpPr>
          <a:xfrm>
            <a:off x="0" y="5791200"/>
            <a:ext cx="12192000" cy="10668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11" name="TextBox 11"/>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15" name="Group 15"/>
          <p:cNvGrpSpPr/>
          <p:nvPr/>
        </p:nvGrpSpPr>
        <p:grpSpPr>
          <a:xfrm>
            <a:off x="5088000" y="2405082"/>
            <a:ext cx="1816551" cy="433805"/>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18" name="Freeform 18"/>
          <p:cNvSpPr/>
          <p:nvPr/>
        </p:nvSpPr>
        <p:spPr>
          <a:xfrm flipH="1">
            <a:off x="591371" y="-694650"/>
            <a:ext cx="1872047" cy="1668462"/>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19" name="Group 19"/>
          <p:cNvGrpSpPr/>
          <p:nvPr/>
        </p:nvGrpSpPr>
        <p:grpSpPr>
          <a:xfrm>
            <a:off x="-1067989" y="0"/>
            <a:ext cx="2595384" cy="6858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4" name="Freeform 24"/>
          <p:cNvSpPr/>
          <p:nvPr/>
        </p:nvSpPr>
        <p:spPr>
          <a:xfrm>
            <a:off x="9728582" y="-694650"/>
            <a:ext cx="1872047" cy="1668462"/>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25" name="Group 25"/>
          <p:cNvGrpSpPr/>
          <p:nvPr/>
        </p:nvGrpSpPr>
        <p:grpSpPr>
          <a:xfrm rot="-10800000">
            <a:off x="10664605" y="0"/>
            <a:ext cx="2595384" cy="6858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30" name="Freeform 30"/>
          <p:cNvSpPr/>
          <p:nvPr/>
        </p:nvSpPr>
        <p:spPr>
          <a:xfrm>
            <a:off x="2463419"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1" name="Freeform 31"/>
          <p:cNvSpPr/>
          <p:nvPr/>
        </p:nvSpPr>
        <p:spPr>
          <a:xfrm>
            <a:off x="9076163"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4" name="Freeform 4"/>
          <p:cNvSpPr/>
          <p:nvPr/>
        </p:nvSpPr>
        <p:spPr>
          <a:xfrm>
            <a:off x="1671294" y="1459899"/>
            <a:ext cx="8880169" cy="1256596"/>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pPr defTabSz="609630">
              <a:defRPr/>
            </a:pPr>
            <a:endParaRPr lang="vi-VN" sz="1200">
              <a:solidFill>
                <a:prstClr val="black"/>
              </a:solidFill>
              <a:latin typeface="Arial" panose="020B0604020202020204" pitchFamily="34" charset="0"/>
            </a:endParaRPr>
          </a:p>
        </p:txBody>
      </p:sp>
      <p:sp>
        <p:nvSpPr>
          <p:cNvPr id="32" name="TextBox 31">
            <a:extLst>
              <a:ext uri="{FF2B5EF4-FFF2-40B4-BE49-F238E27FC236}">
                <a16:creationId xmlns:a16="http://schemas.microsoft.com/office/drawing/2014/main" id="{7666DFB2-CB71-4CAA-4C04-CD2BAEF716D2}"/>
              </a:ext>
            </a:extLst>
          </p:cNvPr>
          <p:cNvSpPr txBox="1"/>
          <p:nvPr/>
        </p:nvSpPr>
        <p:spPr>
          <a:xfrm>
            <a:off x="1818295" y="423251"/>
            <a:ext cx="8642695" cy="1379801"/>
          </a:xfrm>
          <a:prstGeom prst="rect">
            <a:avLst/>
          </a:prstGeom>
          <a:noFill/>
        </p:spPr>
        <p:txBody>
          <a:bodyPr wrap="square" rtlCol="0">
            <a:spAutoFit/>
          </a:bodyPr>
          <a:lstStyle/>
          <a:p>
            <a:pPr algn="just">
              <a:lnSpc>
                <a:spcPct val="135000"/>
              </a:lnSpc>
              <a:spcAft>
                <a:spcPts val="533"/>
              </a:spcAft>
              <a:tabLst>
                <a:tab pos="170189" algn="l"/>
              </a:tabLst>
              <a:defRPr/>
            </a:pPr>
            <a:r>
              <a:rPr lang="pt-BR" sz="3334" dirty="0">
                <a:solidFill>
                  <a:prstClr val="black"/>
                </a:solidFill>
                <a:latin typeface="Cambria" panose="02040503050406030204" pitchFamily="18" charset="0"/>
                <a:ea typeface="Cambria" panose="020405030504060302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Theo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cơm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mì</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mì</a:t>
            </a:r>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hàng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ngày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lợi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gì</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đặc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biệt</a:t>
            </a:r>
            <a:r>
              <a:rPr lang="en-US" sz="3200" b="1" dirty="0">
                <a:solidFill>
                  <a:srgbClr val="002060"/>
                </a:solidFill>
                <a:latin typeface="Times New Roman" panose="02020603050405020304" pitchFamily="18" charset="0"/>
                <a:cs typeface="Times New Roman" panose="02020603050405020304" pitchFamily="18" charset="0"/>
              </a:rPr>
              <a:t> ở </a:t>
            </a:r>
            <a:r>
              <a:rPr lang="en-US" sz="3200" b="1" dirty="0" err="1">
                <a:solidFill>
                  <a:srgbClr val="002060"/>
                </a:solidFill>
                <a:latin typeface="Times New Roman" panose="02020603050405020304" pitchFamily="18" charset="0"/>
                <a:cs typeface="Times New Roman" panose="02020603050405020304" pitchFamily="18" charset="0"/>
              </a:rPr>
              <a:t>trẻ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a:t>
            </a:r>
            <a:endPar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1816033" y="1914540"/>
            <a:ext cx="9000525" cy="3869521"/>
          </a:xfrm>
          <a:prstGeom prst="rect">
            <a:avLst/>
          </a:prstGeom>
        </p:spPr>
        <p:txBody>
          <a:bodyPr wrap="square">
            <a:spAutoFit/>
          </a:bodyPr>
          <a:lstStyle/>
          <a:p>
            <a:pPr>
              <a:lnSpc>
                <a:spcPct val="130000"/>
              </a:lnSpc>
            </a:pPr>
            <a:r>
              <a:rPr lang="en-US" sz="3200" dirty="0">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Cơm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mì</a:t>
            </a:r>
            <a:r>
              <a:rPr lang="en-US" sz="3200" dirty="0">
                <a:solidFill>
                  <a:srgbClr val="C00000"/>
                </a:solidFill>
                <a:latin typeface="Times New Roman" panose="02020603050405020304" pitchFamily="18" charset="0"/>
                <a:ea typeface="Times New Roman" panose="02020603050405020304" pitchFamily="18" charset="0"/>
              </a:rPr>
              <a:t>…</a:t>
            </a:r>
            <a:r>
              <a:rPr lang="en-US" sz="3200" dirty="0" err="1">
                <a:solidFill>
                  <a:srgbClr val="C00000"/>
                </a:solidFill>
                <a:latin typeface="Times New Roman" panose="02020603050405020304" pitchFamily="18" charset="0"/>
                <a:ea typeface="Times New Roman" panose="02020603050405020304" pitchFamily="18" charset="0"/>
              </a:rPr>
              <a:t>thuộc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nhóm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chất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bột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đường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có</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vai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trò</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cung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cấp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năng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lượng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cho</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hoạt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động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sống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hàng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ngày</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như</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vận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động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việc</a:t>
            </a:r>
            <a:r>
              <a:rPr lang="en-US" sz="3200" dirty="0">
                <a:solidFill>
                  <a:srgbClr val="C00000"/>
                </a:solidFill>
                <a:latin typeface="Times New Roman" panose="02020603050405020304" pitchFamily="18" charset="0"/>
                <a:ea typeface="Times New Roman" panose="02020603050405020304" pitchFamily="18" charset="0"/>
              </a:rPr>
              <a:t>…</a:t>
            </a:r>
            <a:r>
              <a:rPr lang="en-US" sz="3200" dirty="0" err="1">
                <a:solidFill>
                  <a:srgbClr val="C00000"/>
                </a:solidFill>
                <a:latin typeface="Times New Roman" panose="02020603050405020304" pitchFamily="18" charset="0"/>
                <a:ea typeface="Times New Roman" panose="02020603050405020304" pitchFamily="18" charset="0"/>
              </a:rPr>
              <a:t>Với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trẻ</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em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ăn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đủ</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chất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bột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đường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đặc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biệt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bữa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sáng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bữa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trưa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giúp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có</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đầy</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đủ</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năng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lượng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cho</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hoạt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động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học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tập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vui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chơi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giúp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phát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triển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thể</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chất</a:t>
            </a:r>
            <a:r>
              <a:rPr lang="en-US" sz="3200" dirty="0">
                <a:solidFill>
                  <a:srgbClr val="C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948411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sp>
        <p:nvSpPr>
          <p:cNvPr id="7" name="Freeform 7"/>
          <p:cNvSpPr/>
          <p:nvPr/>
        </p:nvSpPr>
        <p:spPr>
          <a:xfrm flipH="1">
            <a:off x="-487816" y="-592054"/>
            <a:ext cx="2148771" cy="1915092"/>
          </a:xfrm>
          <a:custGeom>
            <a:avLst/>
            <a:gdLst/>
            <a:ahLst/>
            <a:cxnLst/>
            <a:rect l="l" t="t" r="r" b="b"/>
            <a:pathLst>
              <a:path w="3223156" h="2872638">
                <a:moveTo>
                  <a:pt x="3223157" y="0"/>
                </a:moveTo>
                <a:lnTo>
                  <a:pt x="0" y="0"/>
                </a:lnTo>
                <a:lnTo>
                  <a:pt x="0" y="2872638"/>
                </a:lnTo>
                <a:lnTo>
                  <a:pt x="3223157" y="2872638"/>
                </a:lnTo>
                <a:lnTo>
                  <a:pt x="322315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8"/>
          <p:cNvSpPr/>
          <p:nvPr/>
        </p:nvSpPr>
        <p:spPr>
          <a:xfrm>
            <a:off x="10531045" y="-592054"/>
            <a:ext cx="2148771" cy="1915092"/>
          </a:xfrm>
          <a:custGeom>
            <a:avLst/>
            <a:gdLst/>
            <a:ahLst/>
            <a:cxnLst/>
            <a:rect l="l" t="t" r="r" b="b"/>
            <a:pathLst>
              <a:path w="3223156" h="2872638">
                <a:moveTo>
                  <a:pt x="0" y="0"/>
                </a:moveTo>
                <a:lnTo>
                  <a:pt x="3223157" y="0"/>
                </a:lnTo>
                <a:lnTo>
                  <a:pt x="3223157" y="2872638"/>
                </a:lnTo>
                <a:lnTo>
                  <a:pt x="0" y="28726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9"/>
          <p:cNvSpPr/>
          <p:nvPr/>
        </p:nvSpPr>
        <p:spPr>
          <a:xfrm>
            <a:off x="292293" y="685800"/>
            <a:ext cx="787015" cy="784392"/>
          </a:xfrm>
          <a:custGeom>
            <a:avLst/>
            <a:gdLst/>
            <a:ahLst/>
            <a:cxnLst/>
            <a:rect l="l" t="t" r="r" b="b"/>
            <a:pathLst>
              <a:path w="1180523" h="1176588">
                <a:moveTo>
                  <a:pt x="0" y="0"/>
                </a:moveTo>
                <a:lnTo>
                  <a:pt x="1180522" y="0"/>
                </a:lnTo>
                <a:lnTo>
                  <a:pt x="1180522" y="1176588"/>
                </a:lnTo>
                <a:lnTo>
                  <a:pt x="0" y="1176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0" name="Freeform 10"/>
          <p:cNvSpPr/>
          <p:nvPr/>
        </p:nvSpPr>
        <p:spPr>
          <a:xfrm>
            <a:off x="11112693" y="685800"/>
            <a:ext cx="787015" cy="784392"/>
          </a:xfrm>
          <a:custGeom>
            <a:avLst/>
            <a:gdLst/>
            <a:ahLst/>
            <a:cxnLst/>
            <a:rect l="l" t="t" r="r" b="b"/>
            <a:pathLst>
              <a:path w="1180523" h="1176588">
                <a:moveTo>
                  <a:pt x="0" y="0"/>
                </a:moveTo>
                <a:lnTo>
                  <a:pt x="1180522" y="0"/>
                </a:lnTo>
                <a:lnTo>
                  <a:pt x="1180522" y="1176588"/>
                </a:lnTo>
                <a:lnTo>
                  <a:pt x="0" y="1176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9544381" y="459272"/>
            <a:ext cx="443619" cy="453058"/>
          </a:xfrm>
          <a:custGeom>
            <a:avLst/>
            <a:gdLst/>
            <a:ahLst/>
            <a:cxnLst/>
            <a:rect l="l" t="t" r="r" b="b"/>
            <a:pathLst>
              <a:path w="665429" h="679587">
                <a:moveTo>
                  <a:pt x="0" y="0"/>
                </a:moveTo>
                <a:lnTo>
                  <a:pt x="665428" y="0"/>
                </a:lnTo>
                <a:lnTo>
                  <a:pt x="665428" y="679586"/>
                </a:lnTo>
                <a:lnTo>
                  <a:pt x="0" y="679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2204002" y="459272"/>
            <a:ext cx="443619" cy="453058"/>
          </a:xfrm>
          <a:custGeom>
            <a:avLst/>
            <a:gdLst/>
            <a:ahLst/>
            <a:cxnLst/>
            <a:rect l="l" t="t" r="r" b="b"/>
            <a:pathLst>
              <a:path w="665429" h="679587">
                <a:moveTo>
                  <a:pt x="0" y="0"/>
                </a:moveTo>
                <a:lnTo>
                  <a:pt x="665428" y="0"/>
                </a:lnTo>
                <a:lnTo>
                  <a:pt x="665428" y="679586"/>
                </a:lnTo>
                <a:lnTo>
                  <a:pt x="0" y="679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9987999" y="4761964"/>
            <a:ext cx="2833203" cy="1905329"/>
          </a:xfrm>
          <a:custGeom>
            <a:avLst/>
            <a:gdLst/>
            <a:ahLst/>
            <a:cxnLst/>
            <a:rect l="l" t="t" r="r" b="b"/>
            <a:pathLst>
              <a:path w="4249804" h="2857993">
                <a:moveTo>
                  <a:pt x="4249804" y="0"/>
                </a:moveTo>
                <a:lnTo>
                  <a:pt x="0" y="0"/>
                </a:lnTo>
                <a:lnTo>
                  <a:pt x="0" y="2857993"/>
                </a:lnTo>
                <a:lnTo>
                  <a:pt x="4249804" y="2857993"/>
                </a:lnTo>
                <a:lnTo>
                  <a:pt x="424980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a:off x="-629202" y="4761964"/>
            <a:ext cx="2833203" cy="1905329"/>
          </a:xfrm>
          <a:custGeom>
            <a:avLst/>
            <a:gdLst/>
            <a:ahLst/>
            <a:cxnLst/>
            <a:rect l="l" t="t" r="r" b="b"/>
            <a:pathLst>
              <a:path w="4249804" h="2857993">
                <a:moveTo>
                  <a:pt x="0" y="0"/>
                </a:moveTo>
                <a:lnTo>
                  <a:pt x="4249804" y="0"/>
                </a:lnTo>
                <a:lnTo>
                  <a:pt x="4249804" y="2857993"/>
                </a:lnTo>
                <a:lnTo>
                  <a:pt x="0" y="2857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Tree>
    <p:extLst>
      <p:ext uri="{BB962C8B-B14F-4D97-AF65-F5344CB8AC3E}">
        <p14:creationId xmlns:p14="http://schemas.microsoft.com/office/powerpoint/2010/main" val="2252740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C60DD275-4246-401E-BA17-E6BAE60632D0}"/>
              </a:ext>
            </a:extLst>
          </p:cNvPr>
          <p:cNvGrpSpPr/>
          <p:nvPr/>
        </p:nvGrpSpPr>
        <p:grpSpPr>
          <a:xfrm>
            <a:off x="39732" y="5706560"/>
            <a:ext cx="12152268" cy="1151441"/>
            <a:chOff x="-2055784" y="5706558"/>
            <a:chExt cx="12152268" cy="1151441"/>
          </a:xfrm>
        </p:grpSpPr>
        <p:pic>
          <p:nvPicPr>
            <p:cNvPr id="3"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11"/>
          <p:cNvGrpSpPr/>
          <p:nvPr/>
        </p:nvGrpSpPr>
        <p:grpSpPr>
          <a:xfrm>
            <a:off x="595871" y="914401"/>
            <a:ext cx="10729627" cy="5232585"/>
            <a:chOff x="595870" y="914400"/>
            <a:chExt cx="10729627" cy="5232585"/>
          </a:xfrm>
        </p:grpSpPr>
        <p:sp>
          <p:nvSpPr>
            <p:cNvPr id="10" name="任意多边形: 形状 40">
              <a:extLst>
                <a:ext uri="{FF2B5EF4-FFF2-40B4-BE49-F238E27FC236}">
                  <a16:creationId xmlns:a16="http://schemas.microsoft.com/office/drawing/2014/main" id="{50C53215-5F60-4E34-AE0B-4349CB326516}"/>
                </a:ext>
              </a:extLst>
            </p:cNvPr>
            <p:cNvSpPr/>
            <p:nvPr/>
          </p:nvSpPr>
          <p:spPr>
            <a:xfrm>
              <a:off x="595870" y="914400"/>
              <a:ext cx="10729627" cy="523258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p:cNvSpPr txBox="1"/>
            <p:nvPr/>
          </p:nvSpPr>
          <p:spPr>
            <a:xfrm>
              <a:off x="910492" y="1285077"/>
              <a:ext cx="10100382" cy="4708981"/>
            </a:xfrm>
            <a:prstGeom prst="rect">
              <a:avLst/>
            </a:prstGeom>
            <a:noFill/>
          </p:spPr>
          <p:txBody>
            <a:bodyPr wrap="square" rtlCol="0">
              <a:spAutoFit/>
            </a:bodyPr>
            <a:lstStyle/>
            <a:p>
              <a:pPr algn="just"/>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Năng</a:t>
              </a:r>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lực</a:t>
              </a:r>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đặc</a:t>
              </a:r>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thù</a:t>
              </a:r>
              <a:r>
                <a:rPr lang="en-US" sz="3000" b="1" dirty="0">
                  <a:solidFill>
                    <a:schemeClr val="accent1">
                      <a:lumMod val="75000"/>
                    </a:schemeClr>
                  </a:solidFill>
                  <a:latin typeface="Cambria" panose="02040503050406030204" pitchFamily="18" charset="0"/>
                  <a:ea typeface="Cambria" panose="02040503050406030204" pitchFamily="18" charset="0"/>
                </a:rPr>
                <a:t>:</a:t>
              </a:r>
            </a:p>
            <a:p>
              <a:pPr algn="just"/>
              <a:r>
                <a:rPr lang="en-US" sz="3000" b="1" dirty="0">
                  <a:solidFill>
                    <a:schemeClr val="accent5">
                      <a:lumMod val="50000"/>
                    </a:schemeClr>
                  </a:solidFill>
                  <a:latin typeface="Cambria" panose="02040503050406030204" pitchFamily="18" charset="0"/>
                  <a:ea typeface="Cambria" panose="02040503050406030204" pitchFamily="18" charset="0"/>
                </a:rPr>
                <a:t>- HS </a:t>
              </a:r>
              <a:r>
                <a:rPr lang="en-US" sz="3000" b="1" dirty="0" err="1">
                  <a:solidFill>
                    <a:schemeClr val="accent5">
                      <a:lumMod val="50000"/>
                    </a:schemeClr>
                  </a:solidFill>
                  <a:latin typeface="Cambria" panose="02040503050406030204" pitchFamily="18" charset="0"/>
                  <a:ea typeface="Cambria" panose="02040503050406030204" pitchFamily="18" charset="0"/>
                </a:rPr>
                <a:t>nhận</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biết</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được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năng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lượng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trong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một</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số</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thực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phẩm</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phổ</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biến</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hình</a:t>
              </a:r>
              <a:r>
                <a:rPr lang="en-US" sz="3000" b="1" dirty="0">
                  <a:solidFill>
                    <a:schemeClr val="accent5">
                      <a:lumMod val="50000"/>
                    </a:schemeClr>
                  </a:solidFill>
                  <a:latin typeface="Cambria" panose="02040503050406030204" pitchFamily="18" charset="0"/>
                  <a:ea typeface="Cambria" panose="02040503050406030204" pitchFamily="18" charset="0"/>
                </a:rPr>
                <a:t> dung </a:t>
              </a:r>
              <a:r>
                <a:rPr lang="en-US" sz="3000" b="1" dirty="0" err="1">
                  <a:solidFill>
                    <a:schemeClr val="accent5">
                      <a:lumMod val="50000"/>
                    </a:schemeClr>
                  </a:solidFill>
                  <a:latin typeface="Cambria" panose="02040503050406030204" pitchFamily="18" charset="0"/>
                  <a:ea typeface="Cambria" panose="02040503050406030204" pitchFamily="18" charset="0"/>
                </a:rPr>
                <a:t>được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mức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độ</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năng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lượng</a:t>
              </a:r>
              <a:r>
                <a:rPr lang="en-US" sz="3000" b="1" dirty="0">
                  <a:solidFill>
                    <a:schemeClr val="accent5">
                      <a:lumMod val="50000"/>
                    </a:schemeClr>
                  </a:solidFill>
                  <a:latin typeface="Cambria" panose="02040503050406030204" pitchFamily="18" charset="0"/>
                  <a:ea typeface="Cambria" panose="02040503050406030204" pitchFamily="18" charset="0"/>
                </a:rPr>
                <a:t> ở </a:t>
              </a:r>
              <a:r>
                <a:rPr lang="en-US" sz="3000" b="1" dirty="0" err="1">
                  <a:solidFill>
                    <a:schemeClr val="accent5">
                      <a:lumMod val="50000"/>
                    </a:schemeClr>
                  </a:solidFill>
                  <a:latin typeface="Cambria" panose="02040503050406030204" pitchFamily="18" charset="0"/>
                  <a:ea typeface="Cambria" panose="02040503050406030204" pitchFamily="18" charset="0"/>
                </a:rPr>
                <a:t>mỗi</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loại</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thức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ăn</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là</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khác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nhau</a:t>
              </a:r>
              <a:r>
                <a:rPr lang="en-US" sz="3000" b="1" dirty="0">
                  <a:solidFill>
                    <a:schemeClr val="accent5">
                      <a:lumMod val="50000"/>
                    </a:schemeClr>
                  </a:solidFill>
                  <a:latin typeface="Cambria" panose="02040503050406030204" pitchFamily="18" charset="0"/>
                  <a:ea typeface="Cambria" panose="02040503050406030204" pitchFamily="18" charset="0"/>
                </a:rPr>
                <a:t>.</a:t>
              </a:r>
            </a:p>
            <a:p>
              <a:pPr algn="just"/>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Nêu</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được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ví</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dụ</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về</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thức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ăn</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khác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nhau</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cung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cấp</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cho</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cơ</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thể</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chất</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dinh</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dưỡng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và</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năng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lượng</a:t>
              </a:r>
              <a:r>
                <a:rPr lang="en-US" sz="3000" b="1" dirty="0">
                  <a:solidFill>
                    <a:schemeClr val="accent5">
                      <a:lumMod val="50000"/>
                    </a:schemeClr>
                  </a:solidFill>
                  <a:latin typeface="Cambria" panose="02040503050406030204" pitchFamily="18" charset="0"/>
                  <a:ea typeface="Cambria" panose="02040503050406030204" pitchFamily="18" charset="0"/>
                </a:rPr>
                <a:t> ở </a:t>
              </a:r>
              <a:r>
                <a:rPr lang="en-US" sz="3000" b="1" dirty="0" err="1">
                  <a:solidFill>
                    <a:schemeClr val="accent5">
                      <a:lumMod val="50000"/>
                    </a:schemeClr>
                  </a:solidFill>
                  <a:latin typeface="Cambria" panose="02040503050406030204" pitchFamily="18" charset="0"/>
                  <a:ea typeface="Cambria" panose="02040503050406030204" pitchFamily="18" charset="0"/>
                </a:rPr>
                <a:t>mức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độ</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khác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nhau</a:t>
              </a:r>
              <a:r>
                <a:rPr lang="en-US" sz="3000" b="1" dirty="0">
                  <a:solidFill>
                    <a:schemeClr val="accent5">
                      <a:lumMod val="50000"/>
                    </a:schemeClr>
                  </a:solidFill>
                  <a:latin typeface="Cambria" panose="02040503050406030204" pitchFamily="18" charset="0"/>
                  <a:ea typeface="Cambria" panose="02040503050406030204" pitchFamily="18" charset="0"/>
                </a:rPr>
                <a:t>.</a:t>
              </a:r>
            </a:p>
            <a:p>
              <a:pPr algn="just"/>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Năng</a:t>
              </a:r>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lực</a:t>
              </a:r>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chung</a:t>
              </a:r>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năng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lực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tư</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duy</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giải</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quyết</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vấn</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đề</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giao</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tiếp</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hợp</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tác</a:t>
              </a:r>
              <a:r>
                <a:rPr lang="en-US" sz="3000" b="1" dirty="0">
                  <a:solidFill>
                    <a:schemeClr val="accent5">
                      <a:lumMod val="50000"/>
                    </a:schemeClr>
                  </a:solidFill>
                  <a:latin typeface="Cambria" panose="02040503050406030204" pitchFamily="18" charset="0"/>
                  <a:ea typeface="Cambria" panose="02040503050406030204" pitchFamily="18" charset="0"/>
                </a:rPr>
                <a:t>.</a:t>
              </a:r>
            </a:p>
            <a:p>
              <a:pPr algn="just"/>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Phẩm</a:t>
              </a:r>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1">
                      <a:lumMod val="75000"/>
                    </a:schemeClr>
                  </a:solidFill>
                  <a:latin typeface="Cambria" panose="02040503050406030204" pitchFamily="18" charset="0"/>
                  <a:ea typeface="Cambria" panose="02040503050406030204" pitchFamily="18" charset="0"/>
                </a:rPr>
                <a:t>chất</a:t>
              </a:r>
              <a:r>
                <a:rPr lang="en-US" sz="3000" b="1" dirty="0">
                  <a:solidFill>
                    <a:schemeClr val="accent1">
                      <a:lumMod val="75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chăm</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chỉ</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trách</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nhiệm</a:t>
              </a:r>
              <a:r>
                <a:rPr lang="en-US" sz="3000" b="1" dirty="0">
                  <a:solidFill>
                    <a:schemeClr val="accent5">
                      <a:lumMod val="50000"/>
                    </a:schemeClr>
                  </a:solidFill>
                  <a:latin typeface="Cambria" panose="02040503050406030204" pitchFamily="18" charset="0"/>
                  <a:ea typeface="Cambria" panose="02040503050406030204" pitchFamily="18" charset="0"/>
                </a:rPr>
                <a:t>.</a:t>
              </a:r>
            </a:p>
          </p:txBody>
        </p:sp>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7"/>
          <a:stretch>
            <a:fillRect/>
          </a:stretch>
        </p:blipFill>
        <p:spPr>
          <a:xfrm>
            <a:off x="2180432" y="121591"/>
            <a:ext cx="7206214" cy="1508443"/>
          </a:xfrm>
          <a:prstGeom prst="rect">
            <a:avLst/>
          </a:prstGeom>
        </p:spPr>
      </p:pic>
    </p:spTree>
    <p:extLst>
      <p:ext uri="{BB962C8B-B14F-4D97-AF65-F5344CB8AC3E}">
        <p14:creationId xmlns:p14="http://schemas.microsoft.com/office/powerpoint/2010/main" val="143445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90" y="20480"/>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grpSp>
      <p:grpSp>
        <p:nvGrpSpPr>
          <p:cNvPr id="2745" name="Google Shape;2745;p52"/>
          <p:cNvGrpSpPr/>
          <p:nvPr/>
        </p:nvGrpSpPr>
        <p:grpSpPr>
          <a:xfrm flipH="1">
            <a:off x="8781598"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grpSp>
        <p:nvGrpSpPr>
          <p:cNvPr id="2949" name="Google Shape;2949;p52"/>
          <p:cNvGrpSpPr/>
          <p:nvPr/>
        </p:nvGrpSpPr>
        <p:grpSpPr>
          <a:xfrm>
            <a:off x="9902333" y="1186000"/>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sp>
        <p:nvSpPr>
          <p:cNvPr id="281" name="Google Shape;3105;p55"/>
          <p:cNvSpPr txBox="1">
            <a:spLocks noGrp="1"/>
          </p:cNvSpPr>
          <p:nvPr>
            <p:ph type="title"/>
          </p:nvPr>
        </p:nvSpPr>
        <p:spPr>
          <a:xfrm>
            <a:off x="4136494" y="2803155"/>
            <a:ext cx="5812118" cy="1738400"/>
          </a:xfrm>
          <a:prstGeom prst="rect">
            <a:avLst/>
          </a:prstGeom>
        </p:spPr>
        <p:txBody>
          <a:bodyPr spcFirstLastPara="1" vert="horz" wrap="square" lIns="121900" tIns="121900" rIns="121900" bIns="121900" rtlCol="0" anchor="ctr" anchorCtr="0">
            <a:noAutofit/>
          </a:bodyPr>
          <a:lstStyle/>
          <a:p>
            <a:pPr algn="l"/>
            <a:r>
              <a:rPr lang="en" sz="4400" dirty="0">
                <a:solidFill>
                  <a:schemeClr val="bg2">
                    <a:lumMod val="25000"/>
                  </a:schemeClr>
                </a:solidFill>
                <a:latin typeface="Cambria" panose="02040503050406030204" pitchFamily="18" charset="0"/>
                <a:ea typeface="Cambria" panose="02040503050406030204" pitchFamily="18" charset="0"/>
              </a:rPr>
              <a:t>Ôn lại bài học</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Chuẩn bị bài sau</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60"/>
            <a:ext cx="5163760" cy="2139881"/>
          </a:xfrm>
          <a:prstGeom prst="rect">
            <a:avLst/>
          </a:prstGeom>
        </p:spPr>
      </p:pic>
    </p:spTree>
    <p:extLst>
      <p:ext uri="{BB962C8B-B14F-4D97-AF65-F5344CB8AC3E}">
        <p14:creationId xmlns:p14="http://schemas.microsoft.com/office/powerpoint/2010/main" val="340376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 y="61790"/>
            <a:ext cx="11328400" cy="2919710"/>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cs typeface="Times New Roman" panose="02020603050405020304" pitchFamily="18" charset="0"/>
              </a:rPr>
              <a:t>GHI VỞ </a:t>
            </a:r>
          </a:p>
          <a:p>
            <a:pPr algn="ctr">
              <a:lnSpc>
                <a:spcPct val="130000"/>
              </a:lnSpc>
            </a:pPr>
            <a:r>
              <a:rPr lang="en-US" sz="3600" b="1" dirty="0" err="1">
                <a:solidFill>
                  <a:srgbClr val="002060"/>
                </a:solidFill>
                <a:latin typeface="Times New Roman" panose="02020603050405020304" pitchFamily="18" charset="0"/>
                <a:cs typeface="Times New Roman" panose="02020603050405020304" pitchFamily="18" charset="0"/>
              </a:rPr>
              <a:t>Khoa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endParaRPr lang="en-US" sz="3600" b="1" dirty="0">
              <a:solidFill>
                <a:srgbClr val="002060"/>
              </a:solidFill>
              <a:latin typeface="Times New Roman" panose="02020603050405020304" pitchFamily="18" charset="0"/>
              <a:cs typeface="Times New Roman" panose="02020603050405020304" pitchFamily="18" charset="0"/>
            </a:endParaRPr>
          </a:p>
          <a:p>
            <a:pPr algn="ctr">
              <a:lnSpc>
                <a:spcPct val="130000"/>
              </a:lnSpc>
            </a:pP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23: </a:t>
            </a:r>
            <a:r>
              <a:rPr lang="en-US" sz="3600" b="1" dirty="0" err="1">
                <a:solidFill>
                  <a:srgbClr val="002060"/>
                </a:solidFill>
                <a:latin typeface="Times New Roman" panose="02020603050405020304" pitchFamily="18" charset="0"/>
                <a:cs typeface="Times New Roman" panose="02020603050405020304" pitchFamily="18" charset="0"/>
              </a:rPr>
              <a:t>Vai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trò</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chất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dưỡng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đối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cơ</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thể</a:t>
            </a:r>
            <a:endParaRPr lang="en-US" sz="3600" b="1" dirty="0">
              <a:solidFill>
                <a:srgbClr val="002060"/>
              </a:solidFill>
              <a:latin typeface="Times New Roman" panose="02020603050405020304" pitchFamily="18" charset="0"/>
              <a:cs typeface="Times New Roman" panose="02020603050405020304" pitchFamily="18" charset="0"/>
            </a:endParaRPr>
          </a:p>
          <a:p>
            <a:pPr>
              <a:lnSpc>
                <a:spcPct val="130000"/>
              </a:lnSpc>
            </a:pPr>
            <a:r>
              <a:rPr lang="en-US" sz="3600" dirty="0">
                <a:solidFill>
                  <a:srgbClr val="FF0000"/>
                </a:solidFill>
                <a:latin typeface="Times New Roman" panose="02020603050405020304" pitchFamily="18" charset="0"/>
                <a:cs typeface="Times New Roman" panose="02020603050405020304" pitchFamily="18" charset="0"/>
              </a:rPr>
              <a:t>1.Các </a:t>
            </a:r>
            <a:r>
              <a:rPr lang="en-US" sz="3600" dirty="0" err="1">
                <a:solidFill>
                  <a:srgbClr val="FF0000"/>
                </a:solidFill>
                <a:latin typeface="Times New Roman" panose="02020603050405020304" pitchFamily="18" charset="0"/>
                <a:cs typeface="Times New Roman" panose="02020603050405020304" pitchFamily="18" charset="0"/>
              </a:rPr>
              <a:t>nhóm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chất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dinh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dưỡng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ăn</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44129" y="3034890"/>
            <a:ext cx="11125200" cy="1308820"/>
          </a:xfrm>
          <a:prstGeom prst="rect">
            <a:avLst/>
          </a:prstGeom>
        </p:spPr>
        <p:txBody>
          <a:bodyPr wrap="square">
            <a:spAutoFit/>
          </a:bodyPr>
          <a:lstStyle/>
          <a:p>
            <a:pPr>
              <a:lnSpc>
                <a:spcPct val="130000"/>
              </a:lnSpc>
            </a:pPr>
            <a:r>
              <a:rPr lang="en-US" sz="3200" dirty="0">
                <a:latin typeface="Times New Roman" panose="02020603050405020304" pitchFamily="18" charset="0"/>
                <a:ea typeface="Cambria" panose="02040503050406030204" pitchFamily="18" charset="0"/>
                <a:cs typeface="Times New Roman" panose="02020603050405020304" pitchFamily="18" charset="0"/>
              </a:rPr>
              <a:t>  -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nhóm</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dinh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dưỡng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ăn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uống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gồm</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bột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đạm</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béo</a:t>
            </a:r>
            <a:r>
              <a:rPr lang="en-US" sz="3200" dirty="0">
                <a:latin typeface="Times New Roman" panose="02020603050405020304" pitchFamily="18" charset="0"/>
                <a:ea typeface="Cambria" panose="02040503050406030204" pitchFamily="18" charset="0"/>
                <a:cs typeface="Times New Roman" panose="02020603050405020304" pitchFamily="18" charset="0"/>
              </a:rPr>
              <a:t>, vitamin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khoáng</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344129" y="4546600"/>
            <a:ext cx="11125200" cy="1948995"/>
          </a:xfrm>
          <a:prstGeom prst="rect">
            <a:avLst/>
          </a:prstGeom>
        </p:spPr>
        <p:txBody>
          <a:bodyPr wrap="square">
            <a:spAutoFit/>
          </a:bodyPr>
          <a:lstStyle/>
          <a:p>
            <a:pPr>
              <a:lnSpc>
                <a:spcPct val="130000"/>
              </a:lnSpc>
            </a:pPr>
            <a:r>
              <a:rPr lang="en-US" sz="3200" b="1" dirty="0">
                <a:latin typeface="Times New Roman" panose="02020603050405020304" pitchFamily="18" charset="0"/>
                <a:ea typeface="Cambria" panose="02040503050406030204" pitchFamily="18" charset="0"/>
                <a:cs typeface="Times New Roman" panose="02020603050405020304" pitchFamily="18" charset="0"/>
              </a:rPr>
              <a:t>  - </a:t>
            </a:r>
            <a:r>
              <a:rPr lang="en-US" sz="3200" dirty="0" err="1">
                <a:latin typeface="Times New Roman" panose="02020603050405020304" pitchFamily="18" charset="0"/>
                <a:ea typeface="Cambria" panose="02040503050406030204" pitchFamily="18" charset="0"/>
                <a:cs typeface="Times New Roman" panose="02020603050405020304" pitchFamily="18" charset="0"/>
              </a:rPr>
              <a:t>Mỗi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nhau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cung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hàm</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dưỡng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nhau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chứa</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nào</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3200" dirty="0">
                <a:latin typeface="Times New Roman" panose="02020603050405020304" pitchFamily="18" charset="0"/>
                <a:ea typeface="Cambria" panose="02040503050406030204" pitchFamily="18" charset="0"/>
                <a:cs typeface="Times New Roman" panose="02020603050405020304" pitchFamily="18" charset="0"/>
              </a:rPr>
              <a:t> ta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xếp</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nhóm</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dinh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dưỡng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phù</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340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4"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4" y="1362278"/>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2"/>
            <a:ext cx="3911600" cy="3475037"/>
          </a:xfrm>
          <a:prstGeom prst="rect">
            <a:avLst/>
          </a:prstGeom>
        </p:spPr>
      </p:pic>
    </p:spTree>
    <p:extLst>
      <p:ext uri="{BB962C8B-B14F-4D97-AF65-F5344CB8AC3E}">
        <p14:creationId xmlns:p14="http://schemas.microsoft.com/office/powerpoint/2010/main" val="22146495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sz="1200"/>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a:lnSpc>
                  <a:spcPts val="2000"/>
                </a:lnSpc>
              </a:pPr>
              <a:endParaRPr sz="1200"/>
            </a:p>
          </p:txBody>
        </p:sp>
      </p:grpSp>
      <p:grpSp>
        <p:nvGrpSpPr>
          <p:cNvPr id="5" name="Group 5"/>
          <p:cNvGrpSpPr/>
          <p:nvPr/>
        </p:nvGrpSpPr>
        <p:grpSpPr>
          <a:xfrm>
            <a:off x="-1119693" y="5009174"/>
            <a:ext cx="7215693" cy="2148252"/>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endParaRPr lang="vi-VN" sz="1200"/>
            </a:p>
          </p:txBody>
        </p:sp>
        <p:sp>
          <p:nvSpPr>
            <p:cNvPr id="7" name="TextBox 7"/>
            <p:cNvSpPr txBox="1"/>
            <p:nvPr/>
          </p:nvSpPr>
          <p:spPr>
            <a:xfrm>
              <a:off x="255946" y="66675"/>
              <a:ext cx="2218196" cy="669925"/>
            </a:xfrm>
            <a:prstGeom prst="rect">
              <a:avLst/>
            </a:prstGeom>
          </p:spPr>
          <p:txBody>
            <a:bodyPr lIns="33867" tIns="33867" rIns="33867" bIns="33867" rtlCol="0" anchor="ctr"/>
            <a:lstStyle/>
            <a:p>
              <a:pPr algn="ctr">
                <a:lnSpc>
                  <a:spcPts val="2000"/>
                </a:lnSpc>
              </a:pPr>
              <a:endParaRPr sz="1200"/>
            </a:p>
          </p:txBody>
        </p:sp>
      </p:grpSp>
      <p:sp>
        <p:nvSpPr>
          <p:cNvPr id="16" name="Freeform 16"/>
          <p:cNvSpPr/>
          <p:nvPr/>
        </p:nvSpPr>
        <p:spPr>
          <a:xfrm>
            <a:off x="360726" y="1701800"/>
            <a:ext cx="2687274" cy="44704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sp>
        <p:nvSpPr>
          <p:cNvPr id="17" name="Freeform 17"/>
          <p:cNvSpPr/>
          <p:nvPr/>
        </p:nvSpPr>
        <p:spPr>
          <a:xfrm>
            <a:off x="2387562" y="4091292"/>
            <a:ext cx="2928767" cy="2281998"/>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8" name="Freeform 18"/>
          <p:cNvSpPr/>
          <p:nvPr/>
        </p:nvSpPr>
        <p:spPr>
          <a:xfrm>
            <a:off x="4065898" y="5847078"/>
            <a:ext cx="652419" cy="650245"/>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19" name="Freeform 19"/>
          <p:cNvSpPr/>
          <p:nvPr/>
        </p:nvSpPr>
        <p:spPr>
          <a:xfrm>
            <a:off x="128898" y="4856478"/>
            <a:ext cx="652419" cy="650245"/>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0" name="Freeform 20"/>
          <p:cNvSpPr/>
          <p:nvPr/>
        </p:nvSpPr>
        <p:spPr>
          <a:xfrm>
            <a:off x="2788128" y="3104877"/>
            <a:ext cx="634742" cy="648247"/>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9699130" y="4515766"/>
            <a:ext cx="4053411" cy="1021631"/>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0118123" y="925999"/>
            <a:ext cx="2999875" cy="1147879"/>
          </a:xfrm>
          <a:prstGeom prst="rect">
            <a:avLst/>
          </a:prstGeom>
        </p:spPr>
      </p:pic>
      <p:pic>
        <p:nvPicPr>
          <p:cNvPr id="50" name="Picture 49">
            <a:extLst>
              <a:ext uri="{FF2B5EF4-FFF2-40B4-BE49-F238E27FC236}">
                <a16:creationId xmlns:a16="http://schemas.microsoft.com/office/drawing/2014/main" id="{BAEF4CBB-763F-B2A0-D95C-A137D37ABEDD}"/>
              </a:ext>
            </a:extLst>
          </p:cNvPr>
          <p:cNvPicPr>
            <a:picLocks noChangeAspect="1"/>
          </p:cNvPicPr>
          <p:nvPr/>
        </p:nvPicPr>
        <p:blipFill>
          <a:blip r:embed="rId11"/>
          <a:stretch>
            <a:fillRect/>
          </a:stretch>
        </p:blipFill>
        <p:spPr>
          <a:xfrm>
            <a:off x="3167344" y="1008888"/>
            <a:ext cx="7592284" cy="20078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62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5" name="Group 5"/>
          <p:cNvGrpSpPr/>
          <p:nvPr/>
        </p:nvGrpSpPr>
        <p:grpSpPr>
          <a:xfrm>
            <a:off x="-1119693" y="5009174"/>
            <a:ext cx="7215693" cy="2148252"/>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sp>
          <p:nvSpPr>
            <p:cNvPr id="7" name="TextBox 7"/>
            <p:cNvSpPr txBox="1"/>
            <p:nvPr/>
          </p:nvSpPr>
          <p:spPr>
            <a:xfrm>
              <a:off x="255946" y="66675"/>
              <a:ext cx="2218196" cy="669925"/>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sp>
        <p:nvSpPr>
          <p:cNvPr id="16" name="Freeform 16"/>
          <p:cNvSpPr/>
          <p:nvPr/>
        </p:nvSpPr>
        <p:spPr>
          <a:xfrm>
            <a:off x="360726" y="1701800"/>
            <a:ext cx="2687274" cy="44704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a:off x="2387562" y="4091292"/>
            <a:ext cx="2928767" cy="2281998"/>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4065898" y="5847078"/>
            <a:ext cx="652419" cy="650245"/>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28898" y="4856478"/>
            <a:ext cx="652419" cy="650245"/>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2788128" y="3104877"/>
            <a:ext cx="634742" cy="648247"/>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9699130" y="4515766"/>
            <a:ext cx="4053411" cy="1021631"/>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0118123" y="925999"/>
            <a:ext cx="2999875" cy="1147879"/>
          </a:xfrm>
          <a:prstGeom prst="rect">
            <a:avLst/>
          </a:prstGeom>
        </p:spPr>
      </p:pic>
      <p:pic>
        <p:nvPicPr>
          <p:cNvPr id="8" name="Picture 7">
            <a:extLst>
              <a:ext uri="{FF2B5EF4-FFF2-40B4-BE49-F238E27FC236}">
                <a16:creationId xmlns:a16="http://schemas.microsoft.com/office/drawing/2014/main" id="{7413F3EA-E316-C64C-EAF0-E6FCEF84F9ED}"/>
              </a:ext>
            </a:extLst>
          </p:cNvPr>
          <p:cNvPicPr>
            <a:picLocks noChangeAspect="1"/>
          </p:cNvPicPr>
          <p:nvPr/>
        </p:nvPicPr>
        <p:blipFill>
          <a:blip r:embed="rId11"/>
          <a:stretch>
            <a:fillRect/>
          </a:stretch>
        </p:blipFill>
        <p:spPr>
          <a:xfrm>
            <a:off x="2579518" y="685800"/>
            <a:ext cx="8749125" cy="2321049"/>
          </a:xfrm>
          <a:prstGeom prst="rect">
            <a:avLst/>
          </a:prstGeom>
        </p:spPr>
      </p:pic>
    </p:spTree>
    <p:extLst>
      <p:ext uri="{BB962C8B-B14F-4D97-AF65-F5344CB8AC3E}">
        <p14:creationId xmlns:p14="http://schemas.microsoft.com/office/powerpoint/2010/main" val="419315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sz="1200"/>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a:lnSpc>
                  <a:spcPts val="2000"/>
                </a:lnSpc>
              </a:pPr>
              <a:endParaRPr sz="1200"/>
            </a:p>
          </p:txBody>
        </p:sp>
      </p:grpSp>
      <p:grpSp>
        <p:nvGrpSpPr>
          <p:cNvPr id="5" name="Group 5"/>
          <p:cNvGrpSpPr/>
          <p:nvPr/>
        </p:nvGrpSpPr>
        <p:grpSpPr>
          <a:xfrm>
            <a:off x="6096000" y="5015524"/>
            <a:ext cx="7202993" cy="2148252"/>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sz="1200"/>
            </a:p>
          </p:txBody>
        </p:sp>
        <p:sp>
          <p:nvSpPr>
            <p:cNvPr id="7" name="TextBox 7"/>
            <p:cNvSpPr txBox="1"/>
            <p:nvPr/>
          </p:nvSpPr>
          <p:spPr>
            <a:xfrm>
              <a:off x="255495" y="66675"/>
              <a:ext cx="2214292" cy="669925"/>
            </a:xfrm>
            <a:prstGeom prst="rect">
              <a:avLst/>
            </a:prstGeom>
          </p:spPr>
          <p:txBody>
            <a:bodyPr lIns="33867" tIns="33867" rIns="33867" bIns="33867" rtlCol="0" anchor="ctr"/>
            <a:lstStyle/>
            <a:p>
              <a:pPr algn="ctr">
                <a:lnSpc>
                  <a:spcPts val="2000"/>
                </a:lnSpc>
              </a:pPr>
              <a:endParaRPr sz="1200"/>
            </a:p>
          </p:txBody>
        </p:sp>
      </p:grpSp>
      <p:grpSp>
        <p:nvGrpSpPr>
          <p:cNvPr id="15" name="Group 15"/>
          <p:cNvGrpSpPr/>
          <p:nvPr/>
        </p:nvGrpSpPr>
        <p:grpSpPr>
          <a:xfrm>
            <a:off x="304800" y="56477"/>
            <a:ext cx="9757434" cy="8636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sz="1200"/>
            </a:p>
          </p:txBody>
        </p:sp>
      </p:grpSp>
      <p:sp>
        <p:nvSpPr>
          <p:cNvPr id="19" name="Freeform 19"/>
          <p:cNvSpPr/>
          <p:nvPr/>
        </p:nvSpPr>
        <p:spPr>
          <a:xfrm>
            <a:off x="9805296" y="4812825"/>
            <a:ext cx="1675505" cy="1517729"/>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sp>
        <p:nvSpPr>
          <p:cNvPr id="20" name="Freeform 20"/>
          <p:cNvSpPr/>
          <p:nvPr/>
        </p:nvSpPr>
        <p:spPr>
          <a:xfrm>
            <a:off x="8015248" y="5041059"/>
            <a:ext cx="2088133" cy="1243307"/>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1" name="Freeform 21"/>
          <p:cNvSpPr/>
          <p:nvPr/>
        </p:nvSpPr>
        <p:spPr>
          <a:xfrm>
            <a:off x="8424573" y="3242818"/>
            <a:ext cx="634742" cy="648247"/>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2" name="Freeform 22"/>
          <p:cNvSpPr/>
          <p:nvPr/>
        </p:nvSpPr>
        <p:spPr>
          <a:xfrm>
            <a:off x="11240521" y="5891528"/>
            <a:ext cx="652419" cy="650245"/>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48" name="TextBox 47">
            <a:extLst>
              <a:ext uri="{FF2B5EF4-FFF2-40B4-BE49-F238E27FC236}">
                <a16:creationId xmlns:a16="http://schemas.microsoft.com/office/drawing/2014/main" id="{9924A960-FBF0-F6BC-854D-4A9646E6BEB3}"/>
              </a:ext>
            </a:extLst>
          </p:cNvPr>
          <p:cNvSpPr txBox="1"/>
          <p:nvPr/>
        </p:nvSpPr>
        <p:spPr>
          <a:xfrm>
            <a:off x="604916" y="164871"/>
            <a:ext cx="9042400" cy="1118511"/>
          </a:xfrm>
          <a:prstGeom prst="rect">
            <a:avLst/>
          </a:prstGeom>
          <a:noFill/>
        </p:spPr>
        <p:txBody>
          <a:bodyPr wrap="square" rtlCol="0">
            <a:spAutoFit/>
          </a:bodyPr>
          <a:lstStyle/>
          <a:p>
            <a:r>
              <a:rPr lang="en-US" sz="3334" b="1" dirty="0">
                <a:latin typeface="Cambria" panose="02040503050406030204" pitchFamily="18" charset="0"/>
                <a:ea typeface="Cambria" panose="02040503050406030204" pitchFamily="18" charset="0"/>
              </a:rPr>
              <a:t>1. Các nhóm chất dinh dưỡng có trong thức ăn</a:t>
            </a:r>
            <a:endParaRPr lang="vi-VN" sz="3334" b="1"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294257" y="1167166"/>
            <a:ext cx="7836059" cy="5117200"/>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8165200" y="1030378"/>
            <a:ext cx="4040219" cy="4359335"/>
          </a:xfrm>
          <a:prstGeom prst="rect">
            <a:avLst/>
          </a:prstGeom>
          <a:noFill/>
        </p:spPr>
        <p:txBody>
          <a:bodyPr wrap="square" rtlCol="0">
            <a:spAutoFit/>
          </a:bodyPr>
          <a:lstStyle/>
          <a:p>
            <a:pPr algn="just"/>
            <a:r>
              <a:rPr lang="en-US" sz="2133" b="1" dirty="0">
                <a:solidFill>
                  <a:schemeClr val="accent2">
                    <a:lumMod val="50000"/>
                  </a:schemeClr>
                </a:solidFill>
                <a:latin typeface="Cambria" panose="02040503050406030204" pitchFamily="18" charset="0"/>
                <a:ea typeface="Cambria" panose="02040503050406030204" pitchFamily="18" charset="0"/>
              </a:rPr>
              <a:t>Quan sát hình 1 và </a:t>
            </a:r>
            <a:r>
              <a:rPr lang="en-US" sz="2133" b="1" dirty="0" err="1">
                <a:solidFill>
                  <a:schemeClr val="accent2">
                    <a:lumMod val="50000"/>
                  </a:schemeClr>
                </a:solidFill>
                <a:latin typeface="Cambria" panose="02040503050406030204" pitchFamily="18" charset="0"/>
                <a:ea typeface="Cambria" panose="02040503050406030204" pitchFamily="18" charset="0"/>
              </a:rPr>
              <a:t>cho</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biết</a:t>
            </a:r>
            <a:r>
              <a:rPr lang="en-US" sz="2133" b="1" dirty="0">
                <a:solidFill>
                  <a:schemeClr val="accent2">
                    <a:lumMod val="50000"/>
                  </a:schemeClr>
                </a:solidFill>
                <a:latin typeface="Cambria" panose="02040503050406030204" pitchFamily="18" charset="0"/>
                <a:ea typeface="Cambria" panose="02040503050406030204" pitchFamily="18" charset="0"/>
              </a:rPr>
              <a:t>:</a:t>
            </a:r>
          </a:p>
          <a:p>
            <a:pPr algn="just"/>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Thực</a:t>
            </a:r>
            <a:r>
              <a:rPr lang="en-US" sz="2133" b="1" dirty="0">
                <a:solidFill>
                  <a:schemeClr val="accent2">
                    <a:lumMod val="50000"/>
                  </a:schemeClr>
                </a:solidFill>
                <a:latin typeface="Cambria" panose="02040503050406030204" pitchFamily="18" charset="0"/>
                <a:ea typeface="Cambria" panose="02040503050406030204" pitchFamily="18" charset="0"/>
              </a:rPr>
              <a:t> phẩm nào chứa nhiều chất bột đường? Thực phẩm nào chứa nhiều </a:t>
            </a:r>
            <a:r>
              <a:rPr lang="en-US" sz="2133" b="1" dirty="0" err="1">
                <a:solidFill>
                  <a:schemeClr val="accent2">
                    <a:lumMod val="50000"/>
                  </a:schemeClr>
                </a:solidFill>
                <a:latin typeface="Cambria" panose="02040503050406030204" pitchFamily="18" charset="0"/>
                <a:ea typeface="Cambria" panose="02040503050406030204" pitchFamily="18" charset="0"/>
              </a:rPr>
              <a:t>chất</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đạm</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Thực</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phẩm</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nào</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chứa</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nhiều</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chất</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béo</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Thực</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phẩm</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nào</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chứa</a:t>
            </a:r>
            <a:r>
              <a:rPr lang="en-US" sz="2133" b="1" dirty="0">
                <a:solidFill>
                  <a:schemeClr val="accent2">
                    <a:lumMod val="50000"/>
                  </a:schemeClr>
                </a:solidFill>
                <a:latin typeface="Cambria" panose="02040503050406030204" pitchFamily="18" charset="0"/>
                <a:ea typeface="Cambria" panose="02040503050406030204" pitchFamily="18" charset="0"/>
              </a:rPr>
              <a:t> </a:t>
            </a:r>
            <a:r>
              <a:rPr lang="en-US" sz="2133" b="1" dirty="0" err="1">
                <a:solidFill>
                  <a:schemeClr val="accent2">
                    <a:lumMod val="50000"/>
                  </a:schemeClr>
                </a:solidFill>
                <a:latin typeface="Cambria" panose="02040503050406030204" pitchFamily="18" charset="0"/>
                <a:ea typeface="Cambria" panose="02040503050406030204" pitchFamily="18" charset="0"/>
              </a:rPr>
              <a:t>nhiều</a:t>
            </a:r>
            <a:r>
              <a:rPr lang="en-US" sz="2133" b="1" dirty="0">
                <a:solidFill>
                  <a:schemeClr val="accent2">
                    <a:lumMod val="50000"/>
                  </a:schemeClr>
                </a:solidFill>
                <a:latin typeface="Cambria" panose="02040503050406030204" pitchFamily="18" charset="0"/>
                <a:ea typeface="Cambria" panose="02040503050406030204" pitchFamily="18" charset="0"/>
              </a:rPr>
              <a:t> vitamin và chất khoáng?</a:t>
            </a:r>
          </a:p>
          <a:p>
            <a:pPr algn="just"/>
            <a:endParaRPr lang="en-US" sz="2133" b="1" dirty="0">
              <a:solidFill>
                <a:schemeClr val="accent2">
                  <a:lumMod val="50000"/>
                </a:schemeClr>
              </a:solidFill>
              <a:latin typeface="Cambria" panose="02040503050406030204" pitchFamily="18" charset="0"/>
              <a:ea typeface="Cambria" panose="02040503050406030204" pitchFamily="18" charset="0"/>
            </a:endParaRPr>
          </a:p>
          <a:p>
            <a:pPr algn="just"/>
            <a:r>
              <a:rPr lang="en-US" sz="2133"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2133"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5" name="Group 5"/>
          <p:cNvGrpSpPr/>
          <p:nvPr/>
        </p:nvGrpSpPr>
        <p:grpSpPr>
          <a:xfrm>
            <a:off x="6096000" y="5015524"/>
            <a:ext cx="7202993" cy="2148252"/>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sp>
          <p:nvSpPr>
            <p:cNvPr id="7" name="TextBox 7"/>
            <p:cNvSpPr txBox="1"/>
            <p:nvPr/>
          </p:nvSpPr>
          <p:spPr>
            <a:xfrm>
              <a:off x="255495" y="66675"/>
              <a:ext cx="2214292" cy="669925"/>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15" name="Group 15"/>
          <p:cNvGrpSpPr/>
          <p:nvPr/>
        </p:nvGrpSpPr>
        <p:grpSpPr>
          <a:xfrm>
            <a:off x="304800" y="56477"/>
            <a:ext cx="9757434" cy="8636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21" name="Freeform 21"/>
          <p:cNvSpPr/>
          <p:nvPr/>
        </p:nvSpPr>
        <p:spPr>
          <a:xfrm>
            <a:off x="8424573" y="3242818"/>
            <a:ext cx="634742" cy="648247"/>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11240521" y="5891528"/>
            <a:ext cx="652419" cy="650245"/>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604916" y="164871"/>
            <a:ext cx="9042400" cy="1118511"/>
          </a:xfrm>
          <a:prstGeom prst="rect">
            <a:avLst/>
          </a:prstGeom>
          <a:noFill/>
        </p:spPr>
        <p:txBody>
          <a:bodyPr wrap="square" rtlCol="0">
            <a:spAutoFit/>
          </a:bodyPr>
          <a:lstStyle/>
          <a:p>
            <a:pPr defTabSz="609630">
              <a:defRPr/>
            </a:pPr>
            <a:r>
              <a:rPr lang="en-US" sz="3334" b="1" dirty="0">
                <a:solidFill>
                  <a:prstClr val="black"/>
                </a:solidFill>
                <a:latin typeface="Cambria" panose="02040503050406030204" pitchFamily="18" charset="0"/>
                <a:ea typeface="Cambria" panose="02040503050406030204" pitchFamily="18" charset="0"/>
              </a:rPr>
              <a:t>1. Các nhóm chất dinh dưỡng có trong thức ăn</a:t>
            </a:r>
            <a:endParaRPr lang="vi-VN" sz="3334" b="1" dirty="0">
              <a:solidFill>
                <a:prstClr val="black"/>
              </a:solidFill>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94257" y="1030378"/>
            <a:ext cx="7836059" cy="5662751"/>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8165200" y="1030378"/>
            <a:ext cx="4040219" cy="5632311"/>
          </a:xfrm>
          <a:prstGeom prst="rect">
            <a:avLst/>
          </a:prstGeom>
          <a:noFill/>
        </p:spPr>
        <p:txBody>
          <a:bodyPr wrap="square" rtlCol="0">
            <a:spAutoFit/>
          </a:bodyPr>
          <a:lstStyle/>
          <a:p>
            <a:pPr algn="just" defTabSz="609630">
              <a:defRPr/>
            </a:pPr>
            <a:r>
              <a:rPr lang="en-US" sz="2400" b="1" dirty="0">
                <a:solidFill>
                  <a:srgbClr val="C0504D">
                    <a:lumMod val="50000"/>
                  </a:srgbClr>
                </a:solidFill>
                <a:latin typeface="Cambria" panose="02040503050406030204" pitchFamily="18" charset="0"/>
                <a:ea typeface="Cambria" panose="02040503050406030204" pitchFamily="18" charset="0"/>
              </a:rPr>
              <a:t>	Gạo chứa nhiều chất bột đường. Thịt gà chứa nhiều chất đạm. Thịt heo chứa nhiều chất béo. Cải xanh chứa nhiều vitamin và chất khoáng. </a:t>
            </a:r>
          </a:p>
          <a:p>
            <a:pPr algn="just" defTabSz="609630">
              <a:defRPr/>
            </a:pPr>
            <a:endParaRPr lang="en-US" sz="2400" b="1" dirty="0">
              <a:solidFill>
                <a:srgbClr val="C0504D">
                  <a:lumMod val="50000"/>
                </a:srgbClr>
              </a:solidFill>
              <a:latin typeface="Cambria" panose="02040503050406030204" pitchFamily="18" charset="0"/>
              <a:ea typeface="Cambria" panose="02040503050406030204" pitchFamily="18" charset="0"/>
            </a:endParaRPr>
          </a:p>
          <a:p>
            <a:pPr algn="just" defTabSz="609630">
              <a:defRPr/>
            </a:pPr>
            <a:r>
              <a:rPr lang="en-US" sz="2400" b="1" dirty="0">
                <a:solidFill>
                  <a:srgbClr val="C0504D">
                    <a:lumMod val="50000"/>
                  </a:srgbClr>
                </a:solidFill>
                <a:latin typeface="Cambria" panose="02040503050406030204" pitchFamily="18" charset="0"/>
                <a:ea typeface="Cambria" panose="02040503050406030204" pitchFamily="18" charset="0"/>
              </a:rPr>
              <a:t>	</a:t>
            </a:r>
            <a:r>
              <a:rPr lang="vi-VN" sz="2400" b="1" dirty="0">
                <a:solidFill>
                  <a:srgbClr val="C0504D">
                    <a:lumMod val="50000"/>
                  </a:srgbClr>
                </a:solidFill>
                <a:latin typeface="Cambria" panose="02040503050406030204" pitchFamily="18" charset="0"/>
                <a:ea typeface="Cambria" panose="02040503050406030204" pitchFamily="18" charset="0"/>
              </a:rPr>
              <a:t>Mỗi loại thực phẩm sẽ có hàm lường dinh dưỡng này nhiều và hàm lượng dinh dưỡng khác sẽ ít hơn </a:t>
            </a:r>
          </a:p>
          <a:p>
            <a:pPr algn="just" defTabSz="609630">
              <a:defRPr/>
            </a:pPr>
            <a:r>
              <a:rPr lang="vi-VN" sz="2400" b="1" dirty="0">
                <a:solidFill>
                  <a:srgbClr val="C0504D">
                    <a:lumMod val="50000"/>
                  </a:srgbClr>
                </a:solidFill>
                <a:latin typeface="Cambria" panose="02040503050406030204" pitchFamily="18" charset="0"/>
                <a:ea typeface="Cambria" panose="02040503050406030204" pitchFamily="18" charset="0"/>
              </a:rPr>
              <a:t>(VD: gạo chứa 76g chất bột đường, chỉ có 8g chất đạm, 1g chất béo và ít hơn 1g Vi ta min và chất khoáng.)</a:t>
            </a:r>
          </a:p>
        </p:txBody>
      </p:sp>
    </p:spTree>
    <p:extLst>
      <p:ext uri="{BB962C8B-B14F-4D97-AF65-F5344CB8AC3E}">
        <p14:creationId xmlns:p14="http://schemas.microsoft.com/office/powerpoint/2010/main" val="382579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1200"/>
            <a:ext cx="12192000" cy="10668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defTabSz="609630">
                <a:defRPr/>
              </a:pPr>
              <a:endParaRPr lang="vi-VN" sz="1200">
                <a:solidFill>
                  <a:prstClr val="black"/>
                </a:solidFill>
                <a:latin typeface="Arial" panose="020B0604020202020204" pitchFamily="34" charset="0"/>
              </a:endParaRPr>
            </a:p>
          </p:txBody>
        </p:sp>
        <p:sp>
          <p:nvSpPr>
            <p:cNvPr id="4" name="TextBox 4"/>
            <p:cNvSpPr txBox="1"/>
            <p:nvPr/>
          </p:nvSpPr>
          <p:spPr>
            <a:xfrm>
              <a:off x="0" y="-9525"/>
              <a:ext cx="4816593" cy="430977"/>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5" name="Group 5"/>
          <p:cNvGrpSpPr/>
          <p:nvPr/>
        </p:nvGrpSpPr>
        <p:grpSpPr>
          <a:xfrm>
            <a:off x="6096000" y="5015524"/>
            <a:ext cx="7202993" cy="2148252"/>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sp>
          <p:nvSpPr>
            <p:cNvPr id="7" name="TextBox 7"/>
            <p:cNvSpPr txBox="1"/>
            <p:nvPr/>
          </p:nvSpPr>
          <p:spPr>
            <a:xfrm>
              <a:off x="255495" y="66675"/>
              <a:ext cx="2214292" cy="669925"/>
            </a:xfrm>
            <a:prstGeom prst="rect">
              <a:avLst/>
            </a:prstGeom>
          </p:spPr>
          <p:txBody>
            <a:bodyPr lIns="33867" tIns="33867" rIns="33867" bIns="33867" rtlCol="0" anchor="ctr"/>
            <a:lstStyle/>
            <a:p>
              <a:pPr algn="ctr" defTabSz="609630">
                <a:lnSpc>
                  <a:spcPts val="2000"/>
                </a:lnSpc>
                <a:defRPr/>
              </a:pPr>
              <a:endParaRPr sz="1200">
                <a:solidFill>
                  <a:prstClr val="black"/>
                </a:solidFill>
                <a:latin typeface="Calibri"/>
              </a:endParaRPr>
            </a:p>
          </p:txBody>
        </p:sp>
      </p:grpSp>
      <p:grpSp>
        <p:nvGrpSpPr>
          <p:cNvPr id="15" name="Group 15"/>
          <p:cNvGrpSpPr/>
          <p:nvPr/>
        </p:nvGrpSpPr>
        <p:grpSpPr>
          <a:xfrm>
            <a:off x="304800" y="56477"/>
            <a:ext cx="9757434" cy="8636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defTabSz="609630">
                <a:defRPr/>
              </a:pPr>
              <a:endParaRPr lang="vi-VN" sz="1200">
                <a:solidFill>
                  <a:prstClr val="black"/>
                </a:solidFill>
                <a:latin typeface="Arial" panose="020B0604020202020204" pitchFamily="34" charset="0"/>
              </a:endParaRPr>
            </a:p>
          </p:txBody>
        </p:sp>
      </p:grpSp>
      <p:sp>
        <p:nvSpPr>
          <p:cNvPr id="19" name="Freeform 19"/>
          <p:cNvSpPr/>
          <p:nvPr/>
        </p:nvSpPr>
        <p:spPr>
          <a:xfrm>
            <a:off x="10078548" y="5330786"/>
            <a:ext cx="1675505" cy="1517729"/>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097176" y="5585753"/>
            <a:ext cx="2088133" cy="1243307"/>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424573" y="3242818"/>
            <a:ext cx="634742" cy="648247"/>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11240521" y="5891528"/>
            <a:ext cx="652419" cy="650245"/>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604916" y="164871"/>
            <a:ext cx="9042400" cy="1118511"/>
          </a:xfrm>
          <a:prstGeom prst="rect">
            <a:avLst/>
          </a:prstGeom>
          <a:noFill/>
        </p:spPr>
        <p:txBody>
          <a:bodyPr wrap="square" rtlCol="0">
            <a:spAutoFit/>
          </a:bodyPr>
          <a:lstStyle/>
          <a:p>
            <a:pPr defTabSz="609630">
              <a:defRPr/>
            </a:pPr>
            <a:r>
              <a:rPr lang="en-US" sz="3334" b="1" dirty="0">
                <a:solidFill>
                  <a:prstClr val="black"/>
                </a:solidFill>
                <a:latin typeface="Cambria" panose="02040503050406030204" pitchFamily="18" charset="0"/>
                <a:ea typeface="Cambria" panose="02040503050406030204" pitchFamily="18" charset="0"/>
              </a:rPr>
              <a:t>1. Các nhóm chất dinh dưỡng có trong thức ăn</a:t>
            </a:r>
            <a:endParaRPr lang="vi-VN" sz="3334" b="1" dirty="0">
              <a:solidFill>
                <a:prstClr val="black"/>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8165200" y="1030378"/>
            <a:ext cx="4040219" cy="4031104"/>
          </a:xfrm>
          <a:prstGeom prst="rect">
            <a:avLst/>
          </a:prstGeom>
          <a:noFill/>
        </p:spPr>
        <p:txBody>
          <a:bodyPr wrap="square" rtlCol="0">
            <a:spAutoFit/>
          </a:bodyPr>
          <a:lstStyle/>
          <a:p>
            <a:pPr algn="just" defTabSz="609630">
              <a:defRPr/>
            </a:pPr>
            <a:endParaRPr lang="en-US" sz="2133" b="1" dirty="0">
              <a:solidFill>
                <a:srgbClr val="C0504D">
                  <a:lumMod val="50000"/>
                </a:srgbClr>
              </a:solidFill>
              <a:latin typeface="Cambria" panose="02040503050406030204" pitchFamily="18" charset="0"/>
              <a:ea typeface="Cambria" panose="02040503050406030204" pitchFamily="18" charset="0"/>
            </a:endParaRPr>
          </a:p>
          <a:p>
            <a:pPr algn="just" defTabSz="609630">
              <a:defRPr/>
            </a:pPr>
            <a:r>
              <a:rPr lang="en-US" sz="2133" b="1" dirty="0">
                <a:solidFill>
                  <a:srgbClr val="C0504D">
                    <a:lumMod val="50000"/>
                  </a:srgbClr>
                </a:solidFill>
                <a:latin typeface="Cambria" panose="02040503050406030204" pitchFamily="18" charset="0"/>
                <a:ea typeface="Cambria" panose="02040503050406030204" pitchFamily="18" charset="0"/>
              </a:rPr>
              <a:t>	Lạc chứa nhiều chất bột đường, chất đạm và chất béo.  </a:t>
            </a:r>
          </a:p>
          <a:p>
            <a:pPr algn="just" defTabSz="609630">
              <a:defRPr/>
            </a:pPr>
            <a:endParaRPr lang="en-US" sz="2133" b="1" dirty="0">
              <a:solidFill>
                <a:srgbClr val="C0504D">
                  <a:lumMod val="50000"/>
                </a:srgbClr>
              </a:solidFill>
              <a:latin typeface="Cambria" panose="02040503050406030204" pitchFamily="18" charset="0"/>
              <a:ea typeface="Cambria" panose="02040503050406030204" pitchFamily="18" charset="0"/>
            </a:endParaRPr>
          </a:p>
          <a:p>
            <a:pPr algn="just" defTabSz="609630">
              <a:defRPr/>
            </a:pPr>
            <a:r>
              <a:rPr lang="en-US" sz="2133" b="1" dirty="0">
                <a:solidFill>
                  <a:srgbClr val="C0504D">
                    <a:lumMod val="50000"/>
                  </a:srgbClr>
                </a:solidFill>
                <a:latin typeface="Cambria" panose="02040503050406030204" pitchFamily="18" charset="0"/>
                <a:ea typeface="Cambria" panose="02040503050406030204" pitchFamily="18" charset="0"/>
              </a:rPr>
              <a:t>	</a:t>
            </a:r>
            <a:r>
              <a:rPr lang="vi-VN" sz="2133" b="1" dirty="0">
                <a:solidFill>
                  <a:srgbClr val="C0504D">
                    <a:lumMod val="50000"/>
                  </a:srgbClr>
                </a:solidFill>
                <a:latin typeface="Cambria" panose="02040503050406030204" pitchFamily="18" charset="0"/>
                <a:ea typeface="Cambria" panose="02040503050406030204" pitchFamily="18" charset="0"/>
              </a:rPr>
              <a:t>Mỗi loại thực phẩm sẽ có hàm lường dinh dưỡng này nhiều và hàm lượng dinh dưỡng khác sẽ ít hơn ( VD: cá chứa 0g chất bột đường, có 28g chất đạm, 44g chất béo và ít hơn 1g Vi ta min và chất khoáng.)</a:t>
            </a: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152400" y="1030378"/>
            <a:ext cx="8012800" cy="5395822"/>
          </a:xfrm>
          <a:prstGeom prst="rect">
            <a:avLst/>
          </a:prstGeom>
        </p:spPr>
      </p:pic>
    </p:spTree>
    <p:extLst>
      <p:ext uri="{BB962C8B-B14F-4D97-AF65-F5344CB8AC3E}">
        <p14:creationId xmlns:p14="http://schemas.microsoft.com/office/powerpoint/2010/main" val="345958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187725" y="2126874"/>
            <a:ext cx="1816551" cy="433805"/>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sz="1200"/>
              </a:p>
            </p:txBody>
          </p:sp>
        </p:grpSp>
        <p:sp>
          <p:nvSpPr>
            <p:cNvPr id="8" name="TextBox 8"/>
            <p:cNvSpPr txBox="1"/>
            <p:nvPr/>
          </p:nvSpPr>
          <p:spPr>
            <a:xfrm>
              <a:off x="373490" y="154504"/>
              <a:ext cx="2886126" cy="564259"/>
            </a:xfrm>
            <a:prstGeom prst="rect">
              <a:avLst/>
            </a:prstGeom>
          </p:spPr>
          <p:txBody>
            <a:bodyPr lIns="0" tIns="0" rIns="0" bIns="0" rtlCol="0" anchor="t">
              <a:spAutoFit/>
            </a:bodyPr>
            <a:lstStyle/>
            <a:p>
              <a:pPr algn="ctr">
                <a:lnSpc>
                  <a:spcPts val="2239"/>
                </a:lnSpc>
                <a:spcBef>
                  <a:spcPct val="0"/>
                </a:spcBef>
              </a:pPr>
              <a:r>
                <a:rPr lang="en-US" sz="1866">
                  <a:solidFill>
                    <a:srgbClr val="56733C"/>
                  </a:solidFill>
                  <a:latin typeface="TT Fors Display Bold"/>
                </a:rPr>
                <a:t>Toiletries</a:t>
              </a:r>
            </a:p>
          </p:txBody>
        </p:sp>
      </p:grpSp>
      <p:grpSp>
        <p:nvGrpSpPr>
          <p:cNvPr id="9" name="Group 9"/>
          <p:cNvGrpSpPr/>
          <p:nvPr/>
        </p:nvGrpSpPr>
        <p:grpSpPr>
          <a:xfrm>
            <a:off x="0" y="5791200"/>
            <a:ext cx="12192000" cy="10668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sz="1200"/>
            </a:p>
          </p:txBody>
        </p:sp>
        <p:sp>
          <p:nvSpPr>
            <p:cNvPr id="11" name="TextBox 11"/>
            <p:cNvSpPr txBox="1"/>
            <p:nvPr/>
          </p:nvSpPr>
          <p:spPr>
            <a:xfrm>
              <a:off x="0" y="-9525"/>
              <a:ext cx="4816593" cy="430977"/>
            </a:xfrm>
            <a:prstGeom prst="rect">
              <a:avLst/>
            </a:prstGeom>
          </p:spPr>
          <p:txBody>
            <a:bodyPr lIns="33867" tIns="33867" rIns="33867" bIns="33867" rtlCol="0" anchor="ctr"/>
            <a:lstStyle/>
            <a:p>
              <a:pPr algn="ctr">
                <a:lnSpc>
                  <a:spcPts val="2000"/>
                </a:lnSpc>
              </a:pPr>
              <a:endParaRPr sz="1200"/>
            </a:p>
          </p:txBody>
        </p:sp>
      </p:grpSp>
      <p:grpSp>
        <p:nvGrpSpPr>
          <p:cNvPr id="12" name="Group 12"/>
          <p:cNvGrpSpPr/>
          <p:nvPr/>
        </p:nvGrpSpPr>
        <p:grpSpPr>
          <a:xfrm>
            <a:off x="1888448" y="3029459"/>
            <a:ext cx="8640886" cy="2592252"/>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sz="1200"/>
            </a:p>
          </p:txBody>
        </p:sp>
      </p:grpSp>
      <p:grpSp>
        <p:nvGrpSpPr>
          <p:cNvPr id="15" name="Group 15"/>
          <p:cNvGrpSpPr/>
          <p:nvPr/>
        </p:nvGrpSpPr>
        <p:grpSpPr>
          <a:xfrm>
            <a:off x="5088000" y="2405082"/>
            <a:ext cx="1816551" cy="433805"/>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sz="1200"/>
            </a:p>
          </p:txBody>
        </p:sp>
      </p:grpSp>
      <p:sp>
        <p:nvSpPr>
          <p:cNvPr id="18" name="Freeform 18"/>
          <p:cNvSpPr/>
          <p:nvPr/>
        </p:nvSpPr>
        <p:spPr>
          <a:xfrm flipH="1">
            <a:off x="591371" y="-694650"/>
            <a:ext cx="1872047" cy="1668462"/>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grpSp>
        <p:nvGrpSpPr>
          <p:cNvPr id="19" name="Group 19"/>
          <p:cNvGrpSpPr/>
          <p:nvPr/>
        </p:nvGrpSpPr>
        <p:grpSpPr>
          <a:xfrm>
            <a:off x="-1067989" y="0"/>
            <a:ext cx="2595384" cy="6858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sz="1200"/>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sz="1200"/>
            </a:p>
          </p:txBody>
        </p:sp>
      </p:grpSp>
      <p:sp>
        <p:nvSpPr>
          <p:cNvPr id="24" name="Freeform 24"/>
          <p:cNvSpPr/>
          <p:nvPr/>
        </p:nvSpPr>
        <p:spPr>
          <a:xfrm>
            <a:off x="9728582" y="-694650"/>
            <a:ext cx="1872047" cy="1668462"/>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200"/>
          </a:p>
        </p:txBody>
      </p:sp>
      <p:grpSp>
        <p:nvGrpSpPr>
          <p:cNvPr id="25" name="Group 25"/>
          <p:cNvGrpSpPr/>
          <p:nvPr/>
        </p:nvGrpSpPr>
        <p:grpSpPr>
          <a:xfrm rot="-10800000">
            <a:off x="10664605" y="0"/>
            <a:ext cx="2595384" cy="6858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sz="1200"/>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200"/>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sz="1200"/>
            </a:p>
          </p:txBody>
        </p:sp>
      </p:grpSp>
      <p:sp>
        <p:nvSpPr>
          <p:cNvPr id="30" name="Freeform 30"/>
          <p:cNvSpPr/>
          <p:nvPr/>
        </p:nvSpPr>
        <p:spPr>
          <a:xfrm>
            <a:off x="2463419"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31" name="Freeform 31"/>
          <p:cNvSpPr/>
          <p:nvPr/>
        </p:nvSpPr>
        <p:spPr>
          <a:xfrm>
            <a:off x="9076163" y="685800"/>
            <a:ext cx="652419" cy="650245"/>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
        <p:nvSpPr>
          <p:cNvPr id="4" name="Freeform 4"/>
          <p:cNvSpPr/>
          <p:nvPr/>
        </p:nvSpPr>
        <p:spPr>
          <a:xfrm>
            <a:off x="1649165" y="784921"/>
            <a:ext cx="8880169" cy="1919007"/>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sz="1200"/>
          </a:p>
        </p:txBody>
      </p:sp>
      <p:sp>
        <p:nvSpPr>
          <p:cNvPr id="32" name="TextBox 31">
            <a:extLst>
              <a:ext uri="{FF2B5EF4-FFF2-40B4-BE49-F238E27FC236}">
                <a16:creationId xmlns:a16="http://schemas.microsoft.com/office/drawing/2014/main" id="{7666DFB2-CB71-4CAA-4C04-CD2BAEF716D2}"/>
              </a:ext>
            </a:extLst>
          </p:cNvPr>
          <p:cNvSpPr txBox="1"/>
          <p:nvPr/>
        </p:nvSpPr>
        <p:spPr>
          <a:xfrm>
            <a:off x="1795339" y="951830"/>
            <a:ext cx="8642695" cy="2144690"/>
          </a:xfrm>
          <a:prstGeom prst="rect">
            <a:avLst/>
          </a:prstGeom>
          <a:noFill/>
        </p:spPr>
        <p:txBody>
          <a:bodyPr wrap="square" rtlCol="0">
            <a:spAutoFit/>
          </a:bodyPr>
          <a:lstStyle/>
          <a:p>
            <a:pPr algn="just"/>
            <a:r>
              <a:rPr lang="pt-BR" sz="3334" b="1" dirty="0">
                <a:latin typeface="Cambria" panose="02040503050406030204" pitchFamily="18" charset="0"/>
                <a:ea typeface="Cambria" panose="02040503050406030204" pitchFamily="18" charset="0"/>
              </a:rPr>
              <a:t>	Các thực phẩm khác nhau cung cấp hàm lượng dinh dưỡng khác nhau như thế nào?</a:t>
            </a:r>
            <a:endParaRPr lang="vi-VN" sz="3334" b="1" dirty="0">
              <a:latin typeface="Cambria" panose="02040503050406030204" pitchFamily="18" charset="0"/>
              <a:ea typeface="Cambria" panose="02040503050406030204" pitchFamily="18" charset="0"/>
            </a:endParaRPr>
          </a:p>
          <a:p>
            <a:pPr algn="just"/>
            <a:endParaRPr lang="vi-VN" sz="3334" b="1"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1793631" y="2648010"/>
            <a:ext cx="8644403" cy="2701637"/>
          </a:xfrm>
          <a:prstGeom prst="rect">
            <a:avLst/>
          </a:prstGeom>
          <a:noFill/>
        </p:spPr>
        <p:txBody>
          <a:bodyPr wrap="square">
            <a:spAutoFit/>
          </a:bodyPr>
          <a:lstStyle/>
          <a:p>
            <a:pPr algn="just">
              <a:lnSpc>
                <a:spcPct val="115000"/>
              </a:lnSpc>
              <a:spcAft>
                <a:spcPts val="533"/>
              </a:spcAft>
            </a:pP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Mỗi</a:t>
            </a:r>
            <a:r>
              <a:rPr lang="en-US" sz="3000" b="1" dirty="0">
                <a:latin typeface="Cambria" panose="02040503050406030204" pitchFamily="18" charset="0"/>
                <a:ea typeface="Cambria" panose="02040503050406030204" pitchFamily="18" charset="0"/>
              </a:rPr>
              <a:t> loại thực phẩm khác nhau cung cấp hàm lượng dưỡng chất khác nhau, thực phẩm chứa nhiều chất nào thì ta có thể xếp chúng vào nhóm dinh dưỡng phù hợp.( VD: Gạo thuộc nhóm Chất bột đường) </a:t>
            </a:r>
            <a:endParaRPr lang="vi-VN" sz="3000" b="1" dirty="0">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3211406" y="-55922"/>
            <a:ext cx="5212338" cy="11242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1020</Words>
  <Application>Microsoft Office PowerPoint</Application>
  <PresentationFormat>Widescreen</PresentationFormat>
  <Paragraphs>67</Paragraphs>
  <Slides>22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Cambria</vt:lpstr>
      <vt:lpstr>Times New Roman</vt:lpstr>
      <vt:lpstr>TT Fors Display Bold</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 lại bài học Chuẩn bị bài sau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nguyễn</dc:creator>
  <cp:lastModifiedBy>ngọc nguyễn</cp:lastModifiedBy>
  <cp:revision>1</cp:revision>
  <dcterms:created xsi:type="dcterms:W3CDTF">2024-02-16T05:48:20Z</dcterms:created>
  <dcterms:modified xsi:type="dcterms:W3CDTF">2024-02-16T05:48:34Z</dcterms:modified>
</cp:coreProperties>
</file>