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E6E6E6"/>
    <a:srgbClr val="FF9900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83CA-9750-4BF7-8C40-951507332503}" type="datetimeFigureOut">
              <a:rPr lang="en-US" smtClean="0"/>
              <a:t>23/10/2024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E0B2-7E85-4173-B984-4B7FE579C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4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3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7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4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96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31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0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0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086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1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218941"/>
            <a:ext cx="11620500" cy="6334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10029452" y="85305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91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18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045296" y="482600"/>
            <a:ext cx="10350500" cy="604438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68E6151-850B-ED2C-5D88-E1BB0166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813" y="503533"/>
            <a:ext cx="1470443" cy="1470443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4" y="5105508"/>
            <a:ext cx="3028678" cy="302867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4255612"/>
            <a:ext cx="1812422" cy="181242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210711" y="5452354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9080804" y="4727627"/>
            <a:ext cx="2314992" cy="1637238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/>
          <a:srcRect b="53723"/>
          <a:stretch/>
        </p:blipFill>
        <p:spPr>
          <a:xfrm rot="358301">
            <a:off x="2448167" y="1594100"/>
            <a:ext cx="7754784" cy="184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16964" y="-103742"/>
            <a:ext cx="1523956" cy="15088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87646" y="2602120"/>
            <a:ext cx="7011008" cy="3438442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3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2000" y="337056"/>
            <a:ext cx="10687371" cy="1530934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4647" y="424939"/>
              <a:ext cx="106347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hãy lập kế hoạch hành động để đạt được mục tiêu theo gợi ý sau: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8712" y="2142309"/>
            <a:ext cx="10084526" cy="2409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Kiến thức em cần bổ sung.</a:t>
            </a:r>
          </a:p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Kĩ năng em cần rèn luyện.</a:t>
            </a:r>
          </a:p>
          <a:p>
            <a:pPr>
              <a:lnSpc>
                <a:spcPct val="130000"/>
              </a:lnSpc>
            </a:pPr>
            <a:r>
              <a:rPr lang="en-US" sz="4000" b="1" i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Thời gian và trình tự thực hiện công việc</a:t>
            </a:r>
            <a:r>
              <a:rPr lang="en-US" sz="4000" b="1" i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 i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0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0709" y="350119"/>
            <a:ext cx="10687371" cy="1191298"/>
            <a:chOff x="612000" y="337056"/>
            <a:chExt cx="10687371" cy="153093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53093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647" y="424939"/>
              <a:ext cx="10634724" cy="1305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đưa ra những việc cần làm để đạt được mục tiêu, thời gian và địa điểm thực hiện các công việc theo mẫu sau: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1021" y="1434168"/>
            <a:ext cx="9914708" cy="4830187"/>
            <a:chOff x="1045029" y="1609802"/>
            <a:chExt cx="9914708" cy="4830187"/>
          </a:xfrm>
        </p:grpSpPr>
        <p:sp>
          <p:nvSpPr>
            <p:cNvPr id="7" name="Rounded Rectangle 6"/>
            <p:cNvSpPr/>
            <p:nvPr/>
          </p:nvSpPr>
          <p:spPr>
            <a:xfrm>
              <a:off x="1045029" y="1609802"/>
              <a:ext cx="9914708" cy="48301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92465" y="1609802"/>
              <a:ext cx="429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 HOẠCH HÀNH ĐỘNG</a:t>
              </a:r>
              <a:endParaRPr lang="en-US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0045" y="1939797"/>
              <a:ext cx="93545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Họ và tên:……………………………………………………………………………………….</a:t>
              </a:r>
            </a:p>
            <a:p>
              <a:r>
                <a:rPr lang="en-US" sz="240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Mục tiêu học tập: ……………………………………………………………………………</a:t>
              </a:r>
            </a:p>
            <a:p>
              <a:r>
                <a:rPr lang="en-US" sz="240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Thời gian thực hiện: ……………………………………………………………………….</a:t>
              </a:r>
              <a:endParaRPr lang="en-US"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8005"/>
              </p:ext>
            </p:extLst>
          </p:nvPr>
        </p:nvGraphicFramePr>
        <p:xfrm>
          <a:off x="1195977" y="3135535"/>
          <a:ext cx="9319623" cy="28217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61623">
                  <a:extLst>
                    <a:ext uri="{9D8B030D-6E8A-4147-A177-3AD203B41FA5}">
                      <a16:colId xmlns:a16="http://schemas.microsoft.com/office/drawing/2014/main" val="3541296594"/>
                    </a:ext>
                  </a:extLst>
                </a:gridCol>
                <a:gridCol w="4062549">
                  <a:extLst>
                    <a:ext uri="{9D8B030D-6E8A-4147-A177-3AD203B41FA5}">
                      <a16:colId xmlns:a16="http://schemas.microsoft.com/office/drawing/2014/main" val="177486006"/>
                    </a:ext>
                  </a:extLst>
                </a:gridCol>
                <a:gridCol w="2795451">
                  <a:extLst>
                    <a:ext uri="{9D8B030D-6E8A-4147-A177-3AD203B41FA5}">
                      <a16:colId xmlns:a16="http://schemas.microsoft.com/office/drawing/2014/main" val="3125211774"/>
                    </a:ext>
                  </a:extLst>
                </a:gridCol>
              </a:tblGrid>
              <a:tr h="94057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việc cần làm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</a:t>
                      </a:r>
                      <a:r>
                        <a:rPr lang="en-US" sz="24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tả cách thực hiện, thời gian, địa điểm, phương tiện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 phẩm/kế</a:t>
                      </a:r>
                      <a:r>
                        <a:rPr lang="en-US" sz="24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quả mong muốn</a:t>
                      </a:r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2593"/>
                  </a:ext>
                </a:extLst>
              </a:tr>
              <a:tr h="94057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53702"/>
                  </a:ext>
                </a:extLst>
              </a:tr>
              <a:tr h="940575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6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891" y="313503"/>
            <a:ext cx="10855234" cy="6105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8957" y="381887"/>
            <a:ext cx="429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 HOẠCH HÀNH ĐỘNG</a:t>
            </a:r>
            <a:endParaRPr lang="en-US" sz="24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28" y="714054"/>
            <a:ext cx="93545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Họ và tên: </a:t>
            </a:r>
            <a:r>
              <a:rPr lang="en-US" sz="22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Trần Minh Ngọc</a:t>
            </a:r>
          </a:p>
          <a:p>
            <a:r>
              <a:rPr lang="en-US" sz="2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Mục tiêu học tập: </a:t>
            </a:r>
            <a:r>
              <a:rPr lang="en-US" sz="22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tốt môn Tiếng Việt</a:t>
            </a:r>
          </a:p>
          <a:p>
            <a:r>
              <a:rPr lang="en-US" sz="2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Thời gian thực hiện: </a:t>
            </a:r>
            <a:r>
              <a:rPr lang="en-US" sz="22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tháng</a:t>
            </a:r>
            <a:endParaRPr lang="en-US" sz="220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40006"/>
              </p:ext>
            </p:extLst>
          </p:nvPr>
        </p:nvGraphicFramePr>
        <p:xfrm>
          <a:off x="679396" y="1911376"/>
          <a:ext cx="10695187" cy="448953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30743">
                  <a:extLst>
                    <a:ext uri="{9D8B030D-6E8A-4147-A177-3AD203B41FA5}">
                      <a16:colId xmlns:a16="http://schemas.microsoft.com/office/drawing/2014/main" val="3541296594"/>
                    </a:ext>
                  </a:extLst>
                </a:gridCol>
                <a:gridCol w="4263497">
                  <a:extLst>
                    <a:ext uri="{9D8B030D-6E8A-4147-A177-3AD203B41FA5}">
                      <a16:colId xmlns:a16="http://schemas.microsoft.com/office/drawing/2014/main" val="177486006"/>
                    </a:ext>
                  </a:extLst>
                </a:gridCol>
                <a:gridCol w="4100947">
                  <a:extLst>
                    <a:ext uri="{9D8B030D-6E8A-4147-A177-3AD203B41FA5}">
                      <a16:colId xmlns:a16="http://schemas.microsoft.com/office/drawing/2014/main" val="3125211774"/>
                    </a:ext>
                  </a:extLst>
                </a:gridCol>
              </a:tblGrid>
              <a:tr h="776406"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2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việc cần làm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Mô</a:t>
                      </a:r>
                      <a:r>
                        <a:rPr lang="en-US" sz="22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tả cách thực hiện, thời gian, địa điểm, phương tiện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 phẩm/kế</a:t>
                      </a:r>
                      <a:r>
                        <a:rPr lang="en-US" sz="220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 quả mong muốn</a:t>
                      </a:r>
                      <a:endParaRPr lang="en-US" sz="22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2593"/>
                  </a:ext>
                </a:extLst>
              </a:tr>
              <a:tr h="759338"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 Đọc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thêm sách 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 ngày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đọc 5 trang sách và ghi lại một câu văn hay vào sổ tay.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sổ ghi những câu văn hay.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53702"/>
                  </a:ext>
                </a:extLst>
              </a:tr>
              <a:tr h="681535"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Luyện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tập làm văn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nhật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kí hằng ngày.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Kĩ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năng viết đoạn văn được cải thiện.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4975"/>
                  </a:ext>
                </a:extLst>
              </a:tr>
              <a:tr h="1246910">
                <a:tc>
                  <a:txBody>
                    <a:bodyPr/>
                    <a:lstStyle/>
                    <a:p>
                      <a:pPr algn="l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 Luyện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quan sát nhiều hơn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 tuần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cùng người thân đi ra ngoài thiên nhiên để tập quan sát cây cỏ, con người, ghi chép lại vào sổ nhật kí.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Quan sát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nhanh, nhạy hơn, biết dùng từ để miêu tả những gì quan sát được, đặc biệt là kĩ năng so sánh.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84268"/>
                  </a:ext>
                </a:extLst>
              </a:tr>
              <a:tr h="834486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Hỏi kinh nghiệm anh chị học giỏi môn Tiếng Việt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Gặp anh Hoài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 bác Phương để nhờ anh hướng dẫn.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Biết thêm</a:t>
                      </a:r>
                      <a:r>
                        <a:rPr lang="en-US" sz="2000" b="0" baseline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được các phương pháp viết văn. Đạt 8 hoặc 9 điểm kiểm tra cuối kì 1.</a:t>
                      </a:r>
                      <a:endParaRPr lang="en-US" sz="2000" b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25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986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3" y="923543"/>
            <a:ext cx="4025829" cy="41047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72890" y="-1244181"/>
            <a:ext cx="8841741" cy="8440214"/>
            <a:chOff x="3145898" y="-1244181"/>
            <a:chExt cx="8020882" cy="8440214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0A379EF5-B376-0C20-4A33-8D595E63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898" y="-1244181"/>
              <a:ext cx="8020882" cy="84402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3357" y="923543"/>
              <a:ext cx="5115981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en-US" sz="4000" b="1" dirty="0" err="1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lắng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nghe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góp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ý,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bổ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sung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thiện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40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4000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04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651939">
            <a:off x="1508717" y="974115"/>
            <a:ext cx="3500138" cy="2366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255" y="2305964"/>
            <a:ext cx="7638950" cy="27983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34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3" y="3054096"/>
            <a:ext cx="4299273" cy="29338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2775" y="517662"/>
            <a:ext cx="5140521" cy="1878065"/>
            <a:chOff x="612000" y="337056"/>
            <a:chExt cx="10687371" cy="1339344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3393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647" y="424939"/>
              <a:ext cx="10634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b="1">
                  <a:latin typeface="Cambria" panose="02040503050406030204" pitchFamily="18" charset="0"/>
                  <a:ea typeface="Cambria" panose="02040503050406030204" pitchFamily="18" charset="0"/>
                </a:rPr>
                <a:t>Em hãy thảo luận xây dựng các tiêu chí đánh giá nền nếp sinh hoạt:</a:t>
              </a:r>
              <a:endParaRPr lang="en-US" sz="3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06853" y="-434554"/>
            <a:ext cx="8567315" cy="6977299"/>
            <a:chOff x="4206853" y="-434554"/>
            <a:chExt cx="8567315" cy="6977299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AF87D40E-7E7D-EB91-97E3-85891366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853" y="-434554"/>
              <a:ext cx="8567315" cy="69772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35976" y="355623"/>
              <a:ext cx="5391779" cy="5632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chỉnh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hoạch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quên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;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hạn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mục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4000" b="1" dirty="0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ra.</a:t>
              </a:r>
              <a:endPara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85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43681" y="397068"/>
            <a:ext cx="10630901" cy="1166300"/>
            <a:chOff x="612000" y="328893"/>
            <a:chExt cx="10687371" cy="1347507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3393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4647" y="328893"/>
              <a:ext cx="10634724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Em hãy tự đánh giá nền nếp sinh hoạt của bản thân theo mức độ chưa đạt, đạt và tốt theo phương pháp: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9528" y="1570432"/>
            <a:ext cx="10763351" cy="4524315"/>
            <a:chOff x="-2126176" y="300525"/>
            <a:chExt cx="13588917" cy="1349062"/>
          </a:xfrm>
        </p:grpSpPr>
        <p:sp>
          <p:nvSpPr>
            <p:cNvPr id="7" name="Rounded Rectangle 6"/>
            <p:cNvSpPr/>
            <p:nvPr/>
          </p:nvSpPr>
          <p:spPr>
            <a:xfrm>
              <a:off x="-2126176" y="300525"/>
              <a:ext cx="13588917" cy="13393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890348" y="300525"/>
              <a:ext cx="12406445" cy="134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Rà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soát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xây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(+).</a:t>
              </a:r>
            </a:p>
            <a:p>
              <a:pPr algn="just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Càng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HS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càng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mức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cao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tùy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lượng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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2/7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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 – 6/7: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  <a:p>
              <a:pPr algn="just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Wingdings" panose="05000000000000000000" pitchFamily="2" charset="2"/>
                </a:rPr>
                <a:t>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7/7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dấu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 dirty="0" err="1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255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>
          <a:xfrm>
            <a:off x="3266039" y="3671241"/>
            <a:ext cx="5109865" cy="27121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7961" y="753683"/>
            <a:ext cx="10630901" cy="1938993"/>
            <a:chOff x="612000" y="328893"/>
            <a:chExt cx="10687371" cy="1407718"/>
          </a:xfrm>
        </p:grpSpPr>
        <p:sp>
          <p:nvSpPr>
            <p:cNvPr id="4" name="Rounded Rectangle 3"/>
            <p:cNvSpPr/>
            <p:nvPr/>
          </p:nvSpPr>
          <p:spPr>
            <a:xfrm>
              <a:off x="612000" y="337056"/>
              <a:ext cx="10687371" cy="133934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7913" y="328893"/>
              <a:ext cx="10376463" cy="140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Em hãy chia sẻ kết quả tự đánh giá và lắng nghe nhận xét của các bạn trong nhóm về nền nếp sinh hoạt của mình.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02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1069" t="10582" r="38495" b="50757"/>
          <a:stretch/>
        </p:blipFill>
        <p:spPr>
          <a:xfrm>
            <a:off x="1552661" y="560368"/>
            <a:ext cx="2925116" cy="2152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9629" y="1879113"/>
            <a:ext cx="9305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44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7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26878" t="2658" r="25757" b="62903"/>
          <a:stretch/>
        </p:blipFill>
        <p:spPr>
          <a:xfrm>
            <a:off x="3537677" y="1334125"/>
            <a:ext cx="4392119" cy="1666421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88475" y="2707047"/>
            <a:ext cx="88046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alt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</a:t>
            </a:r>
            <a:r>
              <a:rPr lang="vi-VN" alt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 hoàn </a:t>
            </a:r>
            <a:r>
              <a:rPr lang="vi-VN" alt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alt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 hoạch hành động để đạt được mục tiêu học tập.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- T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ự </a:t>
            </a:r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giác và tích cực thực hiện các công việc đã đề ra theo trình tự.</a:t>
            </a: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635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312810" y="148902"/>
            <a:ext cx="11693076" cy="655508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677687" y="-376877"/>
            <a:ext cx="3264910" cy="3264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643" y="148902"/>
            <a:ext cx="7206214" cy="1508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738" y="1145808"/>
            <a:ext cx="10788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Kiến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bài học này, HS sẽ: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Xây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dựng kế hoạch hành động để đạt được mục tiêu trong học tập và sinh hoạt.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Xây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dựng tiêu chí để tự đánh giá nền nếp sinh hoạt của bản thân và các bạn.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Năng lực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lực chung: </a:t>
            </a:r>
            <a:r>
              <a:rPr lang="vi-VN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lực giao tiếp, hợp tác: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Chia sẻ được những việc làm thể hiện nền nếp trong học tập và sinh hoạt; phối hợp với bạn khi tham gia hoạt động chung.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vi-VN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lực riêng:</a:t>
            </a: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Năng </a:t>
            </a: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lực thiết kế và tổ chức hoạt động: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Xây dựng bảng thực hiện nền nếp sinh hoạt ở nhà và ở trường.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Năng lực thích ứng với cuộc sống: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Thực hiện được nền nếp sinh hoạt ở nhà và ở trường.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 Phẩm </a:t>
            </a:r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Trách </a:t>
            </a:r>
            <a:r>
              <a:rPr lang="vi-VN" sz="2400" i="1" dirty="0">
                <a:latin typeface="Cambria" panose="02040503050406030204" pitchFamily="18" charset="0"/>
                <a:ea typeface="Cambria" panose="02040503050406030204" pitchFamily="18" charset="0"/>
              </a:rPr>
              <a:t>nhiệm: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Có trách nhiệm với bản thân trong việc thực hiện hành động để đạt được mục tiêu trong học tập và sinh hoạt.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40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585740" flipH="1">
            <a:off x="9066638" y="14469"/>
            <a:ext cx="3478671" cy="1705254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14469" r="14633" b="41954"/>
          <a:stretch/>
        </p:blipFill>
        <p:spPr>
          <a:xfrm>
            <a:off x="1364104" y="1362189"/>
            <a:ext cx="7901470" cy="3368361"/>
          </a:xfrm>
          <a:prstGeom prst="rect">
            <a:avLst/>
          </a:prstGeom>
        </p:spPr>
      </p:pic>
      <p:pic>
        <p:nvPicPr>
          <p:cNvPr id="15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21014260">
            <a:off x="-375232" y="69769"/>
            <a:ext cx="3478671" cy="17052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281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4769224"/>
            <a:ext cx="2476003" cy="1916408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75" y="4960288"/>
            <a:ext cx="1732202" cy="173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772" y="2126394"/>
            <a:ext cx="8827773" cy="185944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525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64" t="11755" r="18538" b="21732"/>
          <a:stretch/>
        </p:blipFill>
        <p:spPr>
          <a:xfrm rot="20953092">
            <a:off x="-51549" y="169907"/>
            <a:ext cx="3043646" cy="1164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001" y="215327"/>
            <a:ext cx="6690917" cy="1089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9045" y="1304953"/>
            <a:ext cx="10737669" cy="4707196"/>
            <a:chOff x="640080" y="1941206"/>
            <a:chExt cx="10737669" cy="4707196"/>
          </a:xfrm>
        </p:grpSpPr>
        <p:sp>
          <p:nvSpPr>
            <p:cNvPr id="9" name="Rounded Rectangle 8"/>
            <p:cNvSpPr/>
            <p:nvPr/>
          </p:nvSpPr>
          <p:spPr>
            <a:xfrm>
              <a:off x="640080" y="1941206"/>
              <a:ext cx="10737669" cy="42113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7646" y="2124087"/>
              <a:ext cx="1050253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Cách chơi: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Các bạn trong tổ nối đuôi nhau nhảy về đích phía trước, nhảy xung quanh dãy bàn của tổ mình đến hết một vòng thì coi như về đích. </a:t>
              </a:r>
            </a:p>
            <a:p>
              <a:pPr algn="just"/>
              <a:r>
                <a:rPr lang="en-US" sz="3200" b="1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Luật chơi: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GV hô 1, 1, 2, 2, 1 hoặc 2, 2, 1, 1, 1,… HS ghi nhớ dãy số rồi cả tổ cùng nhảy quanh dãy bàn, đứng nhảy lò cò 1 chân mỗi khi có số 1 và nhảy 2 chân khi đọc số 2. Nếu trong tổ có người nhảy sai sẽ bị trừ 1 điểm và cả tổ phải lùi 1 bước. Tổ nào đến đích trước sẽ dành chiến thắng</a:t>
              </a:r>
              <a:r>
                <a:rPr lang="en-US" sz="3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14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807" y="2074149"/>
            <a:ext cx="9390575" cy="197798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09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l="14324" t="8756" r="31490" b="43689"/>
          <a:stretch/>
        </p:blipFill>
        <p:spPr>
          <a:xfrm rot="651939">
            <a:off x="1537733" y="1358268"/>
            <a:ext cx="3500138" cy="2366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7184" y="2487983"/>
            <a:ext cx="7638950" cy="313971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07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4734182"/>
            <a:ext cx="1804315" cy="18172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50866" y="557567"/>
            <a:ext cx="10272946" cy="4767468"/>
            <a:chOff x="640080" y="1941206"/>
            <a:chExt cx="10737669" cy="4710794"/>
          </a:xfrm>
        </p:grpSpPr>
        <p:sp>
          <p:nvSpPr>
            <p:cNvPr id="5" name="Rounded Rectangle 4"/>
            <p:cNvSpPr/>
            <p:nvPr/>
          </p:nvSpPr>
          <p:spPr>
            <a:xfrm>
              <a:off x="640080" y="1941206"/>
              <a:ext cx="10737669" cy="42113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5738" y="2162830"/>
              <a:ext cx="10226351" cy="448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hãy viết lên tấm bìa một mục tiêu học tập của mình với câu hỏi: </a:t>
              </a:r>
              <a:r>
                <a:rPr lang="vi-VN" sz="4400" b="1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muốn kết quả môn học nào tốt lên</a:t>
              </a:r>
              <a:r>
                <a:rPr lang="vi-VN" sz="4400" b="1" dirty="0" smtClean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vi-VN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vi-VN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hãy nêu hai mục tiêu: ngắn hạn và dài hạn đối với môn học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90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402644"/>
            <a:ext cx="10470776" cy="5998156"/>
            <a:chOff x="640080" y="1943992"/>
            <a:chExt cx="10737669" cy="6480588"/>
          </a:xfrm>
        </p:grpSpPr>
        <p:sp>
          <p:nvSpPr>
            <p:cNvPr id="5" name="Rounded Rectangle 4"/>
            <p:cNvSpPr/>
            <p:nvPr/>
          </p:nvSpPr>
          <p:spPr>
            <a:xfrm>
              <a:off x="640080" y="1943992"/>
              <a:ext cx="10737669" cy="64805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7477" y="2124087"/>
              <a:ext cx="10341104" cy="6085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Ngắn hạn: 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là những mục tiêu liên quan đến những kế hoạch và dự định của bạn trong thời gian gần đây nhất. 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 dụ: cải thiện điểm kiểm tra trong tháng.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+ Dài hạn: 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là những mục tiêu liên quan đến những kế hoạch trong một khoảng thời gian rất dài sau này của bạn. 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 dụ: cải thiện điểm thi học kì và điểm tổng kết môn học, quyết tâm trang bị thêm nhiều kiến thức và kĩ năng liên quan đế môn học này.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46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1C3890F8-402B-F806-70D9-A14BBB01B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887"/>
            <a:ext cx="5979677" cy="5979677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1C3890F8-402B-F806-70D9-A14BBB01B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83098"/>
            <a:ext cx="5979677" cy="5979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9414" y="1254035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ngắn hạn</a:t>
            </a:r>
            <a:endParaRPr lang="en-US" sz="28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8216" y="1372308"/>
            <a:ext cx="339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dài hạn</a:t>
            </a:r>
            <a:endParaRPr lang="en-US" sz="2800" b="1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2777" y="1777255"/>
            <a:ext cx="3695232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35634" y="1895528"/>
            <a:ext cx="3695232" cy="0"/>
          </a:xfrm>
          <a:prstGeom prst="line">
            <a:avLst/>
          </a:prstGeom>
          <a:ln w="28575">
            <a:solidFill>
              <a:srgbClr val="FF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8092" y="1972491"/>
            <a:ext cx="3786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- Cải thiện kĩ năng viết văn kể chuyện.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160" y="3088898"/>
            <a:ext cx="3669104" cy="158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- Dành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được điểm cao trong bài kiểm tra cuối học kì 1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9019" y="2054219"/>
            <a:ext cx="3669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ọc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được 20 từ vựng một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ngày. 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4664" y="3154213"/>
            <a:ext cx="3669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- Đạt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được thành tích cao trong kì thi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</a:rPr>
              <a:t>cuối năm.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8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1169</Words>
  <Application>Microsoft Office PowerPoint</Application>
  <PresentationFormat>Widescreen</PresentationFormat>
  <Paragraphs>93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宋体</vt:lpstr>
      <vt:lpstr>#9Slide07 HoneyCream</vt:lpstr>
      <vt:lpstr>Arial</vt:lpstr>
      <vt:lpstr>Calibri</vt:lpstr>
      <vt:lpstr>Cambria</vt:lpstr>
      <vt:lpstr>等线</vt:lpstr>
      <vt:lpstr>Wingdings</vt:lpstr>
      <vt:lpstr>思源黑体 CN Bold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35</cp:revision>
  <dcterms:created xsi:type="dcterms:W3CDTF">2023-09-16T14:15:39Z</dcterms:created>
  <dcterms:modified xsi:type="dcterms:W3CDTF">2024-10-23T04:21:49Z</dcterms:modified>
</cp:coreProperties>
</file>