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321" r:id="rId4"/>
    <p:sldId id="316" r:id="rId5"/>
    <p:sldId id="332" r:id="rId6"/>
    <p:sldId id="334" r:id="rId7"/>
    <p:sldId id="322" r:id="rId8"/>
    <p:sldId id="317" r:id="rId9"/>
    <p:sldId id="335" r:id="rId10"/>
    <p:sldId id="361" r:id="rId11"/>
    <p:sldId id="352" r:id="rId12"/>
    <p:sldId id="358" r:id="rId13"/>
    <p:sldId id="359" r:id="rId14"/>
    <p:sldId id="360" r:id="rId15"/>
    <p:sldId id="329" r:id="rId16"/>
    <p:sldId id="312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82A"/>
    <a:srgbClr val="953735"/>
    <a:srgbClr val="562905"/>
    <a:srgbClr val="48BCEB"/>
    <a:srgbClr val="6F3507"/>
    <a:srgbClr val="F44A6E"/>
    <a:srgbClr val="FFF1BB"/>
    <a:srgbClr val="D3FFBE"/>
    <a:srgbClr val="633006"/>
    <a:srgbClr val="83B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4" autoAdjust="0"/>
    <p:restoredTop sz="88455" autoAdjust="0"/>
  </p:normalViewPr>
  <p:slideViewPr>
    <p:cSldViewPr snapToGrid="0">
      <p:cViewPr varScale="1">
        <p:scale>
          <a:sx n="65" d="100"/>
          <a:sy n="65" d="100"/>
        </p:scale>
        <p:origin x="6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50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D29D7-356F-48B7-9256-138F6FFF07F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35"/>
            <a:ext cx="2382744" cy="2382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5" y="5708541"/>
            <a:ext cx="932769" cy="957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100000">
                        <a14:foregroundMark x1="77538" y1="20462" x2="83769" y2="27308"/>
                        <a14:foregroundMark x1="79538" y1="17769" x2="65538" y2="1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882"/>
            <a:ext cx="5867173" cy="586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887" y="-457538"/>
            <a:ext cx="10912786" cy="78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">
            <a:extLst>
              <a:ext uri="{FF2B5EF4-FFF2-40B4-BE49-F238E27FC236}">
                <a16:creationId xmlns:a16="http://schemas.microsoft.com/office/drawing/2014/main" id="{5FC688DE-15CA-4D44-86B7-54F10175AF62}"/>
              </a:ext>
            </a:extLst>
          </p:cNvPr>
          <p:cNvSpPr/>
          <p:nvPr/>
        </p:nvSpPr>
        <p:spPr>
          <a:xfrm>
            <a:off x="604952" y="276191"/>
            <a:ext cx="11051718" cy="6305618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333E86-FD60-2949-B49C-8FC8CEB13A71}"/>
              </a:ext>
            </a:extLst>
          </p:cNvPr>
          <p:cNvGrpSpPr/>
          <p:nvPr/>
        </p:nvGrpSpPr>
        <p:grpSpPr>
          <a:xfrm>
            <a:off x="1035432" y="1637371"/>
            <a:ext cx="4629787" cy="1482695"/>
            <a:chOff x="1035432" y="1637371"/>
            <a:chExt cx="4629787" cy="148269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AE8AD832-C961-204E-A070-02BB1B98C6D6}"/>
                </a:ext>
              </a:extLst>
            </p:cNvPr>
            <p:cNvSpPr/>
            <p:nvPr/>
          </p:nvSpPr>
          <p:spPr>
            <a:xfrm>
              <a:off x="1035432" y="1656174"/>
              <a:ext cx="4629787" cy="146389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234502" y="1637371"/>
              <a:ext cx="4231649" cy="14638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a. Lười lao động là đáng chê cười</a:t>
              </a:r>
              <a:r>
                <a:rPr lang="en-US" sz="320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172840-B862-D444-A37C-475C8A0CEF3A}"/>
              </a:ext>
            </a:extLst>
          </p:cNvPr>
          <p:cNvGrpSpPr/>
          <p:nvPr/>
        </p:nvGrpSpPr>
        <p:grpSpPr>
          <a:xfrm>
            <a:off x="6130811" y="1651092"/>
            <a:ext cx="4629787" cy="1463892"/>
            <a:chOff x="6130811" y="1651092"/>
            <a:chExt cx="4629787" cy="1463892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CD9271A-5C63-6E4C-8C56-E328003BD10D}"/>
                </a:ext>
              </a:extLst>
            </p:cNvPr>
            <p:cNvSpPr/>
            <p:nvPr/>
          </p:nvSpPr>
          <p:spPr>
            <a:xfrm>
              <a:off x="6130811" y="1651092"/>
              <a:ext cx="4629787" cy="146389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5E65F50-334B-2D45-AB23-D8EAA472C416}"/>
                </a:ext>
              </a:extLst>
            </p:cNvPr>
            <p:cNvSpPr/>
            <p:nvPr/>
          </p:nvSpPr>
          <p:spPr>
            <a:xfrm>
              <a:off x="6492264" y="1726891"/>
              <a:ext cx="3906880" cy="1312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200" b="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b. Chỉ người nghèo mới phải lao động</a:t>
              </a:r>
              <a:r>
                <a:rPr lang="en-US" sz="3200" b="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009AB3F-661B-BB4C-8623-87B22404B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97" y="373438"/>
            <a:ext cx="2999492" cy="138391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BDF88E4-B90A-334C-90B6-928DB824BD18}"/>
              </a:ext>
            </a:extLst>
          </p:cNvPr>
          <p:cNvGrpSpPr/>
          <p:nvPr/>
        </p:nvGrpSpPr>
        <p:grpSpPr>
          <a:xfrm>
            <a:off x="1035432" y="3325561"/>
            <a:ext cx="4629787" cy="1482695"/>
            <a:chOff x="1035432" y="1637371"/>
            <a:chExt cx="4629787" cy="1482695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081BDFE-1423-DC44-9759-FEE4CC0B1EBD}"/>
                </a:ext>
              </a:extLst>
            </p:cNvPr>
            <p:cNvSpPr/>
            <p:nvPr/>
          </p:nvSpPr>
          <p:spPr>
            <a:xfrm>
              <a:off x="1035432" y="1656174"/>
              <a:ext cx="4629787" cy="146389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E761D0C-351C-B046-B50A-342AB3132D63}"/>
                </a:ext>
              </a:extLst>
            </p:cNvPr>
            <p:cNvSpPr/>
            <p:nvPr/>
          </p:nvSpPr>
          <p:spPr>
            <a:xfrm>
              <a:off x="1234502" y="1637371"/>
              <a:ext cx="4231649" cy="14638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Cambria" panose="02040503050406030204" pitchFamily="18" charset="0"/>
                </a:rPr>
                <a:t>c</a:t>
              </a:r>
              <a:r>
                <a:rPr lang="vi-VN" sz="320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. Lao động đem lại cho con người niềm vui</a:t>
              </a:r>
              <a:r>
                <a:rPr lang="en-US" sz="320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DB17DEF-99D8-2E42-BAF5-6095E1F0BFCD}"/>
              </a:ext>
            </a:extLst>
          </p:cNvPr>
          <p:cNvGrpSpPr/>
          <p:nvPr/>
        </p:nvGrpSpPr>
        <p:grpSpPr>
          <a:xfrm>
            <a:off x="6130811" y="3325561"/>
            <a:ext cx="4629787" cy="1463892"/>
            <a:chOff x="6130811" y="1651092"/>
            <a:chExt cx="4629787" cy="1463892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86CE4A96-1A35-244C-B7B8-DA31412D1CB2}"/>
                </a:ext>
              </a:extLst>
            </p:cNvPr>
            <p:cNvSpPr/>
            <p:nvPr/>
          </p:nvSpPr>
          <p:spPr>
            <a:xfrm>
              <a:off x="6130811" y="1651092"/>
              <a:ext cx="4629787" cy="14638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61D5396-0DA0-F74E-9675-76228C73151B}"/>
                </a:ext>
              </a:extLst>
            </p:cNvPr>
            <p:cNvSpPr/>
            <p:nvPr/>
          </p:nvSpPr>
          <p:spPr>
            <a:xfrm>
              <a:off x="6492264" y="1726891"/>
              <a:ext cx="4268334" cy="1312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200" b="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d. Cần quý trọng những </a:t>
              </a:r>
              <a:r>
                <a:rPr lang="vi-VN" sz="3200" dirty="0">
                  <a:solidFill>
                    <a:schemeClr val="tx1"/>
                  </a:solidFill>
                  <a:latin typeface="Cambria" panose="02040503050406030204" pitchFamily="18" charset="0"/>
                </a:rPr>
                <a:t>người yêu </a:t>
              </a:r>
              <a:r>
                <a:rPr lang="vi-VN" sz="3200" b="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lao động</a:t>
              </a:r>
              <a:r>
                <a:rPr lang="en-US" sz="3200" b="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B5D189-C791-CC43-A4B8-F4B682F7F498}"/>
              </a:ext>
            </a:extLst>
          </p:cNvPr>
          <p:cNvGrpSpPr/>
          <p:nvPr/>
        </p:nvGrpSpPr>
        <p:grpSpPr>
          <a:xfrm>
            <a:off x="1035431" y="4953685"/>
            <a:ext cx="9725167" cy="1482695"/>
            <a:chOff x="1035432" y="1637371"/>
            <a:chExt cx="9725167" cy="1482695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6EB318D2-0449-8A45-B8B4-29AD0F5B5E42}"/>
                </a:ext>
              </a:extLst>
            </p:cNvPr>
            <p:cNvSpPr/>
            <p:nvPr/>
          </p:nvSpPr>
          <p:spPr>
            <a:xfrm>
              <a:off x="1035432" y="1656174"/>
              <a:ext cx="9725167" cy="146389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BB9F94-D093-3943-B130-46404FB5A031}"/>
                </a:ext>
              </a:extLst>
            </p:cNvPr>
            <p:cNvSpPr/>
            <p:nvPr/>
          </p:nvSpPr>
          <p:spPr>
            <a:xfrm>
              <a:off x="1234502" y="1637371"/>
              <a:ext cx="9171525" cy="14638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e. Trẻ em có bổn phận làm những việc phù hợp với khả năng</a:t>
              </a:r>
              <a:r>
                <a:rPr lang="en-US" sz="320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359" y="599523"/>
            <a:ext cx="604775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8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">
            <a:extLst>
              <a:ext uri="{FF2B5EF4-FFF2-40B4-BE49-F238E27FC236}">
                <a16:creationId xmlns:a16="http://schemas.microsoft.com/office/drawing/2014/main" id="{5FC688DE-15CA-4D44-86B7-54F10175AF62}"/>
              </a:ext>
            </a:extLst>
          </p:cNvPr>
          <p:cNvSpPr/>
          <p:nvPr/>
        </p:nvSpPr>
        <p:spPr>
          <a:xfrm>
            <a:off x="570141" y="349437"/>
            <a:ext cx="11051718" cy="6305618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333E86-FD60-2949-B49C-8FC8CEB13A71}"/>
              </a:ext>
            </a:extLst>
          </p:cNvPr>
          <p:cNvGrpSpPr/>
          <p:nvPr/>
        </p:nvGrpSpPr>
        <p:grpSpPr>
          <a:xfrm>
            <a:off x="771902" y="2038354"/>
            <a:ext cx="4629787" cy="1482695"/>
            <a:chOff x="1035432" y="1637371"/>
            <a:chExt cx="4629787" cy="148269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AE8AD832-C961-204E-A070-02BB1B98C6D6}"/>
                </a:ext>
              </a:extLst>
            </p:cNvPr>
            <p:cNvSpPr/>
            <p:nvPr/>
          </p:nvSpPr>
          <p:spPr>
            <a:xfrm>
              <a:off x="1035432" y="1656174"/>
              <a:ext cx="4629787" cy="146389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234502" y="1637371"/>
              <a:ext cx="4231649" cy="14638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a. Lười lao động là đáng chê cười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172840-B862-D444-A37C-475C8A0CEF3A}"/>
              </a:ext>
            </a:extLst>
          </p:cNvPr>
          <p:cNvGrpSpPr/>
          <p:nvPr/>
        </p:nvGrpSpPr>
        <p:grpSpPr>
          <a:xfrm>
            <a:off x="771902" y="4189199"/>
            <a:ext cx="4629787" cy="1463892"/>
            <a:chOff x="6130811" y="1651092"/>
            <a:chExt cx="4629787" cy="1463892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CD9271A-5C63-6E4C-8C56-E328003BD10D}"/>
                </a:ext>
              </a:extLst>
            </p:cNvPr>
            <p:cNvSpPr/>
            <p:nvPr/>
          </p:nvSpPr>
          <p:spPr>
            <a:xfrm>
              <a:off x="6130811" y="1651092"/>
              <a:ext cx="4629787" cy="146389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5E65F50-334B-2D45-AB23-D8EAA472C416}"/>
                </a:ext>
              </a:extLst>
            </p:cNvPr>
            <p:cNvSpPr/>
            <p:nvPr/>
          </p:nvSpPr>
          <p:spPr>
            <a:xfrm>
              <a:off x="6492264" y="1726891"/>
              <a:ext cx="3906880" cy="1312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200" b="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b. Chỉ người nghèo mới phải lao động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009AB3F-661B-BB4C-8623-87B22404B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97" y="373438"/>
            <a:ext cx="2999492" cy="13839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B76B64-C311-0141-BBA8-0F2C2D208FC4}"/>
              </a:ext>
            </a:extLst>
          </p:cNvPr>
          <p:cNvSpPr txBox="1"/>
          <p:nvPr/>
        </p:nvSpPr>
        <p:spPr>
          <a:xfrm>
            <a:off x="5551663" y="2131127"/>
            <a:ext cx="6119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Cambria" panose="02040503050406030204" pitchFamily="18" charset="0"/>
              </a:rPr>
              <a:t>ĐÚNG. </a:t>
            </a:r>
            <a:r>
              <a:rPr lang="vi-VN" sz="3600" dirty="0">
                <a:latin typeface="Cambria" panose="02040503050406030204" pitchFamily="18" charset="0"/>
              </a:rPr>
              <a:t>B</a:t>
            </a:r>
            <a:r>
              <a:rPr lang="vi-VN" sz="3600" b="0" i="0" dirty="0">
                <a:effectLst/>
                <a:latin typeface="Cambria" panose="02040503050406030204" pitchFamily="18" charset="0"/>
              </a:rPr>
              <a:t>ởi vì con người đều phải có nghĩa vụ lao động. </a:t>
            </a:r>
            <a:endParaRPr lang="en-VN" sz="3600" dirty="0">
              <a:latin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D6C46B-2D9B-A749-81F8-39FF1226556E}"/>
              </a:ext>
            </a:extLst>
          </p:cNvPr>
          <p:cNvSpPr txBox="1"/>
          <p:nvPr/>
        </p:nvSpPr>
        <p:spPr>
          <a:xfrm>
            <a:off x="5502570" y="4063090"/>
            <a:ext cx="6018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KHÔNG ĐÚNG.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ởi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vì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bất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kể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ai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cũng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phải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lao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động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không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phân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biệt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tầng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lớp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giàu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nghèo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và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địa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vị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trong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xã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effectLst/>
                <a:latin typeface="Cambria" panose="02040503050406030204" pitchFamily="18" charset="0"/>
              </a:rPr>
              <a:t>hội</a:t>
            </a:r>
            <a:r>
              <a:rPr lang="en-US" sz="3600" b="0" i="0" dirty="0">
                <a:effectLst/>
                <a:latin typeface="Cambria" panose="02040503050406030204" pitchFamily="18" charset="0"/>
              </a:rPr>
              <a:t>. </a:t>
            </a:r>
            <a:endParaRPr lang="en-VN" sz="3600" dirty="0">
              <a:latin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359" y="599523"/>
            <a:ext cx="604775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">
            <a:extLst>
              <a:ext uri="{FF2B5EF4-FFF2-40B4-BE49-F238E27FC236}">
                <a16:creationId xmlns:a16="http://schemas.microsoft.com/office/drawing/2014/main" id="{5FC688DE-15CA-4D44-86B7-54F10175AF62}"/>
              </a:ext>
            </a:extLst>
          </p:cNvPr>
          <p:cNvSpPr/>
          <p:nvPr/>
        </p:nvSpPr>
        <p:spPr>
          <a:xfrm>
            <a:off x="570141" y="493417"/>
            <a:ext cx="11051718" cy="6305618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09AB3F-661B-BB4C-8623-87B22404B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97" y="373438"/>
            <a:ext cx="2999492" cy="138391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BDF88E4-B90A-334C-90B6-928DB824BD18}"/>
              </a:ext>
            </a:extLst>
          </p:cNvPr>
          <p:cNvGrpSpPr/>
          <p:nvPr/>
        </p:nvGrpSpPr>
        <p:grpSpPr>
          <a:xfrm>
            <a:off x="1022751" y="1853496"/>
            <a:ext cx="4629787" cy="1482695"/>
            <a:chOff x="1035432" y="1637371"/>
            <a:chExt cx="4629787" cy="1482695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081BDFE-1423-DC44-9759-FEE4CC0B1EBD}"/>
                </a:ext>
              </a:extLst>
            </p:cNvPr>
            <p:cNvSpPr/>
            <p:nvPr/>
          </p:nvSpPr>
          <p:spPr>
            <a:xfrm>
              <a:off x="1035432" y="1656174"/>
              <a:ext cx="4629787" cy="146389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E761D0C-351C-B046-B50A-342AB3132D63}"/>
                </a:ext>
              </a:extLst>
            </p:cNvPr>
            <p:cNvSpPr/>
            <p:nvPr/>
          </p:nvSpPr>
          <p:spPr>
            <a:xfrm>
              <a:off x="1234502" y="1637371"/>
              <a:ext cx="4231649" cy="14638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Cambria" panose="02040503050406030204" pitchFamily="18" charset="0"/>
                </a:rPr>
                <a:t>c</a:t>
              </a:r>
              <a:r>
                <a:rPr lang="vi-VN" sz="320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. Lao động đem lại cho con người niềm vui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DB17DEF-99D8-2E42-BAF5-6095E1F0BFCD}"/>
              </a:ext>
            </a:extLst>
          </p:cNvPr>
          <p:cNvGrpSpPr/>
          <p:nvPr/>
        </p:nvGrpSpPr>
        <p:grpSpPr>
          <a:xfrm>
            <a:off x="1022750" y="4408149"/>
            <a:ext cx="4629787" cy="1463892"/>
            <a:chOff x="6130811" y="1651092"/>
            <a:chExt cx="4629787" cy="1463892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86CE4A96-1A35-244C-B7B8-DA31412D1CB2}"/>
                </a:ext>
              </a:extLst>
            </p:cNvPr>
            <p:cNvSpPr/>
            <p:nvPr/>
          </p:nvSpPr>
          <p:spPr>
            <a:xfrm>
              <a:off x="6130811" y="1651092"/>
              <a:ext cx="4629787" cy="14638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61D5396-0DA0-F74E-9675-76228C73151B}"/>
                </a:ext>
              </a:extLst>
            </p:cNvPr>
            <p:cNvSpPr/>
            <p:nvPr/>
          </p:nvSpPr>
          <p:spPr>
            <a:xfrm>
              <a:off x="6492264" y="1726891"/>
              <a:ext cx="4268334" cy="1312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200" b="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d. Cần quý trọng những </a:t>
              </a:r>
              <a:r>
                <a:rPr lang="vi-VN" sz="3200" dirty="0">
                  <a:solidFill>
                    <a:schemeClr val="tx1"/>
                  </a:solidFill>
                  <a:latin typeface="Cambria" panose="02040503050406030204" pitchFamily="18" charset="0"/>
                </a:rPr>
                <a:t>người yêu </a:t>
              </a:r>
              <a:r>
                <a:rPr lang="vi-VN" sz="3200" b="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lao động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46257B-E2B3-1D4C-98F2-6D7CC63A36CF}"/>
              </a:ext>
            </a:extLst>
          </p:cNvPr>
          <p:cNvSpPr txBox="1"/>
          <p:nvPr/>
        </p:nvSpPr>
        <p:spPr>
          <a:xfrm>
            <a:off x="5738489" y="1728430"/>
            <a:ext cx="57974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ĐÚNG. 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Bởi vì lao động sẽ giúp con người không bị ảnh hưởng bởi những suy nghĩ tiêu cực, lao động giúp mọi người quên đi những suy nghĩ ấy. </a:t>
            </a:r>
            <a:endParaRPr lang="en-VN" sz="3200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A914A-04DC-1E4D-96FC-16C08672A6D7}"/>
              </a:ext>
            </a:extLst>
          </p:cNvPr>
          <p:cNvSpPr txBox="1"/>
          <p:nvPr/>
        </p:nvSpPr>
        <p:spPr>
          <a:xfrm>
            <a:off x="5738489" y="4486936"/>
            <a:ext cx="57974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ĐÚNG. </a:t>
            </a:r>
            <a:r>
              <a:rPr lang="vi-VN" sz="3200" dirty="0">
                <a:latin typeface="Cambria" panose="02040503050406030204" pitchFamily="18" charset="0"/>
              </a:rPr>
              <a:t>B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ởi vì người lao động luôn luôn được mọi người tôn trọng vì họ đã tạo ra của cải, vật chất cho xã hội. </a:t>
            </a:r>
            <a:endParaRPr lang="en-VN" sz="3200" dirty="0">
              <a:latin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359" y="599523"/>
            <a:ext cx="604775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">
            <a:extLst>
              <a:ext uri="{FF2B5EF4-FFF2-40B4-BE49-F238E27FC236}">
                <a16:creationId xmlns:a16="http://schemas.microsoft.com/office/drawing/2014/main" id="{5FC688DE-15CA-4D44-86B7-54F10175AF62}"/>
              </a:ext>
            </a:extLst>
          </p:cNvPr>
          <p:cNvSpPr/>
          <p:nvPr/>
        </p:nvSpPr>
        <p:spPr>
          <a:xfrm>
            <a:off x="570139" y="276191"/>
            <a:ext cx="11051718" cy="6305618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09AB3F-661B-BB4C-8623-87B22404B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97" y="373438"/>
            <a:ext cx="2999492" cy="138391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3B5D189-C791-CC43-A4B8-F4B682F7F498}"/>
              </a:ext>
            </a:extLst>
          </p:cNvPr>
          <p:cNvGrpSpPr/>
          <p:nvPr/>
        </p:nvGrpSpPr>
        <p:grpSpPr>
          <a:xfrm>
            <a:off x="1233416" y="2263548"/>
            <a:ext cx="9725167" cy="1482695"/>
            <a:chOff x="1035432" y="1637371"/>
            <a:chExt cx="9725167" cy="1482695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6EB318D2-0449-8A45-B8B4-29AD0F5B5E42}"/>
                </a:ext>
              </a:extLst>
            </p:cNvPr>
            <p:cNvSpPr/>
            <p:nvPr/>
          </p:nvSpPr>
          <p:spPr>
            <a:xfrm>
              <a:off x="1035432" y="1656174"/>
              <a:ext cx="9725167" cy="146389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BB9F94-D093-3943-B130-46404FB5A031}"/>
                </a:ext>
              </a:extLst>
            </p:cNvPr>
            <p:cNvSpPr/>
            <p:nvPr/>
          </p:nvSpPr>
          <p:spPr>
            <a:xfrm>
              <a:off x="1234502" y="1637371"/>
              <a:ext cx="9171525" cy="14638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</a:rPr>
                <a:t>e. Trẻ em có bổn phận làm những việc phù hợp với khả năng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D8C9875-E94A-8B44-A668-C26F34CCD8CD}"/>
              </a:ext>
            </a:extLst>
          </p:cNvPr>
          <p:cNvSpPr txBox="1"/>
          <p:nvPr/>
        </p:nvSpPr>
        <p:spPr>
          <a:xfrm>
            <a:off x="1810681" y="4233638"/>
            <a:ext cx="8570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ĐÚNG. </a:t>
            </a:r>
            <a:r>
              <a:rPr lang="vi-VN" sz="3200" dirty="0">
                <a:latin typeface="Cambria" panose="02040503050406030204" pitchFamily="18" charset="0"/>
              </a:rPr>
              <a:t>B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ởi vì trẻ em nên hình thành thói quen lao động từ sớm để khi lớn lên chúng sẽ không ỷ lại vào người lớn. </a:t>
            </a:r>
            <a:endParaRPr lang="en-VN" sz="3200" dirty="0">
              <a:latin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359" y="599523"/>
            <a:ext cx="604775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9" y="-1108997"/>
            <a:ext cx="10738338" cy="8554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51" y="1435573"/>
            <a:ext cx="5114485" cy="346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362586" y="823517"/>
            <a:ext cx="10396372" cy="3291283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2B6921-809C-184E-8926-2DAB8E2BD13D}"/>
              </a:ext>
            </a:extLst>
          </p:cNvPr>
          <p:cNvSpPr txBox="1"/>
          <p:nvPr/>
        </p:nvSpPr>
        <p:spPr>
          <a:xfrm>
            <a:off x="1723967" y="1056284"/>
            <a:ext cx="100349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bức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tranh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về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việc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em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trường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nhà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lao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động</a:t>
            </a:r>
            <a:endParaRPr lang="vi-VN" sz="54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08706-0659-2F4F-A419-C19628BBE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45" y="3212217"/>
            <a:ext cx="2942261" cy="350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9" y="-1108997"/>
            <a:ext cx="10738338" cy="855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67" y="1474750"/>
            <a:ext cx="5476771" cy="37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671163"/>
            <a:ext cx="3430794" cy="1312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hỏi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20411" y="945794"/>
            <a:ext cx="8460502" cy="5652433"/>
            <a:chOff x="3094385" y="1329235"/>
            <a:chExt cx="8460502" cy="51449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4385" y="1329235"/>
              <a:ext cx="8460502" cy="25837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4385" y="3871687"/>
              <a:ext cx="8460502" cy="2602525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1983457"/>
            <a:ext cx="3326568" cy="3917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qua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bức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trên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thêm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khác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endParaRPr lang="en-US" sz="32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7" y="5962911"/>
            <a:ext cx="3123254" cy="771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514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58" t="2555" r="48515" b="1098"/>
          <a:stretch/>
        </p:blipFill>
        <p:spPr>
          <a:xfrm>
            <a:off x="779318" y="911331"/>
            <a:ext cx="4156364" cy="2734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099" t="3043" r="2950" b="5442"/>
          <a:stretch/>
        </p:blipFill>
        <p:spPr>
          <a:xfrm>
            <a:off x="779318" y="3825719"/>
            <a:ext cx="4156364" cy="2839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317329" y="1091681"/>
            <a:ext cx="6679637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Điều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này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thấy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317328" y="4504748"/>
            <a:ext cx="6679638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Bạn nữ đang say sưa, ngâm nga từng câu hát chăm sóc vườn rau.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752" y="19237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4E3BC0-301E-EE44-903A-DDF7A48D4345}"/>
              </a:ext>
            </a:extLst>
          </p:cNvPr>
          <p:cNvSpPr txBox="1"/>
          <p:nvPr/>
        </p:nvSpPr>
        <p:spPr>
          <a:xfrm>
            <a:off x="89617" y="114797"/>
            <a:ext cx="11165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1 -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Tìm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hiểu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một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số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biểu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hiện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của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yêu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lao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động</a:t>
            </a:r>
            <a:endParaRPr lang="x-none" sz="4800" dirty="0">
              <a:solidFill>
                <a:srgbClr val="C00000"/>
              </a:solidFill>
              <a:latin typeface="#9Slide05 SVNBulgary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86849" y="1180590"/>
            <a:ext cx="6661312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0706" y="3810602"/>
            <a:ext cx="6613597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Bạn nam xin mẹ để tham gia tổng vệ sinh đường làng cùng với mọi người.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41" t="3354" r="46180" b="1817"/>
          <a:stretch/>
        </p:blipFill>
        <p:spPr>
          <a:xfrm>
            <a:off x="740780" y="945794"/>
            <a:ext cx="4076193" cy="2711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388" t="-137"/>
          <a:stretch/>
        </p:blipFill>
        <p:spPr>
          <a:xfrm>
            <a:off x="740780" y="3809792"/>
            <a:ext cx="4076193" cy="2863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71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536"/>
            <a:ext cx="11443184" cy="1286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29" y="1304983"/>
            <a:ext cx="11225291" cy="50783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yêu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lao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đùn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N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hiệt tình tham gia các hoạt động của xã hội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V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ượt mọi khó khăn, chấp nhận thử thách để làm tốt công việc của 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T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ự làm lấy công việc của mình, làm việc từ đầu đến cuối…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8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ọc sinh sẽ bị khiển trách trước lớp khi đi lao động không mang theo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85703"/>
            <a:ext cx="571500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àng ngàn học sinh tham gia 'Góc xanh học đường' trồng cây phủ xanh sân 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33" y="385703"/>
            <a:ext cx="571221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ạy học sinh biết yêu lao động qua mô hình vườn rau trường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596640"/>
            <a:ext cx="5715000" cy="310896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ọc sinh hưởng ứng tích cực hoạt động vệ sinh trường, lớ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0"/>
          <a:stretch/>
        </p:blipFill>
        <p:spPr bwMode="auto">
          <a:xfrm>
            <a:off x="6254734" y="3618923"/>
            <a:ext cx="5712210" cy="308667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91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uyệt chiêu giúp bé siêng năng, tự giác khi làm việc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4" y="251460"/>
            <a:ext cx="10954385" cy="637084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14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393911-B795-E446-A219-815C1C547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300" y="831850"/>
            <a:ext cx="71374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8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315&quot;/&gt;&lt;/object&gt;&lt;object type=&quot;3&quot; unique_id=&quot;10005&quot;&gt;&lt;property id=&quot;20148&quot; value=&quot;5&quot;/&gt;&lt;property id=&quot;20300&quot; value=&quot;Slide 3&quot;/&gt;&lt;property id=&quot;20307&quot; value=&quot;256&quot;/&gt;&lt;/object&gt;&lt;object type=&quot;3&quot; unique_id=&quot;10006&quot;&gt;&lt;property id=&quot;20148&quot; value=&quot;5&quot;/&gt;&lt;property id=&quot;20300&quot; value=&quot;Slide 4&quot;/&gt;&lt;property id=&quot;20307&quot; value=&quot;333&quot;/&gt;&lt;/object&gt;&lt;object type=&quot;3&quot; unique_id=&quot;10007&quot;&gt;&lt;property id=&quot;20148&quot; value=&quot;5&quot;/&gt;&lt;property id=&quot;20300&quot; value=&quot;Slide 5&quot;/&gt;&lt;property id=&quot;20307&quot; value=&quot;321&quot;/&gt;&lt;/object&gt;&lt;object type=&quot;3&quot; unique_id=&quot;10008&quot;&gt;&lt;property id=&quot;20148&quot; value=&quot;5&quot;/&gt;&lt;property id=&quot;20300&quot; value=&quot;Slide 6&quot;/&gt;&lt;property id=&quot;20307&quot; value=&quot;316&quot;/&gt;&lt;/object&gt;&lt;object type=&quot;3&quot; unique_id=&quot;10009&quot;&gt;&lt;property id=&quot;20148&quot; value=&quot;5&quot;/&gt;&lt;property id=&quot;20300&quot; value=&quot;Slide 7&quot;/&gt;&lt;property id=&quot;20307&quot; value=&quot;332&quot;/&gt;&lt;/object&gt;&lt;object type=&quot;3&quot; unique_id=&quot;10010&quot;&gt;&lt;property id=&quot;20148&quot; value=&quot;5&quot;/&gt;&lt;property id=&quot;20300&quot; value=&quot;Slide 8&quot;/&gt;&lt;property id=&quot;20307&quot; value=&quot;334&quot;/&gt;&lt;/object&gt;&lt;object type=&quot;3&quot; unique_id=&quot;10011&quot;&gt;&lt;property id=&quot;20148&quot; value=&quot;5&quot;/&gt;&lt;property id=&quot;20300&quot; value=&quot;Slide 9&quot;/&gt;&lt;property id=&quot;20307&quot; value=&quot;322&quot;/&gt;&lt;/object&gt;&lt;object type=&quot;3&quot; unique_id=&quot;10012&quot;&gt;&lt;property id=&quot;20148&quot; value=&quot;5&quot;/&gt;&lt;property id=&quot;20300&quot; value=&quot;Slide 10&quot;/&gt;&lt;property id=&quot;20307&quot; value=&quot;317&quot;/&gt;&lt;/object&gt;&lt;object type=&quot;3&quot; unique_id=&quot;10013&quot;&gt;&lt;property id=&quot;20148&quot; value=&quot;5&quot;/&gt;&lt;property id=&quot;20300&quot; value=&quot;Slide 11&quot;/&gt;&lt;property id=&quot;20307&quot; value=&quot;335&quot;/&gt;&lt;/object&gt;&lt;object type=&quot;3&quot; unique_id=&quot;10014&quot;&gt;&lt;property id=&quot;20148&quot; value=&quot;5&quot;/&gt;&lt;property id=&quot;20300&quot; value=&quot;Slide 12&quot;/&gt;&lt;property id=&quot;20307&quot; value=&quot;329&quot;/&gt;&lt;/object&gt;&lt;object type=&quot;3&quot; unique_id=&quot;10015&quot;&gt;&lt;property id=&quot;20148&quot; value=&quot;5&quot;/&gt;&lt;property id=&quot;20300&quot; value=&quot;Slide 13&quot;/&gt;&lt;property id=&quot;20307&quot; value=&quot;312&quot;/&gt;&lt;/object&gt;&lt;object type=&quot;3&quot; unique_id=&quot;10016&quot;&gt;&lt;property id=&quot;20148&quot; value=&quot;5&quot;/&gt;&lt;property id=&quot;20300&quot; value=&quot;Slide 14&quot;/&gt;&lt;property id=&quot;20307&quot; value=&quot;331&quot;/&gt;&lt;/object&gt;&lt;/object&gt;&lt;object type=&quot;8&quot; unique_id=&quot;1003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520</Words>
  <Application>Microsoft Office PowerPoint</Application>
  <PresentationFormat>Widescreen</PresentationFormat>
  <Paragraphs>45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#9Slide03 Bebas Neue Bold</vt:lpstr>
      <vt:lpstr>#9Slide05 SVNBulgary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37</cp:revision>
  <dcterms:created xsi:type="dcterms:W3CDTF">2023-06-29T03:07:26Z</dcterms:created>
  <dcterms:modified xsi:type="dcterms:W3CDTF">2024-11-05T15:58:02Z</dcterms:modified>
</cp:coreProperties>
</file>