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39" r:id="rId2"/>
  </p:sldMasterIdLst>
  <p:notesMasterIdLst>
    <p:notesMasterId r:id="rId29"/>
  </p:notesMasterIdLst>
  <p:sldIdLst>
    <p:sldId id="435" r:id="rId3"/>
    <p:sldId id="395" r:id="rId4"/>
    <p:sldId id="396" r:id="rId5"/>
    <p:sldId id="445" r:id="rId6"/>
    <p:sldId id="446" r:id="rId7"/>
    <p:sldId id="447" r:id="rId8"/>
    <p:sldId id="448" r:id="rId9"/>
    <p:sldId id="449" r:id="rId10"/>
    <p:sldId id="436" r:id="rId11"/>
    <p:sldId id="394" r:id="rId12"/>
    <p:sldId id="399" r:id="rId13"/>
    <p:sldId id="437" r:id="rId14"/>
    <p:sldId id="438" r:id="rId15"/>
    <p:sldId id="452" r:id="rId16"/>
    <p:sldId id="453" r:id="rId17"/>
    <p:sldId id="428" r:id="rId18"/>
    <p:sldId id="427" r:id="rId19"/>
    <p:sldId id="426" r:id="rId20"/>
    <p:sldId id="439" r:id="rId21"/>
    <p:sldId id="441" r:id="rId22"/>
    <p:sldId id="442" r:id="rId23"/>
    <p:sldId id="454" r:id="rId24"/>
    <p:sldId id="443" r:id="rId25"/>
    <p:sldId id="431" r:id="rId26"/>
    <p:sldId id="444" r:id="rId27"/>
    <p:sldId id="45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17" autoAdjust="0"/>
    <p:restoredTop sz="94660"/>
  </p:normalViewPr>
  <p:slideViewPr>
    <p:cSldViewPr snapToGrid="0" showGuides="1">
      <p:cViewPr varScale="1">
        <p:scale>
          <a:sx n="40" d="100"/>
          <a:sy n="40" d="100"/>
        </p:scale>
        <p:origin x="29" y="979"/>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2024/10/1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5635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50841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17632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74268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3780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1134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9419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25200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6219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0643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10/1/2024</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468593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5344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3.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4.png"/><Relationship Id="rId19" Type="http://schemas.microsoft.com/office/2007/relationships/hdphoto" Target="../media/hdphoto9.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3404013" y="2540000"/>
            <a:ext cx="383640" cy="40706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7413" y="55152"/>
            <a:ext cx="1563416" cy="1611988"/>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9992678"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10445116"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pic>
        <p:nvPicPr>
          <p:cNvPr id="18" name="Picture 17"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6"/>
          <a:stretch>
            <a:fillRect/>
          </a:stretch>
        </p:blipFill>
        <p:spPr>
          <a:xfrm>
            <a:off x="11251256" y="1582934"/>
            <a:ext cx="969373" cy="10285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Bắc Bộ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199" y="1057080"/>
            <a:ext cx="9897533" cy="2702120"/>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err="1">
                <a:ln>
                  <a:noFill/>
                </a:ln>
                <a:solidFill>
                  <a:prstClr val="black"/>
                </a:solidFill>
                <a:effectLst/>
                <a:uLnTx/>
                <a:uFillTx/>
                <a:latin typeface="思源黑体 CN"/>
                <a:cs typeface="+mn-cs"/>
              </a:rPr>
              <a:t>Vận</a:t>
            </a:r>
            <a:r>
              <a:rPr kumimoji="0" lang="en-US" altLang="zh-CN" sz="9600" b="0" i="0" u="none" strike="noStrike" kern="1200" cap="none" spc="0" normalizeH="0" baseline="0" noProof="0" dirty="0">
                <a:ln>
                  <a:noFill/>
                </a:ln>
                <a:solidFill>
                  <a:prstClr val="black"/>
                </a:solidFill>
                <a:effectLst/>
                <a:uLnTx/>
                <a:uFillTx/>
                <a:latin typeface="思源黑体 CN"/>
                <a:cs typeface="+mn-cs"/>
              </a:rPr>
              <a:t> </a:t>
            </a:r>
            <a:r>
              <a:rPr kumimoji="0" lang="en-US" altLang="zh-CN" sz="9600" b="0" i="0" u="none" strike="noStrike" kern="1200" cap="none" spc="0" normalizeH="0" baseline="0" noProof="0" dirty="0" err="1">
                <a:ln>
                  <a:noFill/>
                </a:ln>
                <a:solidFill>
                  <a:prstClr val="black"/>
                </a:solidFill>
                <a:effectLst/>
                <a:uLnTx/>
                <a:uFillTx/>
                <a:latin typeface="思源黑体 CN"/>
                <a:cs typeface="+mn-cs"/>
              </a:rPr>
              <a:t>dụng</a:t>
            </a:r>
            <a:endParaRPr kumimoji="0" lang="zh-CN" altLang="en-US" sz="9600" b="0" i="0" u="none" strike="noStrike" kern="1200" cap="none" spc="0" normalizeH="0" baseline="0" noProof="0" dirty="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84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66D79-C1CC-78AD-20D1-510597AC8109}"/>
              </a:ext>
            </a:extLst>
          </p:cNvPr>
          <p:cNvSpPr txBox="1"/>
          <p:nvPr/>
        </p:nvSpPr>
        <p:spPr>
          <a:xfrm>
            <a:off x="514350" y="1510784"/>
            <a:ext cx="11163300" cy="3970318"/>
          </a:xfrm>
          <a:prstGeom prst="rect">
            <a:avLst/>
          </a:prstGeom>
          <a:noFill/>
        </p:spPr>
        <p:txBody>
          <a:bodyPr wrap="square">
            <a:spAutoFit/>
          </a:bodyPr>
          <a:lstStyle/>
          <a:p>
            <a:pPr marL="0" marR="0">
              <a:spcBef>
                <a:spcPts val="0"/>
              </a:spcBef>
              <a:spcAft>
                <a:spcPts val="0"/>
              </a:spcAft>
              <a:tabLst>
                <a:tab pos="2971800" algn="ctr"/>
                <a:tab pos="5943600" algn="r"/>
              </a:tabLst>
            </a:pPr>
            <a:r>
              <a:rPr lang="nl-NL" sz="3600" b="1">
                <a:effectLst/>
                <a:latin typeface="Times New Roman" panose="02020603050405020304" pitchFamily="18" charset="0"/>
                <a:ea typeface="Times New Roman" panose="02020603050405020304" pitchFamily="18" charset="0"/>
              </a:rPr>
              <a:t>Hoạt động 1: Tìm hiểu về dân cư</a:t>
            </a:r>
            <a:endParaRPr lang="vi-VN" sz="3600" b="1">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971800" algn="ctr"/>
                <a:tab pos="5943600" algn="r"/>
              </a:tabLst>
            </a:pPr>
            <a:r>
              <a:rPr lang="vi-VN" sz="3600" kern="0">
                <a:effectLst/>
                <a:latin typeface="Times New Roman" panose="02020603050405020304" pitchFamily="18" charset="0"/>
                <a:ea typeface="Calibri" panose="020F0502020204030204" pitchFamily="34" charset="0"/>
              </a:rPr>
              <a:t>- </a:t>
            </a:r>
            <a:r>
              <a:rPr lang="nl-NL" sz="3600" kern="0">
                <a:effectLst/>
                <a:latin typeface="Times New Roman" panose="02020603050405020304" pitchFamily="18" charset="0"/>
                <a:ea typeface="Calibri" panose="020F0502020204030204" pitchFamily="34" charset="0"/>
              </a:rPr>
              <a:t>Dân cư ở </a:t>
            </a:r>
            <a:r>
              <a:rPr lang="fr-FR" sz="3600" kern="0">
                <a:effectLst/>
                <a:latin typeface="Times New Roman" panose="02020603050405020304" pitchFamily="18" charset="0"/>
                <a:ea typeface="Calibri" panose="020F0502020204030204" pitchFamily="34" charset="0"/>
              </a:rPr>
              <a:t>vùng </a:t>
            </a:r>
            <a:r>
              <a:rPr lang="nl-NL" sz="3600" kern="0">
                <a:effectLst/>
                <a:latin typeface="Times New Roman" panose="02020603050405020304" pitchFamily="18" charset="0"/>
                <a:ea typeface="Times New Roman" panose="02020603050405020304" pitchFamily="18" charset="0"/>
              </a:rPr>
              <a:t>trung du và miền núi Bắc Bộ</a:t>
            </a:r>
            <a:r>
              <a:rPr lang="fr-FR" sz="3600" kern="0">
                <a:effectLst/>
                <a:latin typeface="Times New Roman" panose="02020603050405020304" pitchFamily="18" charset="0"/>
                <a:ea typeface="Calibri" panose="020F0502020204030204" pitchFamily="34" charset="0"/>
              </a:rPr>
              <a:t> có hơn 14 triệu người. Mỗi dân tộc có trang phục, tập quán riêng tạo nên sự đa dạng văn hoá của</a:t>
            </a:r>
            <a:r>
              <a:rPr lang="vi-VN" sz="3600" kern="0">
                <a:effectLst/>
                <a:latin typeface="Times New Roman" panose="02020603050405020304" pitchFamily="18" charset="0"/>
                <a:ea typeface="Calibri" panose="020F0502020204030204" pitchFamily="34" charset="0"/>
              </a:rPr>
              <a:t> </a:t>
            </a:r>
            <a:r>
              <a:rPr lang="fr-FR" sz="3600" kern="0">
                <a:effectLst/>
                <a:latin typeface="Times New Roman" panose="02020603050405020304" pitchFamily="18" charset="0"/>
                <a:ea typeface="Calibri" panose="020F0502020204030204" pitchFamily="34" charset="0"/>
              </a:rPr>
              <a:t>vùng. </a:t>
            </a:r>
            <a:endParaRPr lang="vi-VN" sz="3600" kern="0">
              <a:effectLst/>
              <a:latin typeface="Times New Roman" panose="02020603050405020304" pitchFamily="18" charset="0"/>
              <a:ea typeface="Calibri" panose="020F0502020204030204" pitchFamily="34" charset="0"/>
            </a:endParaRPr>
          </a:p>
          <a:p>
            <a:pPr marL="0" marR="0">
              <a:spcBef>
                <a:spcPts val="0"/>
              </a:spcBef>
              <a:spcAft>
                <a:spcPts val="0"/>
              </a:spcAft>
              <a:tabLst>
                <a:tab pos="2971800" algn="ctr"/>
                <a:tab pos="5943600" algn="r"/>
              </a:tabLst>
            </a:pPr>
            <a:r>
              <a:rPr lang="vi-VN" sz="3600" kern="0">
                <a:effectLst/>
                <a:latin typeface="Times New Roman" panose="02020603050405020304" pitchFamily="18" charset="0"/>
                <a:ea typeface="Calibri" panose="020F0502020204030204" pitchFamily="34" charset="0"/>
              </a:rPr>
              <a:t>- Dân cư ở Trung du và miền núi Bắc Bộ thưa thớt, phân bố không đồng đều giữa các tỉnh, giữa khu vực miền núi và khu vực trung du. </a:t>
            </a:r>
            <a:endParaRPr lang="en-US" sz="36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367F87F-CFA1-5C52-7D57-26347A7D2657}"/>
              </a:ext>
            </a:extLst>
          </p:cNvPr>
          <p:cNvSpPr txBox="1"/>
          <p:nvPr/>
        </p:nvSpPr>
        <p:spPr>
          <a:xfrm>
            <a:off x="4895850" y="730567"/>
            <a:ext cx="2990850" cy="646331"/>
          </a:xfrm>
          <a:prstGeom prst="rect">
            <a:avLst/>
          </a:prstGeom>
          <a:noFill/>
        </p:spPr>
        <p:txBody>
          <a:bodyPr wrap="square">
            <a:spAutoFit/>
          </a:bodyPr>
          <a:lstStyle/>
          <a:p>
            <a:r>
              <a:rPr lang="vi-VN" sz="3600" kern="0">
                <a:latin typeface="Times New Roman" panose="02020603050405020304" pitchFamily="18" charset="0"/>
              </a:rPr>
              <a:t>GHI VỞ</a:t>
            </a:r>
            <a:endParaRPr lang="en-US" sz="3600"/>
          </a:p>
        </p:txBody>
      </p:sp>
    </p:spTree>
    <p:extLst>
      <p:ext uri="{BB962C8B-B14F-4D97-AF65-F5344CB8AC3E}">
        <p14:creationId xmlns:p14="http://schemas.microsoft.com/office/powerpoint/2010/main" val="86189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663705" y="1079737"/>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a:t>
              </a:r>
              <a:r>
                <a:rPr kumimoji="0" lang="en-US" sz="4400" b="1" i="0" u="none" strike="noStrike" kern="1200" cap="none" spc="0" normalizeH="0" baseline="0" noProof="0" dirty="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 </a:t>
              </a:r>
              <a:r>
                <a:rPr kumimoji="0" lang="en-US" sz="4400" b="1" i="0" u="none" strike="noStrike" kern="1200" cap="none" spc="0" normalizeH="0" baseline="0" noProof="0" dirty="0" err="1">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chơi</a:t>
              </a:r>
              <a:endParaRPr kumimoji="0" lang="vi-VN" sz="4400" b="1" i="0" u="none" strike="noStrike" kern="1200" cap="none" spc="0" normalizeH="0" baseline="0" noProof="0" dirty="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209222 h 1255304"/>
                <a:gd name="connsiteX1" fmla="*/ 209222 w 8416351"/>
                <a:gd name="connsiteY1" fmla="*/ 0 h 1255304"/>
                <a:gd name="connsiteX2" fmla="*/ 8207129 w 8416351"/>
                <a:gd name="connsiteY2" fmla="*/ 0 h 1255304"/>
                <a:gd name="connsiteX3" fmla="*/ 8416351 w 8416351"/>
                <a:gd name="connsiteY3" fmla="*/ 209222 h 1255304"/>
                <a:gd name="connsiteX4" fmla="*/ 8416351 w 8416351"/>
                <a:gd name="connsiteY4" fmla="*/ 1046082 h 1255304"/>
                <a:gd name="connsiteX5" fmla="*/ 8207129 w 8416351"/>
                <a:gd name="connsiteY5" fmla="*/ 1255304 h 1255304"/>
                <a:gd name="connsiteX6" fmla="*/ 209222 w 8416351"/>
                <a:gd name="connsiteY6" fmla="*/ 1255304 h 1255304"/>
                <a:gd name="connsiteX7" fmla="*/ 0 w 8416351"/>
                <a:gd name="connsiteY7" fmla="*/ 1046082 h 1255304"/>
                <a:gd name="connsiteX8" fmla="*/ 0 w 8416351"/>
                <a:gd name="connsiteY8" fmla="*/ 209222 h 125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5304" fill="none" extrusionOk="0">
                  <a:moveTo>
                    <a:pt x="0" y="209222"/>
                  </a:moveTo>
                  <a:cubicBezTo>
                    <a:pt x="2787" y="96229"/>
                    <a:pt x="97920" y="6028"/>
                    <a:pt x="209222" y="0"/>
                  </a:cubicBezTo>
                  <a:cubicBezTo>
                    <a:pt x="1998712" y="-168267"/>
                    <a:pt x="6562545" y="-42953"/>
                    <a:pt x="8207129" y="0"/>
                  </a:cubicBezTo>
                  <a:cubicBezTo>
                    <a:pt x="8334027" y="12878"/>
                    <a:pt x="8414984" y="75158"/>
                    <a:pt x="8416351" y="209222"/>
                  </a:cubicBezTo>
                  <a:cubicBezTo>
                    <a:pt x="8373532" y="364305"/>
                    <a:pt x="8479745" y="707667"/>
                    <a:pt x="8416351" y="1046082"/>
                  </a:cubicBezTo>
                  <a:cubicBezTo>
                    <a:pt x="8425010" y="1153491"/>
                    <a:pt x="8325999" y="1262661"/>
                    <a:pt x="8207129" y="1255304"/>
                  </a:cubicBezTo>
                  <a:cubicBezTo>
                    <a:pt x="4450780" y="1323529"/>
                    <a:pt x="2492277" y="1266180"/>
                    <a:pt x="209222" y="1255304"/>
                  </a:cubicBezTo>
                  <a:cubicBezTo>
                    <a:pt x="100361" y="1266007"/>
                    <a:pt x="14125" y="1154360"/>
                    <a:pt x="0" y="1046082"/>
                  </a:cubicBezTo>
                  <a:cubicBezTo>
                    <a:pt x="-50760" y="787498"/>
                    <a:pt x="70262" y="441066"/>
                    <a:pt x="0" y="209222"/>
                  </a:cubicBezTo>
                  <a:close/>
                </a:path>
                <a:path w="8416351" h="1255304" stroke="0" extrusionOk="0">
                  <a:moveTo>
                    <a:pt x="0" y="209222"/>
                  </a:moveTo>
                  <a:cubicBezTo>
                    <a:pt x="-660" y="90763"/>
                    <a:pt x="86843" y="16221"/>
                    <a:pt x="209222" y="0"/>
                  </a:cubicBezTo>
                  <a:cubicBezTo>
                    <a:pt x="2264231" y="163917"/>
                    <a:pt x="6449260" y="128764"/>
                    <a:pt x="8207129" y="0"/>
                  </a:cubicBezTo>
                  <a:cubicBezTo>
                    <a:pt x="8325975" y="2200"/>
                    <a:pt x="8418048" y="100153"/>
                    <a:pt x="8416351" y="209222"/>
                  </a:cubicBezTo>
                  <a:cubicBezTo>
                    <a:pt x="8440150" y="544674"/>
                    <a:pt x="8396937" y="652725"/>
                    <a:pt x="8416351" y="1046082"/>
                  </a:cubicBezTo>
                  <a:cubicBezTo>
                    <a:pt x="8411199" y="1171250"/>
                    <a:pt x="8322752" y="1260367"/>
                    <a:pt x="8207129" y="1255304"/>
                  </a:cubicBezTo>
                  <a:cubicBezTo>
                    <a:pt x="5091549" y="1233322"/>
                    <a:pt x="3027223" y="1180416"/>
                    <a:pt x="209222" y="1255304"/>
                  </a:cubicBezTo>
                  <a:cubicBezTo>
                    <a:pt x="110985" y="1248573"/>
                    <a:pt x="-2041" y="1165195"/>
                    <a:pt x="0" y="1046082"/>
                  </a:cubicBezTo>
                  <a:cubicBezTo>
                    <a:pt x="-62026" y="798322"/>
                    <a:pt x="64671" y="463663"/>
                    <a:pt x="0" y="209222"/>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925</Words>
  <Application>Microsoft Office PowerPoint</Application>
  <PresentationFormat>Widescreen</PresentationFormat>
  <Paragraphs>90</Paragraphs>
  <Slides>26</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等线</vt:lpstr>
      <vt:lpstr>#9Slide05 Angelline</vt:lpstr>
      <vt:lpstr>Arial</vt:lpstr>
      <vt:lpstr>Calibri</vt:lpstr>
      <vt:lpstr>Cambria</vt:lpstr>
      <vt:lpstr>Tahoma</vt:lpstr>
      <vt:lpstr>Times New Roman</vt:lpstr>
      <vt:lpstr>UTM Avo</vt:lpstr>
      <vt:lpstr>VNI-Times</vt:lpstr>
      <vt:lpstr>思源黑体 CN</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2024-10-01T08:39:32Z</dcterms:modified>
</cp:coreProperties>
</file>