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62" r:id="rId5"/>
    <p:sldId id="264" r:id="rId6"/>
    <p:sldId id="265" r:id="rId7"/>
    <p:sldId id="266" r:id="rId8"/>
    <p:sldId id="260" r:id="rId9"/>
    <p:sldId id="267" r:id="rId10"/>
    <p:sldId id="259"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2" r:id="rId27"/>
    <p:sldId id="284" r:id="rId28"/>
    <p:sldId id="285" r:id="rId29"/>
    <p:sldId id="286" r:id="rId30"/>
    <p:sldId id="287" r:id="rId31"/>
  </p:sldIdLst>
  <p:sldSz cx="12192000" cy="6858000"/>
  <p:notesSz cx="6858000" cy="9144000"/>
  <p:embeddedFontLst>
    <p:embeddedFont>
      <p:font typeface="Cambria" panose="02040503050406030204" pitchFamily="18" charset="0"/>
      <p:regular r:id="rId32"/>
      <p:bold r:id="rId33"/>
      <p:italic r:id="rId34"/>
      <p:boldItalic r:id="rId35"/>
    </p:embeddedFont>
    <p:embeddedFont>
      <p:font typeface="微软雅黑" panose="020B0503020204020204" pitchFamily="34" charset="-122"/>
      <p:regular r:id="rId36"/>
      <p:bold r:id="rId37"/>
    </p:embeddedFont>
    <p:embeddedFont>
      <p:font typeface="等线" panose="020B0604020202020204" charset="-12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3" d="100"/>
          <a:sy n="73"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a. Em hãy quan sát tranh và cho biết những người trong tranh đang gặp khó khăn gì?</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0613" b="50161"/>
          <a:stretch/>
        </p:blipFill>
        <p:spPr>
          <a:xfrm>
            <a:off x="274622" y="2142311"/>
            <a:ext cx="5944572" cy="3853542"/>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00023" y="2837014"/>
            <a:ext cx="4929977"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Người đàn ông trong tranh gặp khó khăn về thị lực.</a:t>
              </a:r>
            </a:p>
          </p:txBody>
        </p:sp>
      </p:grpSp>
    </p:spTree>
    <p:extLst>
      <p:ext uri="{BB962C8B-B14F-4D97-AF65-F5344CB8AC3E}">
        <p14:creationId xmlns:p14="http://schemas.microsoft.com/office/powerpoint/2010/main" val="300219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481" b="50433"/>
          <a:stretch/>
        </p:blipFill>
        <p:spPr>
          <a:xfrm>
            <a:off x="600891" y="2011680"/>
            <a:ext cx="6031276" cy="39580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7106194" y="2693323"/>
            <a:ext cx="4323806" cy="2087683"/>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Bạn nhỏ gặp khó khăn về vấn đề sức khỏe.</a:t>
              </a:r>
            </a:p>
          </p:txBody>
        </p:sp>
      </p:grpSp>
    </p:spTree>
    <p:extLst>
      <p:ext uri="{BB962C8B-B14F-4D97-AF65-F5344CB8AC3E}">
        <p14:creationId xmlns:p14="http://schemas.microsoft.com/office/powerpoint/2010/main" val="208208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51741" r="50264"/>
          <a:stretch/>
        </p:blipFill>
        <p:spPr>
          <a:xfrm>
            <a:off x="572507" y="2011681"/>
            <a:ext cx="6090845" cy="3796380"/>
          </a:xfrm>
          <a:prstGeom prst="rect">
            <a:avLst/>
          </a:prstGeom>
        </p:spPr>
      </p:pic>
      <p:grpSp>
        <p:nvGrpSpPr>
          <p:cNvPr id="17" name="Group 16">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18"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Những người trong tranh gặp khó khăn về điều kiện kinh tế.</a:t>
              </a:r>
            </a:p>
          </p:txBody>
        </p:sp>
      </p:grpSp>
    </p:spTree>
    <p:extLst>
      <p:ext uri="{BB962C8B-B14F-4D97-AF65-F5344CB8AC3E}">
        <p14:creationId xmlns:p14="http://schemas.microsoft.com/office/powerpoint/2010/main" val="231781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958" t="52556"/>
          <a:stretch/>
        </p:blipFill>
        <p:spPr>
          <a:xfrm>
            <a:off x="561701" y="2194560"/>
            <a:ext cx="6298211" cy="39139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6912164" y="2391351"/>
            <a:ext cx="4611191" cy="3003609"/>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75390"/>
              <a:ext cx="4441371" cy="3754887"/>
            </a:xfrm>
            <a:prstGeom prst="rect">
              <a:avLst/>
            </a:prstGeom>
            <a:noFill/>
          </p:spPr>
          <p:txBody>
            <a:bodyPr wrap="square" rtlCol="0">
              <a:spAutoFit/>
            </a:bodyPr>
            <a:lstStyle/>
            <a:p>
              <a:pPr algn="just"/>
              <a:r>
                <a:rPr lang="en-US" sz="3600" b="1" i="1">
                  <a:latin typeface="Cambria" panose="02040503050406030204" pitchFamily="18" charset="0"/>
                  <a:ea typeface="Cambria" panose="02040503050406030204" pitchFamily="18" charset="0"/>
                </a:rPr>
                <a:t>   Bạn nhỏ gặp khó khăn về hoàn cảnh sống, bị lũ lụt cuốn trôi, làm ướt, hỏng sách vở.</a:t>
              </a:r>
              <a:endParaRPr lang="en-US" sz="6000" b="1" i="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473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96073" y="122836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794911" y="601349"/>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còn </a:t>
            </a:r>
          </a:p>
          <a:p>
            <a:pPr algn="ctr"/>
            <a:r>
              <a:rPr lang="en-US" sz="3600" b="1" i="1">
                <a:solidFill>
                  <a:schemeClr val="accent1">
                    <a:lumMod val="75000"/>
                  </a:schemeClr>
                </a:solidFill>
                <a:latin typeface="Cambria" panose="02040503050406030204" pitchFamily="18" charset="0"/>
                <a:ea typeface="Cambria" panose="02040503050406030204" pitchFamily="18" charset="0"/>
              </a:rPr>
              <a:t>nhiều người gặp hoàn cảnh </a:t>
            </a:r>
          </a:p>
          <a:p>
            <a:pPr algn="ctr"/>
            <a:r>
              <a:rPr lang="en-US" sz="3600" b="1" i="1">
                <a:solidFill>
                  <a:schemeClr val="accent1">
                    <a:lumMod val="75000"/>
                  </a:schemeClr>
                </a:solidFill>
                <a:latin typeface="Cambria" panose="02040503050406030204" pitchFamily="18" charset="0"/>
                <a:ea typeface="Cambria" panose="02040503050406030204" pitchFamily="18" charset="0"/>
              </a:rPr>
              <a:t>khó khăn khác như khó khăn </a:t>
            </a:r>
          </a:p>
          <a:p>
            <a:pPr algn="ctr"/>
            <a:r>
              <a:rPr lang="en-US" sz="3600" b="1" i="1">
                <a:solidFill>
                  <a:schemeClr val="accent1">
                    <a:lumMod val="75000"/>
                  </a:schemeClr>
                </a:solidFill>
                <a:latin typeface="Cambria" panose="02040503050406030204" pitchFamily="18" charset="0"/>
                <a:ea typeface="Cambria" panose="02040503050406030204" pitchFamily="18" charset="0"/>
              </a:rPr>
              <a:t>do dịch bệnh, tai nạn, cháy </a:t>
            </a:r>
          </a:p>
          <a:p>
            <a:pPr algn="ctr"/>
            <a:r>
              <a:rPr lang="en-US" sz="3600" b="1" i="1">
                <a:solidFill>
                  <a:schemeClr val="accent1">
                    <a:lumMod val="75000"/>
                  </a:schemeClr>
                </a:solidFill>
                <a:latin typeface="Cambria" panose="02040503050406030204" pitchFamily="18" charset="0"/>
                <a:ea typeface="Cambria" panose="02040503050406030204" pitchFamily="18" charset="0"/>
              </a:rPr>
              <a:t>nổ, già 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15" y="2743200"/>
            <a:ext cx="6701246" cy="646331"/>
          </a:xfrm>
          <a:prstGeom prst="rect">
            <a:avLst/>
          </a:prstGeom>
          <a:noFill/>
        </p:spPr>
        <p:txBody>
          <a:bodyPr wrap="square" rtlCol="0">
            <a:spAutoFit/>
          </a:bodyPr>
          <a:lstStyle/>
          <a:p>
            <a:r>
              <a:rPr lang="en-US" sz="3600"/>
              <a:t>https://youtu.be/T3YBM5XZxjU</a:t>
            </a:r>
          </a:p>
        </p:txBody>
      </p:sp>
      <p:sp>
        <p:nvSpPr>
          <p:cNvPr id="3" name="TextBox 2"/>
          <p:cNvSpPr txBox="1"/>
          <p:nvPr/>
        </p:nvSpPr>
        <p:spPr>
          <a:xfrm>
            <a:off x="1110343" y="849086"/>
            <a:ext cx="981020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Video về một số hoàn cảnh khó khăn</a:t>
            </a:r>
          </a:p>
        </p:txBody>
      </p:sp>
    </p:spTree>
    <p:extLst>
      <p:ext uri="{BB962C8B-B14F-4D97-AF65-F5344CB8AC3E}">
        <p14:creationId xmlns:p14="http://schemas.microsoft.com/office/powerpoint/2010/main" val="382741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0403"/>
          <a:stretch/>
        </p:blipFill>
        <p:spPr>
          <a:xfrm>
            <a:off x="376519" y="1817065"/>
            <a:ext cx="6441077" cy="4696822"/>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Nấu cơm từ thiện tặng cho những người khó khăn.</a:t>
              </a:r>
            </a:p>
          </p:txBody>
        </p:sp>
      </p:grpSp>
    </p:spTree>
    <p:extLst>
      <p:ext uri="{BB962C8B-B14F-4D97-AF65-F5344CB8AC3E}">
        <p14:creationId xmlns:p14="http://schemas.microsoft.com/office/powerpoint/2010/main" val="358586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Xây nhà tình nghĩa trao tặng cho những người nghèo.</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791"/>
          <a:stretch/>
        </p:blipFill>
        <p:spPr>
          <a:xfrm>
            <a:off x="489048" y="1798099"/>
            <a:ext cx="5884858" cy="4700161"/>
          </a:xfrm>
          <a:prstGeom prst="rect">
            <a:avLst/>
          </a:prstGeom>
        </p:spPr>
      </p:pic>
    </p:spTree>
    <p:extLst>
      <p:ext uri="{BB962C8B-B14F-4D97-AF65-F5344CB8AC3E}">
        <p14:creationId xmlns:p14="http://schemas.microsoft.com/office/powerpoint/2010/main" val="304060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7059707" y="2796931"/>
            <a:ext cx="3886200" cy="1381136"/>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2265466"/>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Giúp đỡ bạn khuyết tật </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 r="52783" b="51640"/>
          <a:stretch/>
        </p:blipFill>
        <p:spPr>
          <a:xfrm>
            <a:off x="376519" y="2097741"/>
            <a:ext cx="6249555" cy="4160653"/>
          </a:xfrm>
          <a:prstGeom prst="rect">
            <a:avLst/>
          </a:prstGeom>
        </p:spPr>
      </p:pic>
    </p:spTree>
    <p:extLst>
      <p:ext uri="{BB962C8B-B14F-4D97-AF65-F5344CB8AC3E}">
        <p14:creationId xmlns:p14="http://schemas.microsoft.com/office/powerpoint/2010/main" val="26170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Lau dọn nhà cửa cho người già neo đơn.</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8421" r="4253" b="52608"/>
          <a:stretch/>
        </p:blipFill>
        <p:spPr>
          <a:xfrm>
            <a:off x="376519" y="2393576"/>
            <a:ext cx="6218807" cy="3442447"/>
          </a:xfrm>
          <a:prstGeom prst="rect">
            <a:avLst/>
          </a:prstGeom>
        </p:spPr>
      </p:pic>
    </p:spTree>
    <p:extLst>
      <p:ext uri="{BB962C8B-B14F-4D97-AF65-F5344CB8AC3E}">
        <p14:creationId xmlns:p14="http://schemas.microsoft.com/office/powerpoint/2010/main" val="387245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406180" y="2639536"/>
            <a:ext cx="5346550" cy="1892124"/>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075997" y="1775389"/>
              <a:ext cx="4685038" cy="2927912"/>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Quyên góp quần áo, sách vở ủng hộ cho các bạn học sinh vùng bị lũ lụt.</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6667" r="52012"/>
          <a:stretch/>
        </p:blipFill>
        <p:spPr>
          <a:xfrm>
            <a:off x="578287" y="1909483"/>
            <a:ext cx="5827893" cy="4345472"/>
          </a:xfrm>
          <a:prstGeom prst="rect">
            <a:avLst/>
          </a:prstGeom>
        </p:spPr>
      </p:pic>
    </p:spTree>
    <p:extLst>
      <p:ext uri="{BB962C8B-B14F-4D97-AF65-F5344CB8AC3E}">
        <p14:creationId xmlns:p14="http://schemas.microsoft.com/office/powerpoint/2010/main" val="71867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308459" y="3258100"/>
            <a:ext cx="5094131"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Động viên khi bạn gặp chuyện buồn.</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051" t="46668" r="680" b="-471"/>
          <a:stretch/>
        </p:blipFill>
        <p:spPr>
          <a:xfrm>
            <a:off x="503186" y="2191871"/>
            <a:ext cx="5805273" cy="4168588"/>
          </a:xfrm>
          <a:prstGeom prst="rect">
            <a:avLst/>
          </a:prstGeom>
        </p:spPr>
      </p:pic>
    </p:spTree>
    <p:extLst>
      <p:ext uri="{BB962C8B-B14F-4D97-AF65-F5344CB8AC3E}">
        <p14:creationId xmlns:p14="http://schemas.microsoft.com/office/powerpoint/2010/main" val="77699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3539430"/>
          </a:xfrm>
          <a:prstGeom prst="rect">
            <a:avLst/>
          </a:prstGeom>
          <a:solidFill>
            <a:schemeClr val="bg1">
              <a:alpha val="90000"/>
            </a:schemeClr>
          </a:solidFill>
        </p:spPr>
        <p:txBody>
          <a:bodyPr wrap="square" rtlCol="0">
            <a:spAutoFit/>
          </a:bodyPr>
          <a:lstStyle/>
          <a:p>
            <a:pPr algn="just"/>
            <a:r>
              <a:rPr lang="en-US" sz="3200" b="1">
                <a:latin typeface="Cambria" panose="02040503050406030204" pitchFamily="18" charset="0"/>
                <a:ea typeface="Cambria" panose="02040503050406030204" pitchFamily="18" charset="0"/>
              </a:rPr>
              <a:t>Các bức tranh thể hiện sự cảm thông, giúp đỡ người có hoàn cảnh khó khăn với các hình thức như: nấu cơm tặng cho những người có hoàn cảnh khó khăn; làm nhà tình nghĩa tặng người nghèo; giúp đỡ bạn bị khuyết tật; lau dọn nhà cửa giúp cụ già neo đơn; ủng hộ quần áo sách vở cho học sinh vùng bị lũ lụt; quan tâm, động viên khi bạn gặp chuyện buồn. </a:t>
            </a: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42284" y="1228367"/>
            <a:ext cx="5906834" cy="389357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rgbClr val="0070C0"/>
                </a:solidFill>
                <a:latin typeface="Cambria" panose="02040503050406030204" pitchFamily="18" charset="0"/>
                <a:ea typeface="Cambria" panose="02040503050406030204" pitchFamily="18" charset="0"/>
              </a:rPr>
              <a:t>Em còn biết những </a:t>
            </a:r>
          </a:p>
          <a:p>
            <a:pPr algn="ctr"/>
            <a:r>
              <a:rPr lang="en-US" sz="3600" b="1" i="1">
                <a:solidFill>
                  <a:srgbClr val="0070C0"/>
                </a:solidFill>
                <a:latin typeface="Cambria" panose="02040503050406030204" pitchFamily="18" charset="0"/>
                <a:ea typeface="Cambria" panose="02040503050406030204" pitchFamily="18" charset="0"/>
              </a:rPr>
              <a:t>việc làm nào khác thể hiện </a:t>
            </a:r>
          </a:p>
          <a:p>
            <a:pPr algn="ctr"/>
            <a:r>
              <a:rPr lang="en-US" sz="3600" b="1" i="1">
                <a:solidFill>
                  <a:srgbClr val="0070C0"/>
                </a:solidFill>
                <a:latin typeface="Cambria" panose="02040503050406030204" pitchFamily="18" charset="0"/>
                <a:ea typeface="Cambria" panose="02040503050406030204" pitchFamily="18" charset="0"/>
              </a:rPr>
              <a:t>sự cảm thông, giúp đỡ </a:t>
            </a:r>
          </a:p>
          <a:p>
            <a:pPr algn="ctr"/>
            <a:r>
              <a:rPr lang="en-US" sz="3600" b="1" i="1">
                <a:solidFill>
                  <a:srgbClr val="0070C0"/>
                </a:solidFill>
                <a:latin typeface="Cambria" panose="02040503050406030204" pitchFamily="18" charset="0"/>
                <a:ea typeface="Cambria" panose="02040503050406030204" pitchFamily="18" charset="0"/>
              </a:rPr>
              <a:t>người có hoàn cảnh </a:t>
            </a:r>
          </a:p>
          <a:p>
            <a:pPr algn="ctr"/>
            <a:r>
              <a:rPr lang="en-US" sz="3600" b="1" i="1">
                <a:solidFill>
                  <a:srgbClr val="0070C0"/>
                </a:solidFill>
                <a:latin typeface="Cambria" panose="02040503050406030204" pitchFamily="18" charset="0"/>
                <a:ea typeface="Cambria" panose="02040503050406030204" pitchFamily="18" charset="0"/>
              </a:rPr>
              <a:t>khó khăn?</a:t>
            </a:r>
            <a:endParaRPr lang="en-US" sz="3600" b="1">
              <a:solidFill>
                <a:srgbClr val="0070C0"/>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842284" y="1091857"/>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còn </a:t>
            </a:r>
          </a:p>
          <a:p>
            <a:pPr algn="ctr"/>
            <a:r>
              <a:rPr lang="en-US" sz="3600" b="1" i="1">
                <a:solidFill>
                  <a:schemeClr val="accent1">
                    <a:lumMod val="75000"/>
                  </a:schemeClr>
                </a:solidFill>
                <a:latin typeface="Cambria" panose="02040503050406030204" pitchFamily="18" charset="0"/>
                <a:ea typeface="Cambria" panose="02040503050406030204" pitchFamily="18" charset="0"/>
              </a:rPr>
              <a:t>nhiều người gặp hoàn cảnh </a:t>
            </a:r>
          </a:p>
          <a:p>
            <a:pPr algn="ctr"/>
            <a:r>
              <a:rPr lang="en-US" sz="3600" b="1" i="1">
                <a:solidFill>
                  <a:schemeClr val="accent1">
                    <a:lumMod val="75000"/>
                  </a:schemeClr>
                </a:solidFill>
                <a:latin typeface="Cambria" panose="02040503050406030204" pitchFamily="18" charset="0"/>
                <a:ea typeface="Cambria" panose="02040503050406030204" pitchFamily="18" charset="0"/>
              </a:rPr>
              <a:t>khó khăn khác như khó khăn </a:t>
            </a:r>
          </a:p>
          <a:p>
            <a:pPr algn="ctr"/>
            <a:r>
              <a:rPr lang="en-US" sz="3600" b="1" i="1">
                <a:solidFill>
                  <a:schemeClr val="accent1">
                    <a:lumMod val="75000"/>
                  </a:schemeClr>
                </a:solidFill>
                <a:latin typeface="Cambria" panose="02040503050406030204" pitchFamily="18" charset="0"/>
                <a:ea typeface="Cambria" panose="02040503050406030204" pitchFamily="18" charset="0"/>
              </a:rPr>
              <a:t>do dịch bệnh, tai nạn, cháy </a:t>
            </a:r>
          </a:p>
          <a:p>
            <a:pPr algn="ctr"/>
            <a:r>
              <a:rPr lang="en-US" sz="3600" b="1" i="1">
                <a:solidFill>
                  <a:schemeClr val="accent1">
                    <a:lumMod val="75000"/>
                  </a:schemeClr>
                </a:solidFill>
                <a:latin typeface="Cambria" panose="02040503050406030204" pitchFamily="18" charset="0"/>
                <a:ea typeface="Cambria" panose="02040503050406030204" pitchFamily="18" charset="0"/>
              </a:rPr>
              <a:t>nổ, già 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 Về nhà: Tìm 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4" y="773668"/>
            <a:ext cx="10261962" cy="5777512"/>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4505145" y="619593"/>
            <a:ext cx="7159986" cy="1561903"/>
          </a:xfrm>
          <a:prstGeom prst="roundRect">
            <a:avLst>
              <a:gd name="adj" fmla="val 50000"/>
            </a:avLst>
          </a:prstGeom>
          <a:solidFill>
            <a:srgbClr val="FF6699"/>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a:solidFill>
                  <a:srgbClr val="002060"/>
                </a:solidFill>
                <a:latin typeface="Cambria" panose="02040503050406030204" pitchFamily="18" charset="0"/>
                <a:ea typeface="Vogue-ExtraBold" panose="020B0500000000000000" pitchFamily="34" charset="0"/>
                <a:cs typeface="Vogue-ExtraBold" panose="020B0500000000000000" pitchFamily="34" charset="0"/>
              </a:rPr>
              <a:t>Cùng nghe bài hát: Bầu và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(Nhạc:</a:t>
            </a:r>
            <a:r>
              <a:rPr kumimoji="1" lang="en-US" altLang="zh-CN" sz="3200" b="1" i="0" u="none" strike="noStrike" kern="1200" cap="none" spc="0" normalizeH="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 Phạm Tuyên, lời: Ca dao cổ)</a:t>
            </a:r>
            <a:endParaRPr kumimoji="1"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5346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972574" y="588129"/>
            <a:ext cx="8085826" cy="910148"/>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268970" y="2245227"/>
              <a:ext cx="4441371" cy="2798110"/>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rPr>
                <a:t>Bài hát nhắn nhủ chúng ta điều gì?</a:t>
              </a:r>
            </a:p>
          </p:txBody>
        </p:sp>
      </p:grpSp>
    </p:spTree>
    <p:extLst>
      <p:ext uri="{BB962C8B-B14F-4D97-AF65-F5344CB8AC3E}">
        <p14:creationId xmlns:p14="http://schemas.microsoft.com/office/powerpoint/2010/main" val="100340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097363" y="575067"/>
            <a:ext cx="9940752" cy="1593367"/>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62824" y="1629296"/>
              <a:ext cx="4576432" cy="3095018"/>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Bài hát nhắn nhủ chúng ta là những người dân của nước Việt Nam hãy giữ vững truyền thống thương yêu, đùm bọc lẫn nhau trong cuộc sống. </a:t>
              </a:r>
            </a:p>
          </p:txBody>
        </p:sp>
      </p:grpSp>
    </p:spTree>
    <p:extLst>
      <p:ext uri="{BB962C8B-B14F-4D97-AF65-F5344CB8AC3E}">
        <p14:creationId xmlns:p14="http://schemas.microsoft.com/office/powerpoint/2010/main" val="191552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Trong bài hát </a:t>
            </a:r>
          </a:p>
          <a:p>
            <a:pPr algn="ctr"/>
            <a:r>
              <a:rPr lang="en-US" sz="4000" b="1">
                <a:solidFill>
                  <a:srgbClr val="0099CC"/>
                </a:solidFill>
                <a:latin typeface="Cambria" panose="02040503050406030204" pitchFamily="18" charset="0"/>
                <a:ea typeface="Cambria" panose="02040503050406030204" pitchFamily="18" charset="0"/>
              </a:rPr>
              <a:t>câu ca dao nào được nhắc đến?</a:t>
            </a: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lấy bí 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một giàn.</a:t>
            </a: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834</Words>
  <Application>Microsoft Office PowerPoint</Application>
  <PresentationFormat>Widescreen</PresentationFormat>
  <Paragraphs>59</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Cambria</vt:lpstr>
      <vt:lpstr>Vogue-ExtraBold</vt:lpstr>
      <vt:lpstr>微软雅黑</vt:lpstr>
      <vt:lpstr>等线</vt:lpstr>
      <vt:lpstr>Arial</vt:lpstr>
      <vt:lpstr>字魂179号-正酷波波体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36</cp:revision>
  <dcterms:created xsi:type="dcterms:W3CDTF">2023-08-22T15:15:32Z</dcterms:created>
  <dcterms:modified xsi:type="dcterms:W3CDTF">2024-10-03T15:39:11Z</dcterms:modified>
</cp:coreProperties>
</file>