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4" r:id="rId3"/>
  </p:sldMasterIdLst>
  <p:notesMasterIdLst>
    <p:notesMasterId r:id="rId24"/>
  </p:notesMasterIdLst>
  <p:sldIdLst>
    <p:sldId id="256" r:id="rId4"/>
    <p:sldId id="257" r:id="rId5"/>
    <p:sldId id="258" r:id="rId6"/>
    <p:sldId id="281" r:id="rId7"/>
    <p:sldId id="287" r:id="rId8"/>
    <p:sldId id="297" r:id="rId9"/>
    <p:sldId id="298" r:id="rId10"/>
    <p:sldId id="296" r:id="rId11"/>
    <p:sldId id="268" r:id="rId12"/>
    <p:sldId id="299" r:id="rId13"/>
    <p:sldId id="303" r:id="rId14"/>
    <p:sldId id="301" r:id="rId15"/>
    <p:sldId id="270" r:id="rId16"/>
    <p:sldId id="302" r:id="rId17"/>
    <p:sldId id="272" r:id="rId18"/>
    <p:sldId id="273" r:id="rId19"/>
    <p:sldId id="274" r:id="rId20"/>
    <p:sldId id="265" r:id="rId21"/>
    <p:sldId id="267" r:id="rId22"/>
    <p:sldId id="269" r:id="rId23"/>
  </p:sldIdLst>
  <p:sldSz cx="12192000" cy="6858000"/>
  <p:notesSz cx="6858000" cy="9144000"/>
  <p:embeddedFontLst>
    <p:embeddedFont>
      <p:font typeface="iCiel Cadena" panose="02000503000000020004" charset="0"/>
      <p:bold r:id="rId25"/>
    </p:embeddedFont>
    <p:embeddedFont>
      <p:font typeface="#9Slide02 Noi dung dai" panose="020B0604020202020204" charset="0"/>
      <p:regular r:id="rId26"/>
    </p:embeddedFont>
    <p:embeddedFont>
      <p:font typeface="Calibri Light" panose="020F0302020204030204" pitchFamily="34" charset="0"/>
      <p:regular r:id="rId27"/>
      <p:italic r:id="rId28"/>
    </p:embeddedFont>
    <p:embeddedFont>
      <p:font typeface="Calibri" panose="020F0502020204030204" pitchFamily="34" charset="0"/>
      <p:regular r:id="rId29"/>
      <p:bold r:id="rId30"/>
      <p:italic r:id="rId31"/>
      <p:boldItalic r:id="rId32"/>
    </p:embeddedFont>
    <p:embeddedFont>
      <p:font typeface="Cambria" panose="02040503050406030204" pitchFamily="18" charset="0"/>
      <p:regular r:id="rId33"/>
      <p:bold r:id="rId34"/>
      <p:italic r:id="rId35"/>
      <p:boldItalic r:id="rId36"/>
    </p:embeddedFont>
    <p:embeddedFont>
      <p:font typeface="#9Slide02 Tieu de dai" panose="020B0604020202020204" charset="0"/>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1021"/>
    <a:srgbClr val="E0F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1045" autoAdjust="0"/>
  </p:normalViewPr>
  <p:slideViewPr>
    <p:cSldViewPr snapToGrid="0">
      <p:cViewPr varScale="1">
        <p:scale>
          <a:sx n="65" d="100"/>
          <a:sy n="65" d="100"/>
        </p:scale>
        <p:origin x="90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10.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CFECC-DF99-4B9D-9EC6-8F78BF3DA69E}"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0FCDB-3B7B-474E-BBD8-3C09F114E80F}" type="slidenum">
              <a:rPr lang="en-US" smtClean="0"/>
              <a:t>‹#›</a:t>
            </a:fld>
            <a:endParaRPr lang="en-US"/>
          </a:p>
        </p:txBody>
      </p:sp>
    </p:spTree>
    <p:extLst>
      <p:ext uri="{BB962C8B-B14F-4D97-AF65-F5344CB8AC3E}">
        <p14:creationId xmlns:p14="http://schemas.microsoft.com/office/powerpoint/2010/main" val="4075112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296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330350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084215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60263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66123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9627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4508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10/21/2024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1360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10/21/2024</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8147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10/21/2024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30222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10/21/2024</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30812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10/21/2024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26870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15785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10/21/2024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4558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46318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61154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9799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8847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653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6493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8523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05532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4490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428436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3169718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36021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4094556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663250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871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5429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5786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32.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43.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3.sv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image" Target="../media/image45.svg"/><Relationship Id="rId5" Type="http://schemas.openxmlformats.org/officeDocument/2006/relationships/image" Target="../media/image38.png"/><Relationship Id="rId15" Type="http://schemas.openxmlformats.org/officeDocument/2006/relationships/image" Target="../media/image37.svg"/><Relationship Id="rId10" Type="http://schemas.openxmlformats.org/officeDocument/2006/relationships/image" Target="../media/image34.png"/><Relationship Id="rId4" Type="http://schemas.openxmlformats.org/officeDocument/2006/relationships/image" Target="../media/image47.svg"/><Relationship Id="rId9" Type="http://schemas.openxmlformats.org/officeDocument/2006/relationships/image" Target="../media/image41.sv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0.png"/><Relationship Id="rId7" Type="http://schemas.openxmlformats.org/officeDocument/2006/relationships/image" Target="../media/image53.svg"/><Relationship Id="rId2" Type="http://schemas.openxmlformats.org/officeDocument/2006/relationships/image" Target="../media/image39.png"/><Relationship Id="rId1" Type="http://schemas.openxmlformats.org/officeDocument/2006/relationships/slideLayout" Target="../slideLayouts/slideLayout23.xml"/><Relationship Id="rId6" Type="http://schemas.openxmlformats.org/officeDocument/2006/relationships/image" Target="../media/image40.png"/><Relationship Id="rId11" Type="http://schemas.openxmlformats.org/officeDocument/2006/relationships/image" Target="../media/image57.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7.svg"/><Relationship Id="rId9" Type="http://schemas.openxmlformats.org/officeDocument/2006/relationships/image" Target="../media/image55.sv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6.svg"/><Relationship Id="rId7" Type="http://schemas.openxmlformats.org/officeDocument/2006/relationships/image" Target="../media/image61.svg"/><Relationship Id="rId12" Type="http://schemas.openxmlformats.org/officeDocument/2006/relationships/image" Target="../media/image47.pn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44.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63.sv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7.svg"/><Relationship Id="rId7" Type="http://schemas.openxmlformats.org/officeDocument/2006/relationships/image" Target="../media/image47.svg"/><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9.svg"/><Relationship Id="rId4" Type="http://schemas.openxmlformats.org/officeDocument/2006/relationships/image" Target="../media/image31.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5.svg"/><Relationship Id="rId3" Type="http://schemas.openxmlformats.org/officeDocument/2006/relationships/image" Target="../media/image30.png"/><Relationship Id="rId7" Type="http://schemas.openxmlformats.org/officeDocument/2006/relationships/image" Target="../media/image38.png"/><Relationship Id="rId12" Type="http://schemas.openxmlformats.org/officeDocument/2006/relationships/image" Target="../media/image34.png"/><Relationship Id="rId17" Type="http://schemas.openxmlformats.org/officeDocument/2006/relationships/image" Target="../media/image68.svg"/><Relationship Id="rId2" Type="http://schemas.openxmlformats.org/officeDocument/2006/relationships/image" Target="../media/image37.png"/><Relationship Id="rId16" Type="http://schemas.openxmlformats.org/officeDocument/2006/relationships/image" Target="../media/image48.png"/><Relationship Id="rId1" Type="http://schemas.openxmlformats.org/officeDocument/2006/relationships/slideLayout" Target="../slideLayouts/slideLayout23.xml"/><Relationship Id="rId6" Type="http://schemas.openxmlformats.org/officeDocument/2006/relationships/image" Target="../media/image47.svg"/><Relationship Id="rId11" Type="http://schemas.openxmlformats.org/officeDocument/2006/relationships/image" Target="../media/image41.svg"/><Relationship Id="rId5" Type="http://schemas.openxmlformats.org/officeDocument/2006/relationships/image" Target="../media/image35.png"/><Relationship Id="rId15" Type="http://schemas.openxmlformats.org/officeDocument/2006/relationships/image" Target="../media/image43.svg"/><Relationship Id="rId10" Type="http://schemas.openxmlformats.org/officeDocument/2006/relationships/image" Target="../media/image32.png"/><Relationship Id="rId4" Type="http://schemas.openxmlformats.org/officeDocument/2006/relationships/image" Target="../media/image37.svg"/><Relationship Id="rId9" Type="http://schemas.openxmlformats.org/officeDocument/2006/relationships/image" Target="../media/image39.sv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0.png"/><Relationship Id="rId7" Type="http://schemas.openxmlformats.org/officeDocument/2006/relationships/image" Target="../media/image53.svg"/><Relationship Id="rId2" Type="http://schemas.openxmlformats.org/officeDocument/2006/relationships/image" Target="../media/image39.png"/><Relationship Id="rId1" Type="http://schemas.openxmlformats.org/officeDocument/2006/relationships/slideLayout" Target="../slideLayouts/slideLayout23.xml"/><Relationship Id="rId6" Type="http://schemas.openxmlformats.org/officeDocument/2006/relationships/image" Target="../media/image40.png"/><Relationship Id="rId11" Type="http://schemas.openxmlformats.org/officeDocument/2006/relationships/image" Target="../media/image57.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7.svg"/><Relationship Id="rId9" Type="http://schemas.openxmlformats.org/officeDocument/2006/relationships/image" Target="../media/image55.sv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mp3"/><Relationship Id="rId7" Type="http://schemas.openxmlformats.org/officeDocument/2006/relationships/image" Target="../media/image9.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notesSlide" Target="../notesSlides/notesSlide1.xml"/><Relationship Id="rId10" Type="http://schemas.openxmlformats.org/officeDocument/2006/relationships/image" Target="../media/image12.png"/><Relationship Id="rId4" Type="http://schemas.openxmlformats.org/officeDocument/2006/relationships/slideLayout" Target="../slideLayouts/slideLayout23.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png"/><Relationship Id="rId18" Type="http://schemas.openxmlformats.org/officeDocument/2006/relationships/audio" Target="../media/audio9.wav"/><Relationship Id="rId3" Type="http://schemas.openxmlformats.org/officeDocument/2006/relationships/slideLayout" Target="../slideLayouts/slideLayout23.xml"/><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9.emf"/><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17.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png"/><Relationship Id="rId18" Type="http://schemas.openxmlformats.org/officeDocument/2006/relationships/audio" Target="../media/audio9.wav"/><Relationship Id="rId3" Type="http://schemas.openxmlformats.org/officeDocument/2006/relationships/slideLayout" Target="../slideLayouts/slideLayout23.xml"/><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9.emf"/><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17.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png"/><Relationship Id="rId18" Type="http://schemas.openxmlformats.org/officeDocument/2006/relationships/audio" Target="../media/audio9.wav"/><Relationship Id="rId3" Type="http://schemas.openxmlformats.org/officeDocument/2006/relationships/slideLayout" Target="../slideLayouts/slideLayout23.xml"/><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9.emf"/><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17.pn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23.xml"/><Relationship Id="rId6" Type="http://schemas.openxmlformats.org/officeDocument/2006/relationships/image" Target="../media/image28.sv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2150" r="100000">
                        <a14:foregroundMark x1="21496" y1="74815" x2="51419" y2="88000"/>
                        <a14:foregroundMark x1="36543" y1="53630" x2="47463" y2="67704"/>
                        <a14:foregroundMark x1="42304" y1="33481" x2="42390" y2="42667"/>
                        <a14:foregroundMark x1="43250" y1="33333" x2="44712" y2="35556"/>
                        <a14:foregroundMark x1="27429" y1="51111" x2="27945" y2="60296"/>
                        <a14:foregroundMark x1="57008" y1="61481" x2="57094" y2="69778"/>
                        <a14:foregroundMark x1="51419" y1="61778" x2="50989" y2="64593"/>
                        <a14:foregroundMark x1="57868" y1="70963" x2="57868" y2="70963"/>
                        <a14:foregroundMark x1="56234" y1="71111" x2="56234" y2="71111"/>
                      </a14:backgroundRemoval>
                    </a14:imgEffect>
                  </a14:imgLayer>
                </a14:imgProps>
              </a:ext>
            </a:extLst>
          </a:blip>
          <a:stretch>
            <a:fillRect/>
          </a:stretch>
        </p:blipFill>
        <p:spPr>
          <a:xfrm>
            <a:off x="5742008" y="3114453"/>
            <a:ext cx="6449992" cy="374354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3040" y="0"/>
            <a:ext cx="1717606" cy="1717606"/>
          </a:xfrm>
          <a:prstGeom prst="rect">
            <a:avLst/>
          </a:prstGeom>
        </p:spPr>
      </p:pic>
      <p:pic>
        <p:nvPicPr>
          <p:cNvPr id="3" name="Picture 2"/>
          <p:cNvPicPr>
            <a:picLocks noChangeAspect="1"/>
          </p:cNvPicPr>
          <p:nvPr/>
        </p:nvPicPr>
        <p:blipFill>
          <a:blip r:embed="rId6"/>
          <a:stretch>
            <a:fillRect/>
          </a:stretch>
        </p:blipFill>
        <p:spPr>
          <a:xfrm>
            <a:off x="-1238845" y="-378020"/>
            <a:ext cx="10864014" cy="6340390"/>
          </a:xfrm>
          <a:prstGeom prst="rect">
            <a:avLst/>
          </a:prstGeom>
        </p:spPr>
      </p:pic>
    </p:spTree>
    <p:extLst>
      <p:ext uri="{BB962C8B-B14F-4D97-AF65-F5344CB8AC3E}">
        <p14:creationId xmlns:p14="http://schemas.microsoft.com/office/powerpoint/2010/main" val="36310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3650C-1D2F-2CEB-B0A3-AE50E7213452}"/>
              </a:ext>
            </a:extLst>
          </p:cNvPr>
          <p:cNvPicPr>
            <a:picLocks noChangeAspect="1"/>
          </p:cNvPicPr>
          <p:nvPr/>
        </p:nvPicPr>
        <p:blipFill>
          <a:blip r:embed="rId2"/>
          <a:srcRect/>
          <a:stretch>
            <a:fillRect/>
          </a:stretch>
        </p:blipFill>
        <p:spPr bwMode="auto">
          <a:xfrm>
            <a:off x="79050" y="0"/>
            <a:ext cx="11986570" cy="6779941"/>
          </a:xfrm>
          <a:prstGeom prst="rect">
            <a:avLst/>
          </a:prstGeom>
          <a:noFill/>
          <a:ln w="9525">
            <a:noFill/>
            <a:miter lim="800000"/>
            <a:headEnd/>
            <a:tailEnd/>
          </a:ln>
        </p:spPr>
      </p:pic>
    </p:spTree>
    <p:extLst>
      <p:ext uri="{BB962C8B-B14F-4D97-AF65-F5344CB8AC3E}">
        <p14:creationId xmlns:p14="http://schemas.microsoft.com/office/powerpoint/2010/main" val="418033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26155">
            <a:off x="7091902" y="199880"/>
            <a:ext cx="4410747" cy="5302005"/>
          </a:xfrm>
          <a:custGeom>
            <a:avLst/>
            <a:gdLst/>
            <a:ahLst/>
            <a:cxnLst/>
            <a:rect l="l" t="t" r="r" b="b"/>
            <a:pathLst>
              <a:path w="4819426" h="6884894">
                <a:moveTo>
                  <a:pt x="0" y="0"/>
                </a:moveTo>
                <a:lnTo>
                  <a:pt x="4819426" y="0"/>
                </a:lnTo>
                <a:lnTo>
                  <a:pt x="4819426" y="6884894"/>
                </a:lnTo>
                <a:lnTo>
                  <a:pt x="0" y="6884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rot="-254801">
            <a:off x="-2695590" y="4266968"/>
            <a:ext cx="3716567" cy="3317881"/>
          </a:xfrm>
          <a:custGeom>
            <a:avLst/>
            <a:gdLst/>
            <a:ahLst/>
            <a:cxnLst/>
            <a:rect l="l" t="t" r="r" b="b"/>
            <a:pathLst>
              <a:path w="5574851" h="4976822">
                <a:moveTo>
                  <a:pt x="0" y="0"/>
                </a:moveTo>
                <a:lnTo>
                  <a:pt x="5574851" y="0"/>
                </a:lnTo>
                <a:lnTo>
                  <a:pt x="5574851" y="4976822"/>
                </a:lnTo>
                <a:lnTo>
                  <a:pt x="0" y="4976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4"/>
          <p:cNvSpPr/>
          <p:nvPr/>
        </p:nvSpPr>
        <p:spPr>
          <a:xfrm>
            <a:off x="6740250" y="4715342"/>
            <a:ext cx="2948612" cy="2142658"/>
          </a:xfrm>
          <a:custGeom>
            <a:avLst/>
            <a:gdLst/>
            <a:ahLst/>
            <a:cxnLst/>
            <a:rect l="l" t="t" r="r" b="b"/>
            <a:pathLst>
              <a:path w="4422918" h="3213987">
                <a:moveTo>
                  <a:pt x="0" y="0"/>
                </a:moveTo>
                <a:lnTo>
                  <a:pt x="4422919" y="0"/>
                </a:lnTo>
                <a:lnTo>
                  <a:pt x="4422919" y="3213987"/>
                </a:lnTo>
                <a:lnTo>
                  <a:pt x="0" y="32139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5" name="Freeform 5"/>
          <p:cNvSpPr/>
          <p:nvPr/>
        </p:nvSpPr>
        <p:spPr>
          <a:xfrm>
            <a:off x="9856695" y="4526221"/>
            <a:ext cx="844941" cy="879003"/>
          </a:xfrm>
          <a:custGeom>
            <a:avLst/>
            <a:gdLst/>
            <a:ahLst/>
            <a:cxnLst/>
            <a:rect l="l" t="t" r="r" b="b"/>
            <a:pathLst>
              <a:path w="1267412" h="1318504">
                <a:moveTo>
                  <a:pt x="0" y="0"/>
                </a:moveTo>
                <a:lnTo>
                  <a:pt x="1267412" y="0"/>
                </a:lnTo>
                <a:lnTo>
                  <a:pt x="1267412" y="1318503"/>
                </a:lnTo>
                <a:lnTo>
                  <a:pt x="0" y="13185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6" name="Freeform 6"/>
          <p:cNvSpPr/>
          <p:nvPr/>
        </p:nvSpPr>
        <p:spPr>
          <a:xfrm>
            <a:off x="10393015" y="5309806"/>
            <a:ext cx="844941" cy="879003"/>
          </a:xfrm>
          <a:custGeom>
            <a:avLst/>
            <a:gdLst/>
            <a:ahLst/>
            <a:cxnLst/>
            <a:rect l="l" t="t" r="r" b="b"/>
            <a:pathLst>
              <a:path w="1267412" h="1318504">
                <a:moveTo>
                  <a:pt x="0" y="0"/>
                </a:moveTo>
                <a:lnTo>
                  <a:pt x="1267411" y="0"/>
                </a:lnTo>
                <a:lnTo>
                  <a:pt x="1267411" y="1318504"/>
                </a:lnTo>
                <a:lnTo>
                  <a:pt x="0" y="13185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9" name="TextBox 9"/>
          <p:cNvSpPr txBox="1"/>
          <p:nvPr/>
        </p:nvSpPr>
        <p:spPr>
          <a:xfrm>
            <a:off x="6998821" y="1252456"/>
            <a:ext cx="4596909" cy="3447098"/>
          </a:xfrm>
          <a:prstGeom prst="rect">
            <a:avLst/>
          </a:prstGeom>
        </p:spPr>
        <p:txBody>
          <a:bodyPr wrap="square" lIns="0" tIns="0" rIns="0" bIns="0" rtlCol="0" anchor="t">
            <a:spAutoFit/>
          </a:bodyPr>
          <a:lstStyle/>
          <a:p>
            <a:pPr algn="just"/>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a. Linh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dự</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chiều</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Chủ</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nhật</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sẽ</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cùng</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bạn</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tới</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giúp</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bà</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cụ</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neo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đơn</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ở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cùng</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xóm</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nhưng</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Hải</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mời</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Linh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chiều</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hôm</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đó</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sang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nhà</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dự</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sinh</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nhật</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Nếu</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là</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Linh,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em</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sẽ</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làm</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gì</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Freeform 11"/>
          <p:cNvSpPr/>
          <p:nvPr/>
        </p:nvSpPr>
        <p:spPr>
          <a:xfrm rot="-689934" flipH="1">
            <a:off x="10907019" y="358757"/>
            <a:ext cx="945927" cy="945927"/>
          </a:xfrm>
          <a:custGeom>
            <a:avLst/>
            <a:gdLst/>
            <a:ahLst/>
            <a:cxnLst/>
            <a:rect l="l" t="t" r="r" b="b"/>
            <a:pathLst>
              <a:path w="1418890" h="1418890">
                <a:moveTo>
                  <a:pt x="1418890" y="0"/>
                </a:moveTo>
                <a:lnTo>
                  <a:pt x="0" y="0"/>
                </a:lnTo>
                <a:lnTo>
                  <a:pt x="0" y="1418891"/>
                </a:lnTo>
                <a:lnTo>
                  <a:pt x="1418890" y="1418891"/>
                </a:lnTo>
                <a:lnTo>
                  <a:pt x="141889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pic>
        <p:nvPicPr>
          <p:cNvPr id="12" name="Picture 11"/>
          <p:cNvPicPr>
            <a:picLocks noChangeAspect="1"/>
          </p:cNvPicPr>
          <p:nvPr/>
        </p:nvPicPr>
        <p:blipFill>
          <a:blip r:embed="rId14"/>
          <a:stretch>
            <a:fillRect/>
          </a:stretch>
        </p:blipFill>
        <p:spPr>
          <a:xfrm>
            <a:off x="254263" y="1389475"/>
            <a:ext cx="6318155" cy="5189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15"/>
          <a:stretch>
            <a:fillRect/>
          </a:stretch>
        </p:blipFill>
        <p:spPr>
          <a:xfrm>
            <a:off x="-304800" y="-18143"/>
            <a:ext cx="8291279" cy="17110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272963" y="9725"/>
            <a:ext cx="8291279" cy="1711092"/>
          </a:xfrm>
          <a:prstGeom prst="rect">
            <a:avLst/>
          </a:prstGeom>
        </p:spPr>
      </p:pic>
      <p:sp>
        <p:nvSpPr>
          <p:cNvPr id="11" name="Freeform 11"/>
          <p:cNvSpPr/>
          <p:nvPr/>
        </p:nvSpPr>
        <p:spPr>
          <a:xfrm rot="-689934" flipH="1">
            <a:off x="11046461" y="461106"/>
            <a:ext cx="945927" cy="945927"/>
          </a:xfrm>
          <a:custGeom>
            <a:avLst/>
            <a:gdLst/>
            <a:ahLst/>
            <a:cxnLst/>
            <a:rect l="l" t="t" r="r" b="b"/>
            <a:pathLst>
              <a:path w="1418890" h="1418890">
                <a:moveTo>
                  <a:pt x="1418890" y="0"/>
                </a:moveTo>
                <a:lnTo>
                  <a:pt x="0" y="0"/>
                </a:lnTo>
                <a:lnTo>
                  <a:pt x="0" y="1418891"/>
                </a:lnTo>
                <a:lnTo>
                  <a:pt x="1418890" y="1418891"/>
                </a:lnTo>
                <a:lnTo>
                  <a:pt x="141889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pic>
        <p:nvPicPr>
          <p:cNvPr id="8" name="Picture 7"/>
          <p:cNvPicPr>
            <a:picLocks noChangeAspect="1"/>
          </p:cNvPicPr>
          <p:nvPr/>
        </p:nvPicPr>
        <p:blipFill>
          <a:blip r:embed="rId5"/>
          <a:stretch>
            <a:fillRect/>
          </a:stretch>
        </p:blipFill>
        <p:spPr>
          <a:xfrm>
            <a:off x="762892" y="1098819"/>
            <a:ext cx="10616309" cy="4080071"/>
          </a:xfrm>
          <a:prstGeom prst="rect">
            <a:avLst/>
          </a:prstGeom>
        </p:spPr>
      </p:pic>
      <p:sp>
        <p:nvSpPr>
          <p:cNvPr id="3" name="Freeform 3"/>
          <p:cNvSpPr/>
          <p:nvPr/>
        </p:nvSpPr>
        <p:spPr>
          <a:xfrm rot="-254801">
            <a:off x="-2695590" y="4266968"/>
            <a:ext cx="3716567" cy="3317881"/>
          </a:xfrm>
          <a:custGeom>
            <a:avLst/>
            <a:gdLst/>
            <a:ahLst/>
            <a:cxnLst/>
            <a:rect l="l" t="t" r="r" b="b"/>
            <a:pathLst>
              <a:path w="5574851" h="4976822">
                <a:moveTo>
                  <a:pt x="0" y="0"/>
                </a:moveTo>
                <a:lnTo>
                  <a:pt x="5574851" y="0"/>
                </a:lnTo>
                <a:lnTo>
                  <a:pt x="5574851" y="4976822"/>
                </a:lnTo>
                <a:lnTo>
                  <a:pt x="0" y="4976822"/>
                </a:lnTo>
                <a:lnTo>
                  <a:pt x="0" y="0"/>
                </a:lnTo>
                <a:close/>
              </a:path>
            </a:pathLst>
          </a:custGeom>
          <a:blipFill>
            <a:blip r:embed="rId6">
              <a:duotone>
                <a:schemeClr val="accent1">
                  <a:shade val="45000"/>
                  <a:satMod val="135000"/>
                </a:schemeClr>
                <a:prstClr val="white"/>
              </a:duotone>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4" name="Freeform 4"/>
          <p:cNvSpPr/>
          <p:nvPr/>
        </p:nvSpPr>
        <p:spPr>
          <a:xfrm>
            <a:off x="115025" y="5090666"/>
            <a:ext cx="2438400" cy="1637622"/>
          </a:xfrm>
          <a:custGeom>
            <a:avLst/>
            <a:gdLst/>
            <a:ahLst/>
            <a:cxnLst/>
            <a:rect l="l" t="t" r="r" b="b"/>
            <a:pathLst>
              <a:path w="4422918" h="3213987">
                <a:moveTo>
                  <a:pt x="0" y="0"/>
                </a:moveTo>
                <a:lnTo>
                  <a:pt x="4422919" y="0"/>
                </a:lnTo>
                <a:lnTo>
                  <a:pt x="4422919" y="3213987"/>
                </a:lnTo>
                <a:lnTo>
                  <a:pt x="0" y="32139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6" name="Freeform 6"/>
          <p:cNvSpPr/>
          <p:nvPr/>
        </p:nvSpPr>
        <p:spPr>
          <a:xfrm>
            <a:off x="50668" y="628856"/>
            <a:ext cx="966897" cy="1091961"/>
          </a:xfrm>
          <a:custGeom>
            <a:avLst/>
            <a:gdLst/>
            <a:ahLst/>
            <a:cxnLst/>
            <a:rect l="l" t="t" r="r" b="b"/>
            <a:pathLst>
              <a:path w="1267412" h="1318504">
                <a:moveTo>
                  <a:pt x="0" y="0"/>
                </a:moveTo>
                <a:lnTo>
                  <a:pt x="1267411" y="0"/>
                </a:lnTo>
                <a:lnTo>
                  <a:pt x="1267411" y="1318504"/>
                </a:lnTo>
                <a:lnTo>
                  <a:pt x="0" y="13185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5" name="Freeform 5"/>
          <p:cNvSpPr/>
          <p:nvPr/>
        </p:nvSpPr>
        <p:spPr>
          <a:xfrm rot="20272089">
            <a:off x="1138722" y="494568"/>
            <a:ext cx="844941" cy="879003"/>
          </a:xfrm>
          <a:custGeom>
            <a:avLst/>
            <a:gdLst/>
            <a:ahLst/>
            <a:cxnLst/>
            <a:rect l="l" t="t" r="r" b="b"/>
            <a:pathLst>
              <a:path w="1267412" h="1318504">
                <a:moveTo>
                  <a:pt x="0" y="0"/>
                </a:moveTo>
                <a:lnTo>
                  <a:pt x="1267412" y="0"/>
                </a:lnTo>
                <a:lnTo>
                  <a:pt x="1267412" y="1318503"/>
                </a:lnTo>
                <a:lnTo>
                  <a:pt x="0" y="13185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2" name="Freeform 2"/>
          <p:cNvSpPr/>
          <p:nvPr/>
        </p:nvSpPr>
        <p:spPr>
          <a:xfrm rot="5326155">
            <a:off x="5645650" y="994122"/>
            <a:ext cx="1947729" cy="9521735"/>
          </a:xfrm>
          <a:custGeom>
            <a:avLst/>
            <a:gdLst/>
            <a:ahLst/>
            <a:cxnLst/>
            <a:rect l="l" t="t" r="r" b="b"/>
            <a:pathLst>
              <a:path w="4819426" h="6884894">
                <a:moveTo>
                  <a:pt x="0" y="0"/>
                </a:moveTo>
                <a:lnTo>
                  <a:pt x="4819426" y="0"/>
                </a:lnTo>
                <a:lnTo>
                  <a:pt x="4819426" y="6884894"/>
                </a:lnTo>
                <a:lnTo>
                  <a:pt x="0" y="6884894"/>
                </a:lnTo>
                <a:lnTo>
                  <a:pt x="0" y="0"/>
                </a:lnTo>
                <a:close/>
              </a:path>
            </a:pathLst>
          </a:custGeom>
          <a:blipFill>
            <a:blip r:embed="rId14">
              <a:duotone>
                <a:schemeClr val="accent1">
                  <a:shade val="45000"/>
                  <a:satMod val="135000"/>
                </a:schemeClr>
                <a:prstClr val="white"/>
              </a:duotone>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9" name="TextBox 9"/>
          <p:cNvSpPr txBox="1"/>
          <p:nvPr/>
        </p:nvSpPr>
        <p:spPr>
          <a:xfrm>
            <a:off x="2133215" y="5185381"/>
            <a:ext cx="8585585" cy="1107996"/>
          </a:xfrm>
          <a:prstGeom prst="rect">
            <a:avLst/>
          </a:prstGeom>
        </p:spPr>
        <p:txBody>
          <a:bodyPr wrap="square" lIns="0" tIns="0" rIns="0" bIns="0" rtlCol="0" anchor="t">
            <a:spAutoFit/>
          </a:bodyPr>
          <a:lstStyle/>
          <a:p>
            <a:pPr algn="ct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b.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nội</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Phong</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ốm</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nặng</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nên</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bạn</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rất</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buồn</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Nếu</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là</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bạn</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Phong,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em</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sẽ</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làm</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gì</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74671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275464" y="1041400"/>
            <a:ext cx="6409087" cy="4267200"/>
          </a:xfrm>
          <a:prstGeom prst="rect">
            <a:avLst/>
          </a:prstGeom>
        </p:spPr>
      </p:pic>
      <p:sp>
        <p:nvSpPr>
          <p:cNvPr id="2" name="Freeform 2"/>
          <p:cNvSpPr/>
          <p:nvPr/>
        </p:nvSpPr>
        <p:spPr>
          <a:xfrm rot="5326155">
            <a:off x="12486" y="1282892"/>
            <a:ext cx="5634225" cy="5159743"/>
          </a:xfrm>
          <a:custGeom>
            <a:avLst/>
            <a:gdLst/>
            <a:ahLst/>
            <a:cxnLst/>
            <a:rect l="l" t="t" r="r" b="b"/>
            <a:pathLst>
              <a:path w="4819426" h="6884894">
                <a:moveTo>
                  <a:pt x="0" y="0"/>
                </a:moveTo>
                <a:lnTo>
                  <a:pt x="4819426" y="0"/>
                </a:lnTo>
                <a:lnTo>
                  <a:pt x="4819426" y="6884894"/>
                </a:lnTo>
                <a:lnTo>
                  <a:pt x="0" y="6884894"/>
                </a:lnTo>
                <a:lnTo>
                  <a:pt x="0" y="0"/>
                </a:lnTo>
                <a:close/>
              </a:path>
            </a:pathLst>
          </a:custGeom>
          <a:blipFill>
            <a:blip r:embed="rId3">
              <a:duotone>
                <a:schemeClr val="accent5">
                  <a:shade val="45000"/>
                  <a:satMod val="135000"/>
                </a:schemeClr>
                <a:prstClr val="white"/>
              </a:duotone>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9" name="TextBox 9"/>
          <p:cNvSpPr txBox="1"/>
          <p:nvPr/>
        </p:nvSpPr>
        <p:spPr>
          <a:xfrm>
            <a:off x="418708" y="1661401"/>
            <a:ext cx="4679321" cy="4308872"/>
          </a:xfrm>
          <a:prstGeom prst="rect">
            <a:avLst/>
          </a:prstGeom>
        </p:spPr>
        <p:txBody>
          <a:bodyPr wrap="square" lIns="0" tIns="0" rIns="0" bIns="0" rtlCol="0" anchor="t">
            <a:spAutoFit/>
          </a:bodyPr>
          <a:lstStyle/>
          <a:p>
            <a:pPr algn="just"/>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c.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mong</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mang</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mùa</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đông</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ấm</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áp</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cho</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các</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bạn</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vùng</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cao</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trường</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em</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phát</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phong</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trào</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Áo</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ấm</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tặng</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bạn</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Em</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sẽ</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làm</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gì</a:t>
            </a:r>
            <a:r>
              <a:rPr lang="en-US" sz="40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3" name="Picture 12"/>
          <p:cNvPicPr>
            <a:picLocks noChangeAspect="1"/>
          </p:cNvPicPr>
          <p:nvPr/>
        </p:nvPicPr>
        <p:blipFill>
          <a:blip r:embed="rId5"/>
          <a:stretch>
            <a:fillRect/>
          </a:stretch>
        </p:blipFill>
        <p:spPr>
          <a:xfrm>
            <a:off x="-304800" y="-18143"/>
            <a:ext cx="8291279" cy="1711092"/>
          </a:xfrm>
          <a:prstGeom prst="rect">
            <a:avLst/>
          </a:prstGeom>
        </p:spPr>
      </p:pic>
      <p:sp>
        <p:nvSpPr>
          <p:cNvPr id="14" name="Freeform 3"/>
          <p:cNvSpPr/>
          <p:nvPr/>
        </p:nvSpPr>
        <p:spPr>
          <a:xfrm>
            <a:off x="9774484" y="3923778"/>
            <a:ext cx="2109394" cy="2924453"/>
          </a:xfrm>
          <a:custGeom>
            <a:avLst/>
            <a:gdLst/>
            <a:ahLst/>
            <a:cxnLst/>
            <a:rect l="l" t="t" r="r" b="b"/>
            <a:pathLst>
              <a:path w="3909307" h="5268016">
                <a:moveTo>
                  <a:pt x="0" y="0"/>
                </a:moveTo>
                <a:lnTo>
                  <a:pt x="3909307" y="0"/>
                </a:lnTo>
                <a:lnTo>
                  <a:pt x="3909307" y="5268016"/>
                </a:lnTo>
                <a:lnTo>
                  <a:pt x="0" y="52680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15" name="Freeform 6"/>
          <p:cNvSpPr/>
          <p:nvPr/>
        </p:nvSpPr>
        <p:spPr>
          <a:xfrm>
            <a:off x="11009080" y="413749"/>
            <a:ext cx="882613" cy="847309"/>
          </a:xfrm>
          <a:custGeom>
            <a:avLst/>
            <a:gdLst/>
            <a:ahLst/>
            <a:cxnLst/>
            <a:rect l="l" t="t" r="r" b="b"/>
            <a:pathLst>
              <a:path w="1323920" h="1270963">
                <a:moveTo>
                  <a:pt x="0" y="0"/>
                </a:moveTo>
                <a:lnTo>
                  <a:pt x="1323920" y="0"/>
                </a:lnTo>
                <a:lnTo>
                  <a:pt x="1323920" y="1270963"/>
                </a:lnTo>
                <a:lnTo>
                  <a:pt x="0" y="12709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16" name="Freeform 7"/>
          <p:cNvSpPr/>
          <p:nvPr/>
        </p:nvSpPr>
        <p:spPr>
          <a:xfrm>
            <a:off x="189813" y="6014124"/>
            <a:ext cx="882613" cy="847309"/>
          </a:xfrm>
          <a:custGeom>
            <a:avLst/>
            <a:gdLst/>
            <a:ahLst/>
            <a:cxnLst/>
            <a:rect l="l" t="t" r="r" b="b"/>
            <a:pathLst>
              <a:path w="1323920" h="1270963">
                <a:moveTo>
                  <a:pt x="0" y="0"/>
                </a:moveTo>
                <a:lnTo>
                  <a:pt x="1323920" y="0"/>
                </a:lnTo>
                <a:lnTo>
                  <a:pt x="1323920" y="1270963"/>
                </a:lnTo>
                <a:lnTo>
                  <a:pt x="0" y="12709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Tree>
    <p:extLst>
      <p:ext uri="{BB962C8B-B14F-4D97-AF65-F5344CB8AC3E}">
        <p14:creationId xmlns:p14="http://schemas.microsoft.com/office/powerpoint/2010/main" val="245018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100000">
            <a:off x="8158843" y="-3024371"/>
            <a:ext cx="5052479" cy="4510485"/>
          </a:xfrm>
          <a:custGeom>
            <a:avLst/>
            <a:gdLst/>
            <a:ahLst/>
            <a:cxnLst/>
            <a:rect l="l" t="t" r="r" b="b"/>
            <a:pathLst>
              <a:path w="7578718" h="6765728">
                <a:moveTo>
                  <a:pt x="0" y="0"/>
                </a:moveTo>
                <a:lnTo>
                  <a:pt x="7578717" y="0"/>
                </a:lnTo>
                <a:lnTo>
                  <a:pt x="7578717" y="6765728"/>
                </a:lnTo>
                <a:lnTo>
                  <a:pt x="0" y="67657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rot="5326155">
            <a:off x="7235161" y="61754"/>
            <a:ext cx="3340165" cy="4771665"/>
          </a:xfrm>
          <a:custGeom>
            <a:avLst/>
            <a:gdLst/>
            <a:ahLst/>
            <a:cxnLst/>
            <a:rect l="l" t="t" r="r" b="b"/>
            <a:pathLst>
              <a:path w="5010248" h="7157497">
                <a:moveTo>
                  <a:pt x="0" y="0"/>
                </a:moveTo>
                <a:lnTo>
                  <a:pt x="5010248" y="0"/>
                </a:lnTo>
                <a:lnTo>
                  <a:pt x="5010248" y="7157497"/>
                </a:lnTo>
                <a:lnTo>
                  <a:pt x="0" y="71574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4"/>
          <p:cNvSpPr/>
          <p:nvPr/>
        </p:nvSpPr>
        <p:spPr>
          <a:xfrm rot="-3218420">
            <a:off x="8627155" y="4930555"/>
            <a:ext cx="2151408" cy="2448259"/>
          </a:xfrm>
          <a:custGeom>
            <a:avLst/>
            <a:gdLst/>
            <a:ahLst/>
            <a:cxnLst/>
            <a:rect l="l" t="t" r="r" b="b"/>
            <a:pathLst>
              <a:path w="3227112" h="3672389">
                <a:moveTo>
                  <a:pt x="0" y="0"/>
                </a:moveTo>
                <a:lnTo>
                  <a:pt x="3227113" y="0"/>
                </a:lnTo>
                <a:lnTo>
                  <a:pt x="3227113" y="3672389"/>
                </a:lnTo>
                <a:lnTo>
                  <a:pt x="0" y="36723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5" name="Freeform 5"/>
          <p:cNvSpPr/>
          <p:nvPr/>
        </p:nvSpPr>
        <p:spPr>
          <a:xfrm rot="5727060">
            <a:off x="11202032" y="4308943"/>
            <a:ext cx="511105" cy="1503251"/>
          </a:xfrm>
          <a:custGeom>
            <a:avLst/>
            <a:gdLst/>
            <a:ahLst/>
            <a:cxnLst/>
            <a:rect l="l" t="t" r="r" b="b"/>
            <a:pathLst>
              <a:path w="766658" h="2254877">
                <a:moveTo>
                  <a:pt x="0" y="0"/>
                </a:moveTo>
                <a:lnTo>
                  <a:pt x="766658" y="0"/>
                </a:lnTo>
                <a:lnTo>
                  <a:pt x="766658" y="2254878"/>
                </a:lnTo>
                <a:lnTo>
                  <a:pt x="0" y="22548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6" name="Freeform 6"/>
          <p:cNvSpPr/>
          <p:nvPr/>
        </p:nvSpPr>
        <p:spPr>
          <a:xfrm>
            <a:off x="9271456" y="3860915"/>
            <a:ext cx="2827251" cy="2997085"/>
          </a:xfrm>
          <a:custGeom>
            <a:avLst/>
            <a:gdLst/>
            <a:ahLst/>
            <a:cxnLst/>
            <a:rect l="l" t="t" r="r" b="b"/>
            <a:pathLst>
              <a:path w="4240876" h="4495628">
                <a:moveTo>
                  <a:pt x="0" y="0"/>
                </a:moveTo>
                <a:lnTo>
                  <a:pt x="4240876" y="0"/>
                </a:lnTo>
                <a:lnTo>
                  <a:pt x="4240876" y="4495628"/>
                </a:lnTo>
                <a:lnTo>
                  <a:pt x="0" y="4495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7" name="TextBox 7"/>
          <p:cNvSpPr txBox="1"/>
          <p:nvPr/>
        </p:nvSpPr>
        <p:spPr>
          <a:xfrm>
            <a:off x="6167702" y="1496996"/>
            <a:ext cx="5475082" cy="1969770"/>
          </a:xfrm>
          <a:prstGeom prst="rect">
            <a:avLst/>
          </a:prstGeom>
        </p:spPr>
        <p:txBody>
          <a:bodyPr lIns="0" tIns="0" rIns="0" bIns="0" rtlCol="0" anchor="t">
            <a:spAutoFit/>
          </a:bodyPr>
          <a:lstStyle/>
          <a:p>
            <a:pPr algn="ctr"/>
            <a:r>
              <a:rPr lang="en-US" sz="6400" spc="-166" dirty="0">
                <a:solidFill>
                  <a:srgbClr val="531139"/>
                </a:solidFill>
                <a:latin typeface="Cambria" panose="02040503050406030204" pitchFamily="18" charset="0"/>
                <a:ea typeface="Cambria" panose="02040503050406030204" pitchFamily="18" charset="0"/>
              </a:rPr>
              <a:t>THẢO LUẬN NHÓM 4</a:t>
            </a:r>
          </a:p>
        </p:txBody>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459" y="2611891"/>
            <a:ext cx="8479805" cy="4416723"/>
          </a:xfrm>
          <a:prstGeom prst="rect">
            <a:avLst/>
          </a:prstGeom>
        </p:spPr>
      </p:pic>
      <p:sp>
        <p:nvSpPr>
          <p:cNvPr id="12" name="TextBox 7"/>
          <p:cNvSpPr txBox="1"/>
          <p:nvPr/>
        </p:nvSpPr>
        <p:spPr>
          <a:xfrm>
            <a:off x="123440" y="799532"/>
            <a:ext cx="6311610" cy="2215991"/>
          </a:xfrm>
          <a:prstGeom prst="rect">
            <a:avLst/>
          </a:prstGeom>
          <a:solidFill>
            <a:schemeClr val="accent6">
              <a:lumMod val="20000"/>
              <a:lumOff val="80000"/>
            </a:schemeClr>
          </a:solidFill>
        </p:spPr>
        <p:txBody>
          <a:bodyPr wrap="square" lIns="0" tIns="0" rIns="0" bIns="0" rtlCol="0" anchor="t">
            <a:spAutoFit/>
          </a:bodyPr>
          <a:lstStyle/>
          <a:p>
            <a:pPr algn="ct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Hãy</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cùng</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nhau</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thảo</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tìm</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ra</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cách</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xử</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lí</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tình</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huống</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cho</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các</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bạn</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4800" spc="-166"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nhé</a:t>
            </a:r>
            <a:r>
              <a:rPr lang="en-US" sz="4800" spc="-166"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3" name="TextBox 7"/>
          <p:cNvSpPr txBox="1"/>
          <p:nvPr/>
        </p:nvSpPr>
        <p:spPr>
          <a:xfrm>
            <a:off x="6265782" y="1540262"/>
            <a:ext cx="5475082" cy="1969770"/>
          </a:xfrm>
          <a:prstGeom prst="rect">
            <a:avLst/>
          </a:prstGeom>
        </p:spPr>
        <p:txBody>
          <a:bodyPr lIns="0" tIns="0" rIns="0" bIns="0" rtlCol="0" anchor="t">
            <a:spAutoFit/>
          </a:bodyPr>
          <a:lstStyle/>
          <a:p>
            <a:pPr algn="ctr"/>
            <a:r>
              <a:rPr lang="en-US" sz="6400" spc="-166" dirty="0">
                <a:solidFill>
                  <a:srgbClr val="531139"/>
                </a:solidFill>
                <a:latin typeface="Cambria" panose="02040503050406030204" pitchFamily="18" charset="0"/>
                <a:ea typeface="Cambria" panose="02040503050406030204" pitchFamily="18" charset="0"/>
              </a:rPr>
              <a:t>CÙNG </a:t>
            </a:r>
          </a:p>
          <a:p>
            <a:pPr algn="ctr"/>
            <a:r>
              <a:rPr lang="en-US" sz="6400" spc="-166" dirty="0">
                <a:solidFill>
                  <a:srgbClr val="531139"/>
                </a:solidFill>
                <a:latin typeface="Cambria" panose="02040503050406030204" pitchFamily="18" charset="0"/>
                <a:ea typeface="Cambria" panose="02040503050406030204" pitchFamily="18" charset="0"/>
              </a:rPr>
              <a:t>CHIA SẺ</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26155">
            <a:off x="7819207" y="-1225877"/>
            <a:ext cx="2952180" cy="5557826"/>
          </a:xfrm>
          <a:custGeom>
            <a:avLst/>
            <a:gdLst/>
            <a:ahLst/>
            <a:cxnLst/>
            <a:rect l="l" t="t" r="r" b="b"/>
            <a:pathLst>
              <a:path w="4819426" h="6884894">
                <a:moveTo>
                  <a:pt x="0" y="0"/>
                </a:moveTo>
                <a:lnTo>
                  <a:pt x="4819426" y="0"/>
                </a:lnTo>
                <a:lnTo>
                  <a:pt x="4819426" y="6884894"/>
                </a:lnTo>
                <a:lnTo>
                  <a:pt x="0" y="6884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rot="-254801">
            <a:off x="-2695590" y="4266968"/>
            <a:ext cx="3716567" cy="3317881"/>
          </a:xfrm>
          <a:custGeom>
            <a:avLst/>
            <a:gdLst/>
            <a:ahLst/>
            <a:cxnLst/>
            <a:rect l="l" t="t" r="r" b="b"/>
            <a:pathLst>
              <a:path w="5574851" h="4976822">
                <a:moveTo>
                  <a:pt x="0" y="0"/>
                </a:moveTo>
                <a:lnTo>
                  <a:pt x="5574851" y="0"/>
                </a:lnTo>
                <a:lnTo>
                  <a:pt x="5574851" y="4976822"/>
                </a:lnTo>
                <a:lnTo>
                  <a:pt x="0" y="4976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9" name="TextBox 9"/>
          <p:cNvSpPr txBox="1"/>
          <p:nvPr/>
        </p:nvSpPr>
        <p:spPr>
          <a:xfrm>
            <a:off x="6824650" y="296439"/>
            <a:ext cx="4962297" cy="2616101"/>
          </a:xfrm>
          <a:prstGeom prst="rect">
            <a:avLst/>
          </a:prstGeom>
        </p:spPr>
        <p:txBody>
          <a:bodyPr wrap="square" lIns="0" tIns="0" rIns="0" bIns="0" rtlCol="0" anchor="t">
            <a:spAutoFit/>
          </a:bodyPr>
          <a:lstStyle/>
          <a:p>
            <a:pPr algn="just">
              <a:lnSpc>
                <a:spcPts val="3360"/>
              </a:lnSpc>
            </a:pP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a. Linh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dự</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chiều</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Chủ</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nhật</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sẽ</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cùng</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các</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bạn</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tới</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giúp</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bà</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cụ</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neo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đơn</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ở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cùng</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xóm</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nhưng</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Hải</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mời</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Linh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chiều</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hôm</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đó</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sang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nhà</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dự</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sinh</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nhật</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Nếu</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là</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Linh,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em</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sẽ</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làm</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gì</a:t>
            </a:r>
            <a:r>
              <a:rPr lang="en-US" sz="2933"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Freeform 11"/>
          <p:cNvSpPr/>
          <p:nvPr/>
        </p:nvSpPr>
        <p:spPr>
          <a:xfrm rot="-689934" flipH="1">
            <a:off x="11169097" y="159546"/>
            <a:ext cx="945927" cy="945927"/>
          </a:xfrm>
          <a:custGeom>
            <a:avLst/>
            <a:gdLst/>
            <a:ahLst/>
            <a:cxnLst/>
            <a:rect l="l" t="t" r="r" b="b"/>
            <a:pathLst>
              <a:path w="1418890" h="1418890">
                <a:moveTo>
                  <a:pt x="1418890" y="0"/>
                </a:moveTo>
                <a:lnTo>
                  <a:pt x="0" y="0"/>
                </a:lnTo>
                <a:lnTo>
                  <a:pt x="0" y="1418891"/>
                </a:lnTo>
                <a:lnTo>
                  <a:pt x="1418890" y="1418891"/>
                </a:lnTo>
                <a:lnTo>
                  <a:pt x="141889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pic>
        <p:nvPicPr>
          <p:cNvPr id="12" name="Picture 11"/>
          <p:cNvPicPr>
            <a:picLocks noChangeAspect="1"/>
          </p:cNvPicPr>
          <p:nvPr/>
        </p:nvPicPr>
        <p:blipFill>
          <a:blip r:embed="rId8"/>
          <a:stretch>
            <a:fillRect/>
          </a:stretch>
        </p:blipFill>
        <p:spPr>
          <a:xfrm>
            <a:off x="183828" y="1549400"/>
            <a:ext cx="6071681" cy="5039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9"/>
          <a:stretch>
            <a:fillRect/>
          </a:stretch>
        </p:blipFill>
        <p:spPr>
          <a:xfrm>
            <a:off x="-332924" y="269295"/>
            <a:ext cx="8291279" cy="1711092"/>
          </a:xfrm>
          <a:prstGeom prst="rect">
            <a:avLst/>
          </a:prstGeom>
        </p:spPr>
      </p:pic>
      <p:sp>
        <p:nvSpPr>
          <p:cNvPr id="7" name="Rectangle 6"/>
          <p:cNvSpPr/>
          <p:nvPr/>
        </p:nvSpPr>
        <p:spPr>
          <a:xfrm>
            <a:off x="6550295" y="2918460"/>
            <a:ext cx="5404749" cy="4524315"/>
          </a:xfrm>
          <a:prstGeom prst="rect">
            <a:avLst/>
          </a:prstGeom>
        </p:spPr>
        <p:txBody>
          <a:bodyPr wrap="square">
            <a:spAutoFit/>
          </a:bodyPr>
          <a:lstStyle/>
          <a:p>
            <a:pPr algn="just"/>
            <a:r>
              <a:rPr lang="vi-VN" sz="3600" i="1" dirty="0">
                <a:solidFill>
                  <a:srgbClr val="000000"/>
                </a:solidFill>
                <a:latin typeface="+mj-lt"/>
                <a:ea typeface="Cambria" panose="02040503050406030204" pitchFamily="18" charset="0"/>
              </a:rPr>
              <a:t>Em sẽ rủ Hải cùng sang giúp bà cụ neo đơn sau đó về nhà bạn dự sinh nhật. Nếu Hải không đi thì em sẽ sang giúp bà cụ một mình và sau đó đến nhà bạn dự sinh nhật sau.</a:t>
            </a:r>
            <a:endParaRPr lang="en-US" sz="3600" i="1" dirty="0">
              <a:latin typeface="+mj-lt"/>
              <a:ea typeface="Cambria" panose="02040503050406030204" pitchFamily="18" charset="0"/>
            </a:endParaRPr>
          </a:p>
        </p:txBody>
      </p:sp>
    </p:spTree>
    <p:extLst>
      <p:ext uri="{BB962C8B-B14F-4D97-AF65-F5344CB8AC3E}">
        <p14:creationId xmlns:p14="http://schemas.microsoft.com/office/powerpoint/2010/main" val="19422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272963" y="9725"/>
            <a:ext cx="8291279" cy="1711092"/>
          </a:xfrm>
          <a:prstGeom prst="rect">
            <a:avLst/>
          </a:prstGeom>
        </p:spPr>
      </p:pic>
      <p:sp>
        <p:nvSpPr>
          <p:cNvPr id="2" name="Freeform 2"/>
          <p:cNvSpPr/>
          <p:nvPr/>
        </p:nvSpPr>
        <p:spPr>
          <a:xfrm rot="5326155">
            <a:off x="5364399" y="1281480"/>
            <a:ext cx="1947729" cy="8959103"/>
          </a:xfrm>
          <a:custGeom>
            <a:avLst/>
            <a:gdLst/>
            <a:ahLst/>
            <a:cxnLst/>
            <a:rect l="l" t="t" r="r" b="b"/>
            <a:pathLst>
              <a:path w="4819426" h="6884894">
                <a:moveTo>
                  <a:pt x="0" y="0"/>
                </a:moveTo>
                <a:lnTo>
                  <a:pt x="4819426" y="0"/>
                </a:lnTo>
                <a:lnTo>
                  <a:pt x="4819426" y="6884894"/>
                </a:lnTo>
                <a:lnTo>
                  <a:pt x="0" y="6884894"/>
                </a:lnTo>
                <a:lnTo>
                  <a:pt x="0" y="0"/>
                </a:lnTo>
                <a:close/>
              </a:path>
            </a:pathLst>
          </a:custGeom>
          <a:blipFill>
            <a:blip r:embed="rId3">
              <a:duotone>
                <a:schemeClr val="accent1">
                  <a:shade val="45000"/>
                  <a:satMod val="135000"/>
                </a:schemeClr>
                <a:prstClr val="white"/>
              </a:duotone>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9" name="TextBox 9"/>
          <p:cNvSpPr txBox="1"/>
          <p:nvPr/>
        </p:nvSpPr>
        <p:spPr>
          <a:xfrm>
            <a:off x="2118113" y="4957198"/>
            <a:ext cx="7937460" cy="1107996"/>
          </a:xfrm>
          <a:prstGeom prst="rect">
            <a:avLst/>
          </a:prstGeom>
        </p:spPr>
        <p:txBody>
          <a:bodyPr wrap="square" lIns="0" tIns="0" rIns="0" bIns="0" rtlCol="0" anchor="t">
            <a:spAutoFit/>
          </a:bodyPr>
          <a:lstStyle/>
          <a:p>
            <a:pPr algn="ctr" defTabSz="609630">
              <a:defRPr/>
            </a:pP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b.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nội</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Phong</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ốm</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nặng</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nên</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bạn</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rất</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buồn</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Nếu</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là</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bạn</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Phong,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em</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sẽ</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làm</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gì</a:t>
            </a:r>
            <a:r>
              <a:rPr lang="en-US" sz="36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Freeform 11"/>
          <p:cNvSpPr/>
          <p:nvPr/>
        </p:nvSpPr>
        <p:spPr>
          <a:xfrm rot="-689934" flipH="1">
            <a:off x="11046461" y="461106"/>
            <a:ext cx="945927" cy="945927"/>
          </a:xfrm>
          <a:custGeom>
            <a:avLst/>
            <a:gdLst/>
            <a:ahLst/>
            <a:cxnLst/>
            <a:rect l="l" t="t" r="r" b="b"/>
            <a:pathLst>
              <a:path w="1418890" h="1418890">
                <a:moveTo>
                  <a:pt x="1418890" y="0"/>
                </a:moveTo>
                <a:lnTo>
                  <a:pt x="0" y="0"/>
                </a:lnTo>
                <a:lnTo>
                  <a:pt x="0" y="1418891"/>
                </a:lnTo>
                <a:lnTo>
                  <a:pt x="1418890" y="1418891"/>
                </a:lnTo>
                <a:lnTo>
                  <a:pt x="141889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pic>
        <p:nvPicPr>
          <p:cNvPr id="8" name="Picture 7"/>
          <p:cNvPicPr>
            <a:picLocks noChangeAspect="1"/>
          </p:cNvPicPr>
          <p:nvPr/>
        </p:nvPicPr>
        <p:blipFill>
          <a:blip r:embed="rId7"/>
          <a:stretch>
            <a:fillRect/>
          </a:stretch>
        </p:blipFill>
        <p:spPr>
          <a:xfrm>
            <a:off x="187996" y="1076129"/>
            <a:ext cx="6396030" cy="3615589"/>
          </a:xfrm>
          <a:prstGeom prst="rect">
            <a:avLst/>
          </a:prstGeom>
        </p:spPr>
      </p:pic>
      <p:sp>
        <p:nvSpPr>
          <p:cNvPr id="3" name="Freeform 3"/>
          <p:cNvSpPr/>
          <p:nvPr/>
        </p:nvSpPr>
        <p:spPr>
          <a:xfrm rot="-254801">
            <a:off x="-2695590" y="4266968"/>
            <a:ext cx="3716567" cy="3317881"/>
          </a:xfrm>
          <a:custGeom>
            <a:avLst/>
            <a:gdLst/>
            <a:ahLst/>
            <a:cxnLst/>
            <a:rect l="l" t="t" r="r" b="b"/>
            <a:pathLst>
              <a:path w="5574851" h="4976822">
                <a:moveTo>
                  <a:pt x="0" y="0"/>
                </a:moveTo>
                <a:lnTo>
                  <a:pt x="5574851" y="0"/>
                </a:lnTo>
                <a:lnTo>
                  <a:pt x="5574851" y="4976822"/>
                </a:lnTo>
                <a:lnTo>
                  <a:pt x="0" y="4976822"/>
                </a:lnTo>
                <a:lnTo>
                  <a:pt x="0" y="0"/>
                </a:lnTo>
                <a:close/>
              </a:path>
            </a:pathLst>
          </a:custGeom>
          <a:blipFill>
            <a:blip r:embed="rId8">
              <a:duotone>
                <a:schemeClr val="accent1">
                  <a:shade val="45000"/>
                  <a:satMod val="135000"/>
                </a:schemeClr>
                <a:prstClr val="white"/>
              </a:duotone>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4" name="Freeform 4"/>
          <p:cNvSpPr/>
          <p:nvPr/>
        </p:nvSpPr>
        <p:spPr>
          <a:xfrm>
            <a:off x="-301973" y="4942492"/>
            <a:ext cx="2438400" cy="1637622"/>
          </a:xfrm>
          <a:custGeom>
            <a:avLst/>
            <a:gdLst/>
            <a:ahLst/>
            <a:cxnLst/>
            <a:rect l="l" t="t" r="r" b="b"/>
            <a:pathLst>
              <a:path w="4422918" h="3213987">
                <a:moveTo>
                  <a:pt x="0" y="0"/>
                </a:moveTo>
                <a:lnTo>
                  <a:pt x="4422919" y="0"/>
                </a:lnTo>
                <a:lnTo>
                  <a:pt x="4422919" y="3213987"/>
                </a:lnTo>
                <a:lnTo>
                  <a:pt x="0" y="32139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6" name="Freeform 6"/>
          <p:cNvSpPr/>
          <p:nvPr/>
        </p:nvSpPr>
        <p:spPr>
          <a:xfrm>
            <a:off x="50668" y="628856"/>
            <a:ext cx="966897" cy="1091961"/>
          </a:xfrm>
          <a:custGeom>
            <a:avLst/>
            <a:gdLst/>
            <a:ahLst/>
            <a:cxnLst/>
            <a:rect l="l" t="t" r="r" b="b"/>
            <a:pathLst>
              <a:path w="1267412" h="1318504">
                <a:moveTo>
                  <a:pt x="0" y="0"/>
                </a:moveTo>
                <a:lnTo>
                  <a:pt x="1267411" y="0"/>
                </a:lnTo>
                <a:lnTo>
                  <a:pt x="1267411" y="1318504"/>
                </a:lnTo>
                <a:lnTo>
                  <a:pt x="0" y="131850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5" name="Freeform 5"/>
          <p:cNvSpPr/>
          <p:nvPr/>
        </p:nvSpPr>
        <p:spPr>
          <a:xfrm rot="20272089">
            <a:off x="1138722" y="494568"/>
            <a:ext cx="844941" cy="879003"/>
          </a:xfrm>
          <a:custGeom>
            <a:avLst/>
            <a:gdLst/>
            <a:ahLst/>
            <a:cxnLst/>
            <a:rect l="l" t="t" r="r" b="b"/>
            <a:pathLst>
              <a:path w="1267412" h="1318504">
                <a:moveTo>
                  <a:pt x="0" y="0"/>
                </a:moveTo>
                <a:lnTo>
                  <a:pt x="1267412" y="0"/>
                </a:lnTo>
                <a:lnTo>
                  <a:pt x="1267412" y="1318503"/>
                </a:lnTo>
                <a:lnTo>
                  <a:pt x="0" y="131850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13" name="Freeform 5"/>
          <p:cNvSpPr/>
          <p:nvPr/>
        </p:nvSpPr>
        <p:spPr>
          <a:xfrm>
            <a:off x="9906000" y="2806688"/>
            <a:ext cx="2286000" cy="4057173"/>
          </a:xfrm>
          <a:custGeom>
            <a:avLst/>
            <a:gdLst/>
            <a:ahLst/>
            <a:cxnLst/>
            <a:rect l="l" t="t" r="r" b="b"/>
            <a:pathLst>
              <a:path w="3380464" h="5874810">
                <a:moveTo>
                  <a:pt x="0" y="0"/>
                </a:moveTo>
                <a:lnTo>
                  <a:pt x="3380464" y="0"/>
                </a:lnTo>
                <a:lnTo>
                  <a:pt x="3380464" y="5874810"/>
                </a:lnTo>
                <a:lnTo>
                  <a:pt x="0" y="587481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200"/>
          </a:p>
        </p:txBody>
      </p:sp>
      <p:sp>
        <p:nvSpPr>
          <p:cNvPr id="7" name="Rectangle 6"/>
          <p:cNvSpPr/>
          <p:nvPr/>
        </p:nvSpPr>
        <p:spPr>
          <a:xfrm>
            <a:off x="6584027" y="1514026"/>
            <a:ext cx="4253673" cy="1323439"/>
          </a:xfrm>
          <a:prstGeom prst="rect">
            <a:avLst/>
          </a:prstGeom>
        </p:spPr>
        <p:txBody>
          <a:bodyPr wrap="square">
            <a:spAutoFit/>
          </a:bodyPr>
          <a:lstStyle/>
          <a:p>
            <a:pPr algn="ctr"/>
            <a:r>
              <a:rPr lang="en-US" sz="40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Em</a:t>
            </a:r>
            <a:r>
              <a:rPr lang="en-US" sz="40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sẽ</a:t>
            </a:r>
            <a:r>
              <a:rPr lang="en-US" sz="40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40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viên</a:t>
            </a:r>
            <a:r>
              <a:rPr lang="en-US" sz="40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40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chia </a:t>
            </a:r>
            <a:r>
              <a:rPr lang="en-US" sz="40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sẻ</a:t>
            </a:r>
            <a:r>
              <a:rPr lang="en-US" sz="40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Phong</a:t>
            </a:r>
            <a:r>
              <a:rPr lang="en-US" sz="40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66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426762" y="1127061"/>
            <a:ext cx="6409087" cy="4189500"/>
          </a:xfrm>
          <a:prstGeom prst="rect">
            <a:avLst/>
          </a:prstGeom>
        </p:spPr>
      </p:pic>
      <p:sp>
        <p:nvSpPr>
          <p:cNvPr id="2" name="Freeform 2"/>
          <p:cNvSpPr/>
          <p:nvPr/>
        </p:nvSpPr>
        <p:spPr>
          <a:xfrm rot="5326155">
            <a:off x="1032862" y="165551"/>
            <a:ext cx="3605657" cy="5159743"/>
          </a:xfrm>
          <a:custGeom>
            <a:avLst/>
            <a:gdLst/>
            <a:ahLst/>
            <a:cxnLst/>
            <a:rect l="l" t="t" r="r" b="b"/>
            <a:pathLst>
              <a:path w="4819426" h="6884894">
                <a:moveTo>
                  <a:pt x="0" y="0"/>
                </a:moveTo>
                <a:lnTo>
                  <a:pt x="4819426" y="0"/>
                </a:lnTo>
                <a:lnTo>
                  <a:pt x="4819426" y="6884894"/>
                </a:lnTo>
                <a:lnTo>
                  <a:pt x="0" y="6884894"/>
                </a:lnTo>
                <a:lnTo>
                  <a:pt x="0" y="0"/>
                </a:lnTo>
                <a:close/>
              </a:path>
            </a:pathLst>
          </a:custGeom>
          <a:blipFill>
            <a:blip r:embed="rId3">
              <a:duotone>
                <a:schemeClr val="accent5">
                  <a:shade val="45000"/>
                  <a:satMod val="135000"/>
                </a:schemeClr>
                <a:prstClr val="white"/>
              </a:duotone>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9" name="TextBox 9"/>
          <p:cNvSpPr txBox="1"/>
          <p:nvPr/>
        </p:nvSpPr>
        <p:spPr>
          <a:xfrm>
            <a:off x="466090" y="1152461"/>
            <a:ext cx="4679321" cy="2954655"/>
          </a:xfrm>
          <a:prstGeom prst="rect">
            <a:avLst/>
          </a:prstGeom>
        </p:spPr>
        <p:txBody>
          <a:bodyPr wrap="square" lIns="0" tIns="0" rIns="0" bIns="0" rtlCol="0" anchor="t">
            <a:spAutoFit/>
          </a:bodyPr>
          <a:lstStyle/>
          <a:p>
            <a:pPr algn="just" defTabSz="609630">
              <a:defRPr/>
            </a:pP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c.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Với</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mong</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muốn</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mang</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đến</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một</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mùa</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đông</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ấm</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áp</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cho</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bạn</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vùng</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cao</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trường</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em</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phát</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phong</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trào</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Áo</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ấm</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tặng</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bạn</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Em</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sẽ</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làm</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531139"/>
                </a:solidFill>
                <a:latin typeface="Times New Roman" panose="02020603050405020304" pitchFamily="18" charset="0"/>
                <a:ea typeface="Cambria" panose="02040503050406030204" pitchFamily="18" charset="0"/>
                <a:cs typeface="Times New Roman" panose="02020603050405020304" pitchFamily="18" charset="0"/>
              </a:rPr>
              <a:t>gì</a:t>
            </a:r>
            <a:r>
              <a:rPr lang="en-US" sz="3200" dirty="0">
                <a:solidFill>
                  <a:srgbClr val="531139"/>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3" name="Picture 12"/>
          <p:cNvPicPr>
            <a:picLocks noChangeAspect="1"/>
          </p:cNvPicPr>
          <p:nvPr/>
        </p:nvPicPr>
        <p:blipFill>
          <a:blip r:embed="rId5"/>
          <a:stretch>
            <a:fillRect/>
          </a:stretch>
        </p:blipFill>
        <p:spPr>
          <a:xfrm>
            <a:off x="-304800" y="-18143"/>
            <a:ext cx="8291279" cy="1711092"/>
          </a:xfrm>
          <a:prstGeom prst="rect">
            <a:avLst/>
          </a:prstGeom>
        </p:spPr>
      </p:pic>
      <p:sp>
        <p:nvSpPr>
          <p:cNvPr id="14" name="Freeform 3"/>
          <p:cNvSpPr/>
          <p:nvPr/>
        </p:nvSpPr>
        <p:spPr>
          <a:xfrm>
            <a:off x="9774484" y="3923778"/>
            <a:ext cx="2109394" cy="2924453"/>
          </a:xfrm>
          <a:custGeom>
            <a:avLst/>
            <a:gdLst/>
            <a:ahLst/>
            <a:cxnLst/>
            <a:rect l="l" t="t" r="r" b="b"/>
            <a:pathLst>
              <a:path w="3909307" h="5268016">
                <a:moveTo>
                  <a:pt x="0" y="0"/>
                </a:moveTo>
                <a:lnTo>
                  <a:pt x="3909307" y="0"/>
                </a:lnTo>
                <a:lnTo>
                  <a:pt x="3909307" y="5268016"/>
                </a:lnTo>
                <a:lnTo>
                  <a:pt x="0" y="52680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15" name="Freeform 6"/>
          <p:cNvSpPr/>
          <p:nvPr/>
        </p:nvSpPr>
        <p:spPr>
          <a:xfrm>
            <a:off x="11009080" y="413749"/>
            <a:ext cx="882613" cy="847309"/>
          </a:xfrm>
          <a:custGeom>
            <a:avLst/>
            <a:gdLst/>
            <a:ahLst/>
            <a:cxnLst/>
            <a:rect l="l" t="t" r="r" b="b"/>
            <a:pathLst>
              <a:path w="1323920" h="1270963">
                <a:moveTo>
                  <a:pt x="0" y="0"/>
                </a:moveTo>
                <a:lnTo>
                  <a:pt x="1323920" y="0"/>
                </a:lnTo>
                <a:lnTo>
                  <a:pt x="1323920" y="1270963"/>
                </a:lnTo>
                <a:lnTo>
                  <a:pt x="0" y="12709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16" name="Freeform 7"/>
          <p:cNvSpPr/>
          <p:nvPr/>
        </p:nvSpPr>
        <p:spPr>
          <a:xfrm>
            <a:off x="4819476" y="3876540"/>
            <a:ext cx="882613" cy="847309"/>
          </a:xfrm>
          <a:custGeom>
            <a:avLst/>
            <a:gdLst/>
            <a:ahLst/>
            <a:cxnLst/>
            <a:rect l="l" t="t" r="r" b="b"/>
            <a:pathLst>
              <a:path w="1323920" h="1270963">
                <a:moveTo>
                  <a:pt x="0" y="0"/>
                </a:moveTo>
                <a:lnTo>
                  <a:pt x="1323920" y="0"/>
                </a:lnTo>
                <a:lnTo>
                  <a:pt x="1323920" y="1270963"/>
                </a:lnTo>
                <a:lnTo>
                  <a:pt x="0" y="12709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3" name="Rectangle 2"/>
          <p:cNvSpPr/>
          <p:nvPr/>
        </p:nvSpPr>
        <p:spPr>
          <a:xfrm>
            <a:off x="642559" y="5316561"/>
            <a:ext cx="8788400" cy="1200329"/>
          </a:xfrm>
          <a:prstGeom prst="rect">
            <a:avLst/>
          </a:prstGeom>
          <a:solidFill>
            <a:schemeClr val="bg1"/>
          </a:solidFill>
          <a:ln w="19050">
            <a:solidFill>
              <a:schemeClr val="tx1"/>
            </a:solidFill>
            <a:prstDash val="dash"/>
          </a:ln>
        </p:spPr>
        <p:txBody>
          <a:bodyPr wrap="square">
            <a:spAutoFit/>
          </a:bodyPr>
          <a:lstStyle/>
          <a:p>
            <a:pPr algn="just"/>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Em</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sẽ</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lọc</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bộ</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quần</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áo</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mùa</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đông</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còn</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tốt</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dùng</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đến</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để</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giúp</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đỡ</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bạn</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vùng</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cao</a:t>
            </a:r>
            <a:r>
              <a:rPr lang="en-US" sz="36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36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4229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8379" y="277362"/>
            <a:ext cx="10815241" cy="6108721"/>
          </a:xfrm>
          <a:prstGeom prst="rect">
            <a:avLst/>
          </a:prstGeom>
        </p:spPr>
      </p:pic>
    </p:spTree>
    <p:extLst>
      <p:ext uri="{BB962C8B-B14F-4D97-AF65-F5344CB8AC3E}">
        <p14:creationId xmlns:p14="http://schemas.microsoft.com/office/powerpoint/2010/main" val="61341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46" y="1610137"/>
            <a:ext cx="2709402" cy="52478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529" y="447472"/>
            <a:ext cx="7936816" cy="5067437"/>
          </a:xfrm>
          <a:prstGeom prst="rect">
            <a:avLst/>
          </a:prstGeom>
        </p:spPr>
      </p:pic>
      <p:sp>
        <p:nvSpPr>
          <p:cNvPr id="6" name="TextBox 5"/>
          <p:cNvSpPr txBox="1"/>
          <p:nvPr/>
        </p:nvSpPr>
        <p:spPr>
          <a:xfrm>
            <a:off x="4231188" y="1361873"/>
            <a:ext cx="5632316" cy="2308324"/>
          </a:xfrm>
          <a:prstGeom prst="rect">
            <a:avLst/>
          </a:prstGeom>
          <a:noFill/>
        </p:spPr>
        <p:txBody>
          <a:bodyPr wrap="square" rtlCol="0">
            <a:spAutoFit/>
          </a:bodyPr>
          <a:lstStyle/>
          <a:p>
            <a:pPr algn="ctr"/>
            <a:r>
              <a:rPr lang="en-US" sz="4800" dirty="0" err="1"/>
              <a:t>Em</a:t>
            </a:r>
            <a:r>
              <a:rPr lang="en-US" sz="4800" dirty="0"/>
              <a:t> </a:t>
            </a:r>
            <a:r>
              <a:rPr lang="en-US" sz="4800" dirty="0" err="1"/>
              <a:t>có</a:t>
            </a:r>
            <a:r>
              <a:rPr lang="en-US" sz="4800" dirty="0"/>
              <a:t> </a:t>
            </a:r>
            <a:r>
              <a:rPr lang="en-US" sz="4800" dirty="0" err="1"/>
              <a:t>cảm</a:t>
            </a:r>
            <a:r>
              <a:rPr lang="en-US" sz="4800" dirty="0"/>
              <a:t> </a:t>
            </a:r>
            <a:r>
              <a:rPr lang="en-US" sz="4800" dirty="0" err="1"/>
              <a:t>nhận</a:t>
            </a:r>
            <a:r>
              <a:rPr lang="en-US" sz="4800" dirty="0"/>
              <a:t> </a:t>
            </a:r>
            <a:r>
              <a:rPr lang="en-US" sz="4800" dirty="0" err="1"/>
              <a:t>gì</a:t>
            </a:r>
            <a:r>
              <a:rPr lang="en-US" sz="4800" dirty="0"/>
              <a:t> </a:t>
            </a:r>
            <a:r>
              <a:rPr lang="en-US" sz="4800" dirty="0" err="1"/>
              <a:t>về</a:t>
            </a:r>
            <a:r>
              <a:rPr lang="en-US" sz="4800" dirty="0"/>
              <a:t> </a:t>
            </a:r>
            <a:r>
              <a:rPr lang="en-US" sz="4800" dirty="0" err="1"/>
              <a:t>hành</a:t>
            </a:r>
            <a:r>
              <a:rPr lang="en-US" sz="4800" dirty="0"/>
              <a:t> </a:t>
            </a:r>
            <a:r>
              <a:rPr lang="en-US" sz="4800" dirty="0" err="1"/>
              <a:t>động</a:t>
            </a:r>
            <a:r>
              <a:rPr lang="en-US" sz="4800" dirty="0"/>
              <a:t> </a:t>
            </a:r>
            <a:r>
              <a:rPr lang="en-US" sz="4800" dirty="0" err="1"/>
              <a:t>của</a:t>
            </a:r>
            <a:r>
              <a:rPr lang="en-US" sz="4800" dirty="0"/>
              <a:t> </a:t>
            </a:r>
            <a:r>
              <a:rPr lang="en-US" sz="4800" dirty="0" err="1"/>
              <a:t>em</a:t>
            </a:r>
            <a:r>
              <a:rPr lang="en-US" sz="4800" dirty="0"/>
              <a:t> Bingo </a:t>
            </a:r>
            <a:r>
              <a:rPr lang="en-US" sz="4800" dirty="0" err="1"/>
              <a:t>và</a:t>
            </a:r>
            <a:r>
              <a:rPr lang="en-US" sz="4800" dirty="0"/>
              <a:t> </a:t>
            </a:r>
            <a:r>
              <a:rPr lang="en-US" sz="4800" dirty="0" err="1"/>
              <a:t>các</a:t>
            </a:r>
            <a:r>
              <a:rPr lang="en-US" sz="4800" dirty="0"/>
              <a:t> </a:t>
            </a:r>
            <a:r>
              <a:rPr lang="en-US" sz="4800" dirty="0" err="1"/>
              <a:t>bạn</a:t>
            </a:r>
            <a:r>
              <a:rPr lang="en-US" sz="4800" dirty="0"/>
              <a:t>?</a:t>
            </a:r>
          </a:p>
        </p:txBody>
      </p:sp>
    </p:spTree>
    <p:extLst>
      <p:ext uri="{BB962C8B-B14F-4D97-AF65-F5344CB8AC3E}">
        <p14:creationId xmlns:p14="http://schemas.microsoft.com/office/powerpoint/2010/main" val="11369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81025" y="762000"/>
            <a:ext cx="11239500" cy="5959982"/>
          </a:xfrm>
          <a:prstGeom prst="roundRect">
            <a:avLst>
              <a:gd name="adj" fmla="val 4439"/>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98524" y="1138071"/>
            <a:ext cx="10810876" cy="5183470"/>
          </a:xfrm>
          <a:prstGeom prst="rect">
            <a:avLst/>
          </a:prstGeom>
        </p:spPr>
        <p:txBody>
          <a:bodyPr wrap="square">
            <a:spAutoFit/>
          </a:bodyPr>
          <a:lstStyle/>
          <a:p>
            <a:pPr>
              <a:lnSpc>
                <a:spcPct val="150000"/>
              </a:lnSpc>
            </a:pPr>
            <a:r>
              <a:rPr lang="vi-VN" sz="3200" dirty="0"/>
              <a:t>- Nêu được một số biểu hiện của sự cảm thông giúp đỡ người gặp khó khăn.</a:t>
            </a:r>
            <a:endParaRPr lang="en-US" sz="3200" dirty="0"/>
          </a:p>
          <a:p>
            <a:pPr>
              <a:lnSpc>
                <a:spcPct val="150000"/>
              </a:lnSpc>
            </a:pPr>
            <a:r>
              <a:rPr lang="vi-VN" sz="3200" dirty="0"/>
              <a:t>- Biết vì sao phải cảm thông giúp đỡ người gặp khó khăn.</a:t>
            </a:r>
            <a:endParaRPr lang="en-US" sz="3200" dirty="0"/>
          </a:p>
          <a:p>
            <a:pPr>
              <a:lnSpc>
                <a:spcPct val="150000"/>
              </a:lnSpc>
            </a:pPr>
            <a:r>
              <a:rPr lang="vi-VN" sz="3200" dirty="0"/>
              <a:t>- Biết cảm thông giúp đỡ người gặp khó khăn bằng lời nói, việc làm phù hợp với lứa tuổi.</a:t>
            </a:r>
            <a:endParaRPr lang="en-US" sz="3200" dirty="0"/>
          </a:p>
          <a:p>
            <a:pPr>
              <a:lnSpc>
                <a:spcPct val="150000"/>
              </a:lnSpc>
            </a:pPr>
            <a:r>
              <a:rPr lang="vi-VN" sz="3200" dirty="0"/>
              <a:t>- Biết sẵn sàng giúp đỡ người gặp khó khăn phù hợp với khả năng của bản thân.  </a:t>
            </a:r>
            <a:endParaRPr lang="en-US" sz="3200" dirty="0"/>
          </a:p>
        </p:txBody>
      </p:sp>
      <p:sp>
        <p:nvSpPr>
          <p:cNvPr id="6" name="TextBox 5"/>
          <p:cNvSpPr txBox="1"/>
          <p:nvPr/>
        </p:nvSpPr>
        <p:spPr>
          <a:xfrm>
            <a:off x="7028553" y="223274"/>
            <a:ext cx="4402336" cy="851297"/>
          </a:xfrm>
          <a:prstGeom prst="roundRect">
            <a:avLst/>
          </a:prstGeom>
          <a:solidFill>
            <a:schemeClr val="accent4">
              <a:lumMod val="40000"/>
              <a:lumOff val="60000"/>
            </a:schemeClr>
          </a:solidFill>
          <a:ln w="57150">
            <a:solidFill>
              <a:schemeClr val="accent1">
                <a:lumMod val="50000"/>
              </a:schemeClr>
            </a:solidFill>
          </a:ln>
        </p:spPr>
        <p:txBody>
          <a:bodyPr wrap="none" rtlCol="0">
            <a:spAutoFit/>
          </a:bodyPr>
          <a:lstStyle/>
          <a:p>
            <a:r>
              <a:rPr lang="en-US" sz="4400" dirty="0"/>
              <a:t>YÊU CẦU CẦN ĐẠT</a:t>
            </a:r>
          </a:p>
        </p:txBody>
      </p:sp>
    </p:spTree>
    <p:extLst>
      <p:ext uri="{BB962C8B-B14F-4D97-AF65-F5344CB8AC3E}">
        <p14:creationId xmlns:p14="http://schemas.microsoft.com/office/powerpoint/2010/main" val="146393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Freeform 4"/>
          <p:cNvSpPr/>
          <p:nvPr/>
        </p:nvSpPr>
        <p:spPr>
          <a:xfrm>
            <a:off x="5019345" y="193691"/>
            <a:ext cx="1694855" cy="724165"/>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3"/>
            <a:stretch>
              <a:fillRect/>
            </a:stretch>
          </a:blipFill>
        </p:spPr>
        <p:txBody>
          <a:bodyPr/>
          <a:lstStyle/>
          <a:p>
            <a:endParaRPr lang="en-US"/>
          </a:p>
        </p:txBody>
      </p:sp>
      <p:sp>
        <p:nvSpPr>
          <p:cNvPr id="5" name="Freeform 5"/>
          <p:cNvSpPr/>
          <p:nvPr/>
        </p:nvSpPr>
        <p:spPr>
          <a:xfrm>
            <a:off x="10856198" y="489751"/>
            <a:ext cx="1077205" cy="67056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4"/>
            <a:stretch>
              <a:fillRect/>
            </a:stretch>
          </a:blipFill>
        </p:spPr>
        <p:txBody>
          <a:bodyPr/>
          <a:lstStyle/>
          <a:p>
            <a:endParaRPr lang="en-US"/>
          </a:p>
        </p:txBody>
      </p:sp>
      <p:sp>
        <p:nvSpPr>
          <p:cNvPr id="20" name="Freeform 20"/>
          <p:cNvSpPr/>
          <p:nvPr/>
        </p:nvSpPr>
        <p:spPr>
          <a:xfrm>
            <a:off x="295666" y="531257"/>
            <a:ext cx="1058042" cy="629054"/>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5"/>
            <a:stretch>
              <a:fillRect/>
            </a:stretch>
          </a:blipFill>
        </p:spPr>
        <p:txBody>
          <a:bodyPr/>
          <a:lstStyle/>
          <a:p>
            <a:endParaRPr lang="en-US"/>
          </a:p>
        </p:txBody>
      </p:sp>
      <p:sp>
        <p:nvSpPr>
          <p:cNvPr id="22" name="Freeform 22"/>
          <p:cNvSpPr/>
          <p:nvPr/>
        </p:nvSpPr>
        <p:spPr>
          <a:xfrm>
            <a:off x="9360455" y="4722006"/>
            <a:ext cx="3712499" cy="2900390"/>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6"/>
            <a:stretch>
              <a:fillRect/>
            </a:stretch>
          </a:blipFill>
        </p:spPr>
        <p:txBody>
          <a:bodyPr/>
          <a:lstStyle/>
          <a:p>
            <a:endParaRPr lang="en-US"/>
          </a:p>
        </p:txBody>
      </p:sp>
      <p:sp>
        <p:nvSpPr>
          <p:cNvPr id="23" name="Freeform 23"/>
          <p:cNvSpPr/>
          <p:nvPr/>
        </p:nvSpPr>
        <p:spPr>
          <a:xfrm>
            <a:off x="11362741" y="4580508"/>
            <a:ext cx="446356" cy="423632"/>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7"/>
            <a:stretch>
              <a:fillRect/>
            </a:stretch>
          </a:blipFill>
        </p:spPr>
        <p:txBody>
          <a:bodyPr/>
          <a:lstStyle/>
          <a:p>
            <a:endParaRPr lang="en-US"/>
          </a:p>
        </p:txBody>
      </p:sp>
      <p:sp>
        <p:nvSpPr>
          <p:cNvPr id="27" name="Freeform 27"/>
          <p:cNvSpPr/>
          <p:nvPr/>
        </p:nvSpPr>
        <p:spPr>
          <a:xfrm>
            <a:off x="11740088" y="5407615"/>
            <a:ext cx="386629" cy="366946"/>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7"/>
            <a:stretch>
              <a:fillRect/>
            </a:stretch>
          </a:blipFill>
        </p:spPr>
        <p:txBody>
          <a:bodyPr/>
          <a:lstStyle/>
          <a:p>
            <a:endParaRPr lang="en-US"/>
          </a:p>
        </p:txBody>
      </p:sp>
      <p:sp>
        <p:nvSpPr>
          <p:cNvPr id="28" name="Freeform 28"/>
          <p:cNvSpPr/>
          <p:nvPr/>
        </p:nvSpPr>
        <p:spPr>
          <a:xfrm>
            <a:off x="9935429" y="6220938"/>
            <a:ext cx="447191" cy="424425"/>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7"/>
            <a:stretch>
              <a:fillRect/>
            </a:stretch>
          </a:blipFill>
        </p:spPr>
        <p:txBody>
          <a:bodyPr/>
          <a:lstStyle/>
          <a:p>
            <a:endParaRPr lang="en-US"/>
          </a:p>
        </p:txBody>
      </p:sp>
      <p:sp>
        <p:nvSpPr>
          <p:cNvPr id="29" name="Freeform 29"/>
          <p:cNvSpPr/>
          <p:nvPr/>
        </p:nvSpPr>
        <p:spPr>
          <a:xfrm>
            <a:off x="11038609" y="6381442"/>
            <a:ext cx="356191" cy="338057"/>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7"/>
            <a:stretch>
              <a:fillRect/>
            </a:stretch>
          </a:blipFill>
        </p:spPr>
        <p:txBody>
          <a:bodyPr/>
          <a:lstStyle/>
          <a:p>
            <a:endParaRPr lang="en-US"/>
          </a:p>
        </p:txBody>
      </p:sp>
      <p:sp>
        <p:nvSpPr>
          <p:cNvPr id="30" name="Freeform 30"/>
          <p:cNvSpPr/>
          <p:nvPr/>
        </p:nvSpPr>
        <p:spPr>
          <a:xfrm>
            <a:off x="9686396" y="5511555"/>
            <a:ext cx="446356" cy="423632"/>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7"/>
            <a:stretch>
              <a:fillRect/>
            </a:stretch>
          </a:blipFill>
        </p:spPr>
        <p:txBody>
          <a:bodyPr/>
          <a:lstStyle/>
          <a:p>
            <a:endParaRPr lang="en-US"/>
          </a:p>
        </p:txBody>
      </p:sp>
      <p:sp>
        <p:nvSpPr>
          <p:cNvPr id="31" name="Freeform 31"/>
          <p:cNvSpPr/>
          <p:nvPr/>
        </p:nvSpPr>
        <p:spPr>
          <a:xfrm>
            <a:off x="11038609" y="5507548"/>
            <a:ext cx="356191" cy="338057"/>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7"/>
            <a:stretch>
              <a:fillRect/>
            </a:stretch>
          </a:blipFill>
        </p:spPr>
        <p:txBody>
          <a:bodyPr/>
          <a:lstStyle/>
          <a:p>
            <a:endParaRPr lang="en-US"/>
          </a:p>
        </p:txBody>
      </p:sp>
      <p:pic>
        <p:nvPicPr>
          <p:cNvPr id="25" name="Picture 24"/>
          <p:cNvPicPr>
            <a:picLocks noChangeAspect="1"/>
          </p:cNvPicPr>
          <p:nvPr/>
        </p:nvPicPr>
        <p:blipFill>
          <a:blip r:embed="rId8"/>
          <a:stretch>
            <a:fillRect/>
          </a:stretch>
        </p:blipFill>
        <p:spPr>
          <a:xfrm>
            <a:off x="1274698" y="1427296"/>
            <a:ext cx="9888569" cy="4249280"/>
          </a:xfrm>
          <a:prstGeom prst="rect">
            <a:avLst/>
          </a:prstGeom>
        </p:spPr>
      </p:pic>
    </p:spTree>
    <p:extLst>
      <p:ext uri="{BB962C8B-B14F-4D97-AF65-F5344CB8AC3E}">
        <p14:creationId xmlns:p14="http://schemas.microsoft.com/office/powerpoint/2010/main" val="427266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8923" y="364911"/>
            <a:ext cx="10815241" cy="6108721"/>
          </a:xfrm>
          <a:prstGeom prst="rect">
            <a:avLst/>
          </a:prstGeom>
        </p:spPr>
      </p:pic>
    </p:spTree>
    <p:extLst>
      <p:ext uri="{BB962C8B-B14F-4D97-AF65-F5344CB8AC3E}">
        <p14:creationId xmlns:p14="http://schemas.microsoft.com/office/powerpoint/2010/main" val="12490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5127239" y="542109"/>
            <a:ext cx="1956572" cy="716724"/>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2142393" y="2697910"/>
            <a:ext cx="2504399" cy="91740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4646792" y="583256"/>
            <a:ext cx="2917465"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prstClr val="white"/>
                  </a:solidFill>
                </a:ln>
                <a:solidFill>
                  <a:srgbClr val="FCECD0">
                    <a:lumMod val="75000"/>
                  </a:srgbClr>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9982200" y="533400"/>
            <a:ext cx="2895851" cy="1060796"/>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819539" y="149398"/>
            <a:ext cx="3944128" cy="1444798"/>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9248536" y="2591001"/>
            <a:ext cx="1429252" cy="523558"/>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42557" y="1524000"/>
            <a:ext cx="3450921" cy="1865555"/>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6296824" y="1524000"/>
            <a:ext cx="3255059" cy="1776430"/>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2018868" y="3465408"/>
            <a:ext cx="8154264" cy="1944792"/>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89619" y="0"/>
            <a:ext cx="828517" cy="828517"/>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5038778" y="5541632"/>
            <a:ext cx="2109399" cy="774259"/>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637227" y="1009640"/>
            <a:ext cx="969817"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custDataLst>
      <p:tags r:id="rId1"/>
    </p:custDataLst>
    <p:extLst>
      <p:ext uri="{BB962C8B-B14F-4D97-AF65-F5344CB8AC3E}">
        <p14:creationId xmlns:p14="http://schemas.microsoft.com/office/powerpoint/2010/main" val="317101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7"/>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66973" y="1846173"/>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8"/>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4" y="1015893"/>
              <a:ext cx="9029103" cy="1477328"/>
            </a:xfrm>
            <a:prstGeom prst="rect">
              <a:avLst/>
            </a:prstGeom>
            <a:noFill/>
          </p:spPr>
          <p:txBody>
            <a:bodyPr wrap="square" lIns="0" tIns="0" rIns="0" bIns="0" rtlCol="0">
              <a:spAutoFit/>
            </a:bodyPr>
            <a:lstStyle/>
            <a:p>
              <a:pPr algn="ctr"/>
              <a:r>
                <a:rPr lang="fr-FR" sz="4800" dirty="0" err="1">
                  <a:solidFill>
                    <a:srgbClr val="ED5565"/>
                  </a:solidFill>
                  <a:latin typeface="#9Slide02 Tieu de dai"/>
                </a:rPr>
                <a:t>Bạn</a:t>
              </a:r>
              <a:r>
                <a:rPr lang="fr-FR" sz="4800" dirty="0">
                  <a:solidFill>
                    <a:srgbClr val="ED5565"/>
                  </a:solidFill>
                  <a:latin typeface="#9Slide02 Tieu de dai"/>
                </a:rPr>
                <a:t> </a:t>
              </a:r>
              <a:r>
                <a:rPr lang="fr-FR" sz="4800" dirty="0" err="1">
                  <a:solidFill>
                    <a:srgbClr val="ED5565"/>
                  </a:solidFill>
                  <a:latin typeface="#9Slide02 Tieu de dai"/>
                </a:rPr>
                <a:t>hãy</a:t>
              </a:r>
              <a:r>
                <a:rPr lang="fr-FR" sz="4800" dirty="0">
                  <a:solidFill>
                    <a:srgbClr val="ED5565"/>
                  </a:solidFill>
                  <a:latin typeface="#9Slide02 Tieu de dai"/>
                </a:rPr>
                <a:t> </a:t>
              </a:r>
              <a:r>
                <a:rPr lang="fr-FR" sz="4800" dirty="0" err="1">
                  <a:solidFill>
                    <a:srgbClr val="ED5565"/>
                  </a:solidFill>
                  <a:latin typeface="#9Slide02 Tieu de dai"/>
                </a:rPr>
                <a:t>kể</a:t>
              </a:r>
              <a:r>
                <a:rPr lang="fr-FR" sz="4800" dirty="0">
                  <a:solidFill>
                    <a:srgbClr val="ED5565"/>
                  </a:solidFill>
                  <a:latin typeface="#9Slide02 Tieu de dai"/>
                </a:rPr>
                <a:t> </a:t>
              </a:r>
              <a:r>
                <a:rPr lang="fr-FR" sz="4800" dirty="0" err="1">
                  <a:solidFill>
                    <a:srgbClr val="ED5565"/>
                  </a:solidFill>
                  <a:latin typeface="#9Slide02 Tieu de dai"/>
                </a:rPr>
                <a:t>những</a:t>
              </a:r>
              <a:r>
                <a:rPr lang="fr-FR" sz="4800" dirty="0">
                  <a:solidFill>
                    <a:srgbClr val="ED5565"/>
                  </a:solidFill>
                  <a:latin typeface="#9Slide02 Tieu de dai"/>
                </a:rPr>
                <a:t> </a:t>
              </a:r>
              <a:r>
                <a:rPr lang="fr-FR" sz="4800" dirty="0" err="1">
                  <a:solidFill>
                    <a:srgbClr val="ED5565"/>
                  </a:solidFill>
                  <a:latin typeface="#9Slide02 Tieu de dai"/>
                </a:rPr>
                <a:t>người</a:t>
              </a:r>
              <a:r>
                <a:rPr lang="fr-FR" sz="4800" dirty="0">
                  <a:solidFill>
                    <a:srgbClr val="ED5565"/>
                  </a:solidFill>
                  <a:latin typeface="#9Slide02 Tieu de dai"/>
                </a:rPr>
                <a:t> </a:t>
              </a:r>
              <a:r>
                <a:rPr lang="fr-FR" sz="4800" dirty="0" err="1">
                  <a:solidFill>
                    <a:srgbClr val="ED5565"/>
                  </a:solidFill>
                  <a:latin typeface="#9Slide02 Tieu de dai"/>
                </a:rPr>
                <a:t>gặp</a:t>
              </a:r>
              <a:r>
                <a:rPr lang="fr-FR" sz="4800" dirty="0">
                  <a:solidFill>
                    <a:srgbClr val="ED5565"/>
                  </a:solidFill>
                  <a:latin typeface="#9Slide02 Tieu de dai"/>
                </a:rPr>
                <a:t> </a:t>
              </a:r>
              <a:r>
                <a:rPr lang="fr-FR" sz="4800" dirty="0" err="1">
                  <a:solidFill>
                    <a:srgbClr val="ED5565"/>
                  </a:solidFill>
                  <a:latin typeface="#9Slide02 Tieu de dai"/>
                </a:rPr>
                <a:t>khó</a:t>
              </a:r>
              <a:r>
                <a:rPr lang="fr-FR" sz="4800" dirty="0">
                  <a:solidFill>
                    <a:srgbClr val="ED5565"/>
                  </a:solidFill>
                  <a:latin typeface="#9Slide02 Tieu de dai"/>
                </a:rPr>
                <a:t> </a:t>
              </a:r>
              <a:r>
                <a:rPr lang="fr-FR" sz="4800" dirty="0" err="1">
                  <a:solidFill>
                    <a:srgbClr val="ED5565"/>
                  </a:solidFill>
                  <a:latin typeface="#9Slide02 Tieu de dai"/>
                </a:rPr>
                <a:t>khăn</a:t>
              </a:r>
              <a:r>
                <a:rPr lang="fr-FR" sz="4800" dirty="0">
                  <a:solidFill>
                    <a:srgbClr val="ED5565"/>
                  </a:solidFill>
                  <a:latin typeface="#9Slide02 Tieu de dai"/>
                </a:rPr>
                <a:t> </a:t>
              </a:r>
              <a:r>
                <a:rPr lang="fr-FR" sz="4800" dirty="0" err="1">
                  <a:solidFill>
                    <a:srgbClr val="ED5565"/>
                  </a:solidFill>
                  <a:latin typeface="#9Slide02 Tieu de dai"/>
                </a:rPr>
                <a:t>mà</a:t>
              </a:r>
              <a:r>
                <a:rPr lang="fr-FR" sz="4800" dirty="0">
                  <a:solidFill>
                    <a:srgbClr val="ED5565"/>
                  </a:solidFill>
                  <a:latin typeface="#9Slide02 Tieu de dai"/>
                </a:rPr>
                <a:t> </a:t>
              </a:r>
              <a:r>
                <a:rPr lang="fr-FR" sz="4800" dirty="0" err="1">
                  <a:solidFill>
                    <a:srgbClr val="ED5565"/>
                  </a:solidFill>
                  <a:latin typeface="#9Slide02 Tieu de dai"/>
                </a:rPr>
                <a:t>bạn</a:t>
              </a:r>
              <a:r>
                <a:rPr lang="fr-FR" sz="4800" dirty="0">
                  <a:solidFill>
                    <a:srgbClr val="ED5565"/>
                  </a:solidFill>
                  <a:latin typeface="#9Slide02 Tieu de dai"/>
                </a:rPr>
                <a:t> </a:t>
              </a:r>
              <a:r>
                <a:rPr lang="fr-FR" sz="4800" dirty="0" err="1">
                  <a:solidFill>
                    <a:srgbClr val="ED5565"/>
                  </a:solidFill>
                  <a:latin typeface="#9Slide02 Tieu de dai"/>
                </a:rPr>
                <a:t>biết</a:t>
              </a:r>
              <a:r>
                <a:rPr lang="fr-FR" sz="4800" dirty="0">
                  <a:solidFill>
                    <a:srgbClr val="ED5565"/>
                  </a:solidFill>
                  <a:latin typeface="#9Slide02 Tieu de dai"/>
                </a:rPr>
                <a:t>? </a:t>
              </a:r>
              <a:endParaRPr lang="en-US" sz="4800" dirty="0">
                <a:solidFill>
                  <a:srgbClr val="ED5565"/>
                </a:solidFill>
                <a:latin typeface="#9Slide02 Tieu de dai"/>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1"/>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06516" y="1358810"/>
            <a:ext cx="487363" cy="487363"/>
          </a:xfrm>
          <a:prstGeom prst="rect">
            <a:avLst/>
          </a:prstGeom>
        </p:spPr>
      </p:pic>
    </p:spTree>
    <p:extLst>
      <p:ext uri="{BB962C8B-B14F-4D97-AF65-F5344CB8AC3E}">
        <p14:creationId xmlns:p14="http://schemas.microsoft.com/office/powerpoint/2010/main" val="121401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2500"/>
                                </p:stCondLst>
                                <p:childTnLst>
                                  <p:par>
                                    <p:cTn id="19" presetID="1" presetClass="exit" presetSubtype="0" fill="hold" nodeType="after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2500"/>
                                </p:stCondLst>
                                <p:childTnLst>
                                  <p:par>
                                    <p:cTn id="24" presetID="42" presetClass="path" presetSubtype="0" accel="50000" decel="50000" fill="hold" nodeType="afterEffect">
                                      <p:stCondLst>
                                        <p:cond delay="0"/>
                                      </p:stCondLst>
                                      <p:childTnLst>
                                        <p:animMotion origin="layout" path="M 2.70833E-6 -4.81481E-6 L 0.00677 -0.5155 " pathEditMode="relative" rAng="0" ptsTypes="AA">
                                          <p:cBhvr>
                                            <p:cTn id="25" dur="15000" fill="hold"/>
                                            <p:tgtEl>
                                              <p:spTgt spid="9"/>
                                            </p:tgtEl>
                                            <p:attrNameLst>
                                              <p:attrName>ppt_x</p:attrName>
                                              <p:attrName>ppt_y</p:attrName>
                                            </p:attrNameLst>
                                          </p:cBhvr>
                                          <p:rCtr x="339" y="-25787"/>
                                        </p:animMotion>
                                      </p:childTnLst>
                                    </p:cTn>
                                  </p:par>
                                  <p:par>
                                    <p:cTn id="26" presetID="6" presetClass="emph" presetSubtype="0" fill="hold" nodeType="withEffect">
                                      <p:stCondLst>
                                        <p:cond delay="0"/>
                                      </p:stCondLst>
                                      <p:childTnLst>
                                        <p:animScale>
                                          <p:cBhvr>
                                            <p:cTn id="27" dur="15000" fill="hold"/>
                                            <p:tgtEl>
                                              <p:spTgt spid="9"/>
                                            </p:tgtEl>
                                          </p:cBhvr>
                                          <p:by x="50000" y="50000"/>
                                        </p:animScale>
                                      </p:childTnLst>
                                    </p:cTn>
                                  </p:par>
                                  <p:par>
                                    <p:cTn id="28" presetID="22" presetClass="exit" presetSubtype="4" fill="hold" nodeType="withEffect">
                                      <p:stCondLst>
                                        <p:cond delay="0"/>
                                      </p:stCondLst>
                                      <p:childTnLst>
                                        <p:animEffect transition="out" filter="wipe(down)">
                                          <p:cBhvr>
                                            <p:cTn id="29" dur="15000"/>
                                            <p:tgtEl>
                                              <p:spTgt spid="7"/>
                                            </p:tgtEl>
                                          </p:cBhvr>
                                        </p:animEffect>
                                        <p:set>
                                          <p:cBhvr>
                                            <p:cTn id="30"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8"/>
                                                </p:cond>
                                              </p:stCondLst>
                                              <p:endCondLst>
                                                <p:cond evt="onStopAudio" delay="0">
                                                  <p:tgtEl>
                                                    <p:sldTgt/>
                                                  </p:tgtEl>
                                                </p:cond>
                                              </p:endCondLst>
                                            </p:cTn>
                                            <p:tgtEl>
                                              <p:sndTgt r:embed="rId5" name="AmThanhDiaBay.wav"/>
                                            </p:tgtEl>
                                          </p:cMediaNode>
                                        </p:audio>
                                      </p:subTnLst>
                                    </p:cTn>
                                  </p:par>
                                </p:childTnLst>
                              </p:cTn>
                            </p:par>
                            <p:par>
                              <p:cTn id="31" fill="hold">
                                <p:stCondLst>
                                  <p:cond delay="17500"/>
                                </p:stCondLst>
                                <p:childTnLst>
                                  <p:par>
                                    <p:cTn id="32" presetID="32" presetClass="emph" presetSubtype="0" repeatCount="3000" fill="hold" nodeType="afterEffect">
                                      <p:stCondLst>
                                        <p:cond delay="0"/>
                                      </p:stCondLst>
                                      <p:childTnLst>
                                        <p:animRot by="120000">
                                          <p:cBhvr>
                                            <p:cTn id="33" dur="75" fill="hold">
                                              <p:stCondLst>
                                                <p:cond delay="0"/>
                                              </p:stCondLst>
                                            </p:cTn>
                                            <p:tgtEl>
                                              <p:spTgt spid="6"/>
                                            </p:tgtEl>
                                            <p:attrNameLst>
                                              <p:attrName>r</p:attrName>
                                            </p:attrNameLst>
                                          </p:cBhvr>
                                        </p:animRot>
                                        <p:animRot by="-240000">
                                          <p:cBhvr>
                                            <p:cTn id="34" dur="150" fill="hold">
                                              <p:stCondLst>
                                                <p:cond delay="150"/>
                                              </p:stCondLst>
                                            </p:cTn>
                                            <p:tgtEl>
                                              <p:spTgt spid="6"/>
                                            </p:tgtEl>
                                            <p:attrNameLst>
                                              <p:attrName>r</p:attrName>
                                            </p:attrNameLst>
                                          </p:cBhvr>
                                        </p:animRot>
                                        <p:animRot by="240000">
                                          <p:cBhvr>
                                            <p:cTn id="35" dur="150" fill="hold">
                                              <p:stCondLst>
                                                <p:cond delay="300"/>
                                              </p:stCondLst>
                                            </p:cTn>
                                            <p:tgtEl>
                                              <p:spTgt spid="6"/>
                                            </p:tgtEl>
                                            <p:attrNameLst>
                                              <p:attrName>r</p:attrName>
                                            </p:attrNameLst>
                                          </p:cBhvr>
                                        </p:animRot>
                                        <p:animRot by="-240000">
                                          <p:cBhvr>
                                            <p:cTn id="36" dur="150" fill="hold">
                                              <p:stCondLst>
                                                <p:cond delay="450"/>
                                              </p:stCondLst>
                                            </p:cTn>
                                            <p:tgtEl>
                                              <p:spTgt spid="6"/>
                                            </p:tgtEl>
                                            <p:attrNameLst>
                                              <p:attrName>r</p:attrName>
                                            </p:attrNameLst>
                                          </p:cBhvr>
                                        </p:animRot>
                                        <p:animRot by="120000">
                                          <p:cBhvr>
                                            <p:cTn id="37" dur="150" fill="hold">
                                              <p:stCondLst>
                                                <p:cond delay="600"/>
                                              </p:stCondLst>
                                            </p:cTn>
                                            <p:tgtEl>
                                              <p:spTgt spid="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6" name="AmHetGio.wav"/>
                                            </p:tgtEl>
                                          </p:cMediaNode>
                                        </p:audio>
                                      </p:subTnLst>
                                    </p:cTn>
                                  </p:par>
                                </p:childTnLst>
                              </p:cTn>
                            </p:par>
                            <p:par>
                              <p:cTn id="38" fill="hold">
                                <p:stCondLst>
                                  <p:cond delay="19750"/>
                                </p:stCondLst>
                                <p:childTnLst>
                                  <p:par>
                                    <p:cTn id="39" presetID="10" presetClass="exit" presetSubtype="0" fill="hold" nodeType="after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par>
                              <p:cTn id="45" fill="hold">
                                <p:stCondLst>
                                  <p:cond delay="20250"/>
                                </p:stCondLst>
                                <p:childTnLst>
                                  <p:par>
                                    <p:cTn id="46" presetID="47"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1" presetClass="mediacall" presetSubtype="0" fill="hold" nodeType="withEffect">
                                      <p:stCondLst>
                                        <p:cond delay="0"/>
                                      </p:stCondLst>
                                      <p:childTnLst>
                                        <p:cmd type="call" cmd="playFrom(0.0)">
                                          <p:cBhvr>
                                            <p:cTn id="52" dur="4576" fill="hold"/>
                                            <p:tgtEl>
                                              <p:spTgt spid="26"/>
                                            </p:tgtEl>
                                          </p:cBhvr>
                                        </p:cmd>
                                      </p:childTnLst>
                                    </p:cTn>
                                  </p:par>
                                  <p:par>
                                    <p:cTn id="53" presetID="2" presetClass="exit" presetSubtype="3" accel="80000" decel="20000" fill="hold" nodeType="withEffect">
                                      <p:stCondLst>
                                        <p:cond delay="0"/>
                                      </p:stCondLst>
                                      <p:childTnLst>
                                        <p:anim calcmode="lin" valueType="num">
                                          <p:cBhvr additive="base">
                                            <p:cTn id="54" dur="500"/>
                                            <p:tgtEl>
                                              <p:spTgt spid="6"/>
                                            </p:tgtEl>
                                            <p:attrNameLst>
                                              <p:attrName>ppt_x</p:attrName>
                                            </p:attrNameLst>
                                          </p:cBhvr>
                                          <p:tavLst>
                                            <p:tav tm="0">
                                              <p:val>
                                                <p:strVal val="ppt_x"/>
                                              </p:val>
                                            </p:tav>
                                            <p:tav tm="100000">
                                              <p:val>
                                                <p:strVal val="1+ppt_w/2"/>
                                              </p:val>
                                            </p:tav>
                                          </p:tavLst>
                                        </p:anim>
                                        <p:anim calcmode="lin" valueType="num">
                                          <p:cBhvr additive="base">
                                            <p:cTn id="55" dur="500"/>
                                            <p:tgtEl>
                                              <p:spTgt spid="6"/>
                                            </p:tgtEl>
                                            <p:attrNameLst>
                                              <p:attrName>ppt_y</p:attrName>
                                            </p:attrNameLst>
                                          </p:cBhvr>
                                          <p:tavLst>
                                            <p:tav tm="0">
                                              <p:val>
                                                <p:strVal val="ppt_y"/>
                                              </p:val>
                                            </p:tav>
                                            <p:tav tm="100000">
                                              <p:val>
                                                <p:strVal val="0-ppt_h/2"/>
                                              </p:val>
                                            </p:tav>
                                          </p:tavLst>
                                        </p:anim>
                                        <p:set>
                                          <p:cBhvr>
                                            <p:cTn id="5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7"/>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15499" y="1832330"/>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8"/>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4" y="1193245"/>
              <a:ext cx="9029103" cy="1562287"/>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ED5565"/>
                  </a:solidFill>
                  <a:effectLst/>
                  <a:uLnTx/>
                  <a:uFillTx/>
                  <a:latin typeface="#9Slide02 Tieu de dai"/>
                  <a:ea typeface="+mn-ea"/>
                  <a:cs typeface="+mn-cs"/>
                </a:rPr>
                <a:t>Bạn đã làm gì để thể hiện sự cảm thông với người gặp khó khăn? </a:t>
              </a:r>
              <a:endParaRPr kumimoji="0" lang="en-US" sz="4400" b="0" i="0" u="none" strike="noStrike" kern="1200" cap="none" spc="0" normalizeH="0" baseline="0" noProof="0" dirty="0">
                <a:ln>
                  <a:noFill/>
                </a:ln>
                <a:solidFill>
                  <a:srgbClr val="ED5565"/>
                </a:solidFill>
                <a:effectLst/>
                <a:uLnTx/>
                <a:uFillTx/>
                <a:latin typeface="#9Slide02 Tieu de dai"/>
                <a:ea typeface="+mn-ea"/>
                <a:cs typeface="+mn-cs"/>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1"/>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06516" y="1358810"/>
            <a:ext cx="487363" cy="487363"/>
          </a:xfrm>
          <a:prstGeom prst="rect">
            <a:avLst/>
          </a:prstGeom>
        </p:spPr>
      </p:pic>
    </p:spTree>
    <p:extLst>
      <p:ext uri="{BB962C8B-B14F-4D97-AF65-F5344CB8AC3E}">
        <p14:creationId xmlns:p14="http://schemas.microsoft.com/office/powerpoint/2010/main" val="376315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2500"/>
                                </p:stCondLst>
                                <p:childTnLst>
                                  <p:par>
                                    <p:cTn id="19" presetID="1" presetClass="exit" presetSubtype="0" fill="hold" nodeType="after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2500"/>
                                </p:stCondLst>
                                <p:childTnLst>
                                  <p:par>
                                    <p:cTn id="24" presetID="42" presetClass="path" presetSubtype="0" accel="50000" decel="50000" fill="hold" nodeType="afterEffect">
                                      <p:stCondLst>
                                        <p:cond delay="0"/>
                                      </p:stCondLst>
                                      <p:childTnLst>
                                        <p:animMotion origin="layout" path="M 2.70833E-6 -4.81481E-6 L 0.00677 -0.5155 " pathEditMode="relative" rAng="0" ptsTypes="AA">
                                          <p:cBhvr>
                                            <p:cTn id="25" dur="15000" fill="hold"/>
                                            <p:tgtEl>
                                              <p:spTgt spid="9"/>
                                            </p:tgtEl>
                                            <p:attrNameLst>
                                              <p:attrName>ppt_x</p:attrName>
                                              <p:attrName>ppt_y</p:attrName>
                                            </p:attrNameLst>
                                          </p:cBhvr>
                                          <p:rCtr x="339" y="-25787"/>
                                        </p:animMotion>
                                      </p:childTnLst>
                                    </p:cTn>
                                  </p:par>
                                  <p:par>
                                    <p:cTn id="26" presetID="6" presetClass="emph" presetSubtype="0" fill="hold" nodeType="withEffect">
                                      <p:stCondLst>
                                        <p:cond delay="0"/>
                                      </p:stCondLst>
                                      <p:childTnLst>
                                        <p:animScale>
                                          <p:cBhvr>
                                            <p:cTn id="27" dur="15000" fill="hold"/>
                                            <p:tgtEl>
                                              <p:spTgt spid="9"/>
                                            </p:tgtEl>
                                          </p:cBhvr>
                                          <p:by x="50000" y="50000"/>
                                        </p:animScale>
                                      </p:childTnLst>
                                    </p:cTn>
                                  </p:par>
                                  <p:par>
                                    <p:cTn id="28" presetID="22" presetClass="exit" presetSubtype="4" fill="hold" nodeType="withEffect">
                                      <p:stCondLst>
                                        <p:cond delay="0"/>
                                      </p:stCondLst>
                                      <p:childTnLst>
                                        <p:animEffect transition="out" filter="wipe(down)">
                                          <p:cBhvr>
                                            <p:cTn id="29" dur="15000"/>
                                            <p:tgtEl>
                                              <p:spTgt spid="7"/>
                                            </p:tgtEl>
                                          </p:cBhvr>
                                        </p:animEffect>
                                        <p:set>
                                          <p:cBhvr>
                                            <p:cTn id="30"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28"/>
                                                </p:cond>
                                              </p:stCondLst>
                                              <p:endCondLst>
                                                <p:cond evt="onStopAudio" delay="0">
                                                  <p:tgtEl>
                                                    <p:sldTgt/>
                                                  </p:tgtEl>
                                                </p:cond>
                                              </p:endCondLst>
                                            </p:cTn>
                                            <p:tgtEl>
                                              <p:sndTgt r:embed="rId5" name="AmThanhDiaBay.wav"/>
                                            </p:tgtEl>
                                          </p:cMediaNode>
                                        </p:audio>
                                      </p:subTnLst>
                                    </p:cTn>
                                  </p:par>
                                </p:childTnLst>
                              </p:cTn>
                            </p:par>
                            <p:par>
                              <p:cTn id="31" fill="hold">
                                <p:stCondLst>
                                  <p:cond delay="17500"/>
                                </p:stCondLst>
                                <p:childTnLst>
                                  <p:par>
                                    <p:cTn id="32" presetID="32" presetClass="emph" presetSubtype="0" repeatCount="3000" fill="hold" nodeType="afterEffect">
                                      <p:stCondLst>
                                        <p:cond delay="0"/>
                                      </p:stCondLst>
                                      <p:childTnLst>
                                        <p:animRot by="120000">
                                          <p:cBhvr>
                                            <p:cTn id="33" dur="75" fill="hold">
                                              <p:stCondLst>
                                                <p:cond delay="0"/>
                                              </p:stCondLst>
                                            </p:cTn>
                                            <p:tgtEl>
                                              <p:spTgt spid="6"/>
                                            </p:tgtEl>
                                            <p:attrNameLst>
                                              <p:attrName>r</p:attrName>
                                            </p:attrNameLst>
                                          </p:cBhvr>
                                        </p:animRot>
                                        <p:animRot by="-240000">
                                          <p:cBhvr>
                                            <p:cTn id="34" dur="150" fill="hold">
                                              <p:stCondLst>
                                                <p:cond delay="150"/>
                                              </p:stCondLst>
                                            </p:cTn>
                                            <p:tgtEl>
                                              <p:spTgt spid="6"/>
                                            </p:tgtEl>
                                            <p:attrNameLst>
                                              <p:attrName>r</p:attrName>
                                            </p:attrNameLst>
                                          </p:cBhvr>
                                        </p:animRot>
                                        <p:animRot by="240000">
                                          <p:cBhvr>
                                            <p:cTn id="35" dur="150" fill="hold">
                                              <p:stCondLst>
                                                <p:cond delay="300"/>
                                              </p:stCondLst>
                                            </p:cTn>
                                            <p:tgtEl>
                                              <p:spTgt spid="6"/>
                                            </p:tgtEl>
                                            <p:attrNameLst>
                                              <p:attrName>r</p:attrName>
                                            </p:attrNameLst>
                                          </p:cBhvr>
                                        </p:animRot>
                                        <p:animRot by="-240000">
                                          <p:cBhvr>
                                            <p:cTn id="36" dur="150" fill="hold">
                                              <p:stCondLst>
                                                <p:cond delay="450"/>
                                              </p:stCondLst>
                                            </p:cTn>
                                            <p:tgtEl>
                                              <p:spTgt spid="6"/>
                                            </p:tgtEl>
                                            <p:attrNameLst>
                                              <p:attrName>r</p:attrName>
                                            </p:attrNameLst>
                                          </p:cBhvr>
                                        </p:animRot>
                                        <p:animRot by="120000">
                                          <p:cBhvr>
                                            <p:cTn id="37" dur="150" fill="hold">
                                              <p:stCondLst>
                                                <p:cond delay="600"/>
                                              </p:stCondLst>
                                            </p:cTn>
                                            <p:tgtEl>
                                              <p:spTgt spid="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6" name="AmHetGio.wav"/>
                                            </p:tgtEl>
                                          </p:cMediaNode>
                                        </p:audio>
                                      </p:subTnLst>
                                    </p:cTn>
                                  </p:par>
                                </p:childTnLst>
                              </p:cTn>
                            </p:par>
                            <p:par>
                              <p:cTn id="38" fill="hold">
                                <p:stCondLst>
                                  <p:cond delay="19750"/>
                                </p:stCondLst>
                                <p:childTnLst>
                                  <p:par>
                                    <p:cTn id="39" presetID="10" presetClass="exit" presetSubtype="0" fill="hold" nodeType="after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par>
                              <p:cTn id="45" fill="hold">
                                <p:stCondLst>
                                  <p:cond delay="20250"/>
                                </p:stCondLst>
                                <p:childTnLst>
                                  <p:par>
                                    <p:cTn id="46" presetID="47"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1" presetClass="mediacall" presetSubtype="0" fill="hold" nodeType="withEffect">
                                      <p:stCondLst>
                                        <p:cond delay="0"/>
                                      </p:stCondLst>
                                      <p:childTnLst>
                                        <p:cmd type="call" cmd="playFrom(0.0)">
                                          <p:cBhvr>
                                            <p:cTn id="52" dur="4576" fill="hold"/>
                                            <p:tgtEl>
                                              <p:spTgt spid="26"/>
                                            </p:tgtEl>
                                          </p:cBhvr>
                                        </p:cmd>
                                      </p:childTnLst>
                                    </p:cTn>
                                  </p:par>
                                  <p:par>
                                    <p:cTn id="53" presetID="2" presetClass="exit" presetSubtype="3" accel="80000" decel="20000" fill="hold" nodeType="withEffect">
                                      <p:stCondLst>
                                        <p:cond delay="0"/>
                                      </p:stCondLst>
                                      <p:childTnLst>
                                        <p:anim calcmode="lin" valueType="num">
                                          <p:cBhvr additive="base">
                                            <p:cTn id="54" dur="500"/>
                                            <p:tgtEl>
                                              <p:spTgt spid="6"/>
                                            </p:tgtEl>
                                            <p:attrNameLst>
                                              <p:attrName>ppt_x</p:attrName>
                                            </p:attrNameLst>
                                          </p:cBhvr>
                                          <p:tavLst>
                                            <p:tav tm="0">
                                              <p:val>
                                                <p:strVal val="ppt_x"/>
                                              </p:val>
                                            </p:tav>
                                            <p:tav tm="100000">
                                              <p:val>
                                                <p:strVal val="1+ppt_w/2"/>
                                              </p:val>
                                            </p:tav>
                                          </p:tavLst>
                                        </p:anim>
                                        <p:anim calcmode="lin" valueType="num">
                                          <p:cBhvr additive="base">
                                            <p:cTn id="55" dur="500"/>
                                            <p:tgtEl>
                                              <p:spTgt spid="6"/>
                                            </p:tgtEl>
                                            <p:attrNameLst>
                                              <p:attrName>ppt_y</p:attrName>
                                            </p:attrNameLst>
                                          </p:cBhvr>
                                          <p:tavLst>
                                            <p:tav tm="0">
                                              <p:val>
                                                <p:strVal val="ppt_y"/>
                                              </p:val>
                                            </p:tav>
                                            <p:tav tm="100000">
                                              <p:val>
                                                <p:strVal val="0-ppt_h/2"/>
                                              </p:val>
                                            </p:tav>
                                          </p:tavLst>
                                        </p:anim>
                                        <p:set>
                                          <p:cBhvr>
                                            <p:cTn id="5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7"/>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82791" y="1603271"/>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8"/>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4" y="1207088"/>
              <a:ext cx="9029103" cy="1704249"/>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ED5565"/>
                  </a:solidFill>
                  <a:effectLst/>
                  <a:uLnTx/>
                  <a:uFillTx/>
                  <a:latin typeface="#9Slide02 Tieu de dai"/>
                  <a:ea typeface="+mn-ea"/>
                  <a:cs typeface="+mn-cs"/>
                </a:rPr>
                <a:t>Khi giúp đỡ người gặp khó khăn bạn cảm thấy thế nào? </a:t>
              </a:r>
              <a:endParaRPr kumimoji="0" lang="en-US" sz="4800" b="0" i="0" u="none" strike="noStrike" kern="1200" cap="none" spc="0" normalizeH="0" baseline="0" noProof="0" dirty="0">
                <a:ln>
                  <a:noFill/>
                </a:ln>
                <a:solidFill>
                  <a:srgbClr val="ED5565"/>
                </a:solidFill>
                <a:effectLst/>
                <a:uLnTx/>
                <a:uFillTx/>
                <a:latin typeface="#9Slide02 Tieu de dai"/>
                <a:ea typeface="+mn-ea"/>
                <a:cs typeface="+mn-cs"/>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1"/>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06516" y="1358810"/>
            <a:ext cx="487363" cy="487363"/>
          </a:xfrm>
          <a:prstGeom prst="rect">
            <a:avLst/>
          </a:prstGeom>
        </p:spPr>
      </p:pic>
    </p:spTree>
    <p:extLst>
      <p:ext uri="{BB962C8B-B14F-4D97-AF65-F5344CB8AC3E}">
        <p14:creationId xmlns:p14="http://schemas.microsoft.com/office/powerpoint/2010/main" val="25946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2500"/>
                                </p:stCondLst>
                                <p:childTnLst>
                                  <p:par>
                                    <p:cTn id="19" presetID="1" presetClass="exit" presetSubtype="0" fill="hold" nodeType="after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2500"/>
                                </p:stCondLst>
                                <p:childTnLst>
                                  <p:par>
                                    <p:cTn id="24" presetID="42" presetClass="path" presetSubtype="0" accel="50000" decel="50000" fill="hold" nodeType="afterEffect">
                                      <p:stCondLst>
                                        <p:cond delay="0"/>
                                      </p:stCondLst>
                                      <p:childTnLst>
                                        <p:animMotion origin="layout" path="M 2.70833E-6 -4.81481E-6 L 0.00677 -0.5155 " pathEditMode="relative" rAng="0" ptsTypes="AA">
                                          <p:cBhvr>
                                            <p:cTn id="25" dur="15000" fill="hold"/>
                                            <p:tgtEl>
                                              <p:spTgt spid="9"/>
                                            </p:tgtEl>
                                            <p:attrNameLst>
                                              <p:attrName>ppt_x</p:attrName>
                                              <p:attrName>ppt_y</p:attrName>
                                            </p:attrNameLst>
                                          </p:cBhvr>
                                          <p:rCtr x="339" y="-25787"/>
                                        </p:animMotion>
                                      </p:childTnLst>
                                    </p:cTn>
                                  </p:par>
                                  <p:par>
                                    <p:cTn id="26" presetID="6" presetClass="emph" presetSubtype="0" fill="hold" nodeType="withEffect">
                                      <p:stCondLst>
                                        <p:cond delay="0"/>
                                      </p:stCondLst>
                                      <p:childTnLst>
                                        <p:animScale>
                                          <p:cBhvr>
                                            <p:cTn id="27" dur="15000" fill="hold"/>
                                            <p:tgtEl>
                                              <p:spTgt spid="9"/>
                                            </p:tgtEl>
                                          </p:cBhvr>
                                          <p:by x="50000" y="50000"/>
                                        </p:animScale>
                                      </p:childTnLst>
                                    </p:cTn>
                                  </p:par>
                                  <p:par>
                                    <p:cTn id="28" presetID="22" presetClass="exit" presetSubtype="4" fill="hold" nodeType="withEffect">
                                      <p:stCondLst>
                                        <p:cond delay="0"/>
                                      </p:stCondLst>
                                      <p:childTnLst>
                                        <p:animEffect transition="out" filter="wipe(down)">
                                          <p:cBhvr>
                                            <p:cTn id="29" dur="15000"/>
                                            <p:tgtEl>
                                              <p:spTgt spid="7"/>
                                            </p:tgtEl>
                                          </p:cBhvr>
                                        </p:animEffect>
                                        <p:set>
                                          <p:cBhvr>
                                            <p:cTn id="30"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28"/>
                                                </p:cond>
                                              </p:stCondLst>
                                              <p:endCondLst>
                                                <p:cond evt="onStopAudio" delay="0">
                                                  <p:tgtEl>
                                                    <p:sldTgt/>
                                                  </p:tgtEl>
                                                </p:cond>
                                              </p:endCondLst>
                                            </p:cTn>
                                            <p:tgtEl>
                                              <p:sndTgt r:embed="rId5" name="AmThanhDiaBay.wav"/>
                                            </p:tgtEl>
                                          </p:cMediaNode>
                                        </p:audio>
                                      </p:subTnLst>
                                    </p:cTn>
                                  </p:par>
                                </p:childTnLst>
                              </p:cTn>
                            </p:par>
                            <p:par>
                              <p:cTn id="31" fill="hold">
                                <p:stCondLst>
                                  <p:cond delay="17500"/>
                                </p:stCondLst>
                                <p:childTnLst>
                                  <p:par>
                                    <p:cTn id="32" presetID="32" presetClass="emph" presetSubtype="0" repeatCount="3000" fill="hold" nodeType="afterEffect">
                                      <p:stCondLst>
                                        <p:cond delay="0"/>
                                      </p:stCondLst>
                                      <p:childTnLst>
                                        <p:animRot by="120000">
                                          <p:cBhvr>
                                            <p:cTn id="33" dur="75" fill="hold">
                                              <p:stCondLst>
                                                <p:cond delay="0"/>
                                              </p:stCondLst>
                                            </p:cTn>
                                            <p:tgtEl>
                                              <p:spTgt spid="6"/>
                                            </p:tgtEl>
                                            <p:attrNameLst>
                                              <p:attrName>r</p:attrName>
                                            </p:attrNameLst>
                                          </p:cBhvr>
                                        </p:animRot>
                                        <p:animRot by="-240000">
                                          <p:cBhvr>
                                            <p:cTn id="34" dur="150" fill="hold">
                                              <p:stCondLst>
                                                <p:cond delay="150"/>
                                              </p:stCondLst>
                                            </p:cTn>
                                            <p:tgtEl>
                                              <p:spTgt spid="6"/>
                                            </p:tgtEl>
                                            <p:attrNameLst>
                                              <p:attrName>r</p:attrName>
                                            </p:attrNameLst>
                                          </p:cBhvr>
                                        </p:animRot>
                                        <p:animRot by="240000">
                                          <p:cBhvr>
                                            <p:cTn id="35" dur="150" fill="hold">
                                              <p:stCondLst>
                                                <p:cond delay="300"/>
                                              </p:stCondLst>
                                            </p:cTn>
                                            <p:tgtEl>
                                              <p:spTgt spid="6"/>
                                            </p:tgtEl>
                                            <p:attrNameLst>
                                              <p:attrName>r</p:attrName>
                                            </p:attrNameLst>
                                          </p:cBhvr>
                                        </p:animRot>
                                        <p:animRot by="-240000">
                                          <p:cBhvr>
                                            <p:cTn id="36" dur="150" fill="hold">
                                              <p:stCondLst>
                                                <p:cond delay="450"/>
                                              </p:stCondLst>
                                            </p:cTn>
                                            <p:tgtEl>
                                              <p:spTgt spid="6"/>
                                            </p:tgtEl>
                                            <p:attrNameLst>
                                              <p:attrName>r</p:attrName>
                                            </p:attrNameLst>
                                          </p:cBhvr>
                                        </p:animRot>
                                        <p:animRot by="120000">
                                          <p:cBhvr>
                                            <p:cTn id="37" dur="150" fill="hold">
                                              <p:stCondLst>
                                                <p:cond delay="600"/>
                                              </p:stCondLst>
                                            </p:cTn>
                                            <p:tgtEl>
                                              <p:spTgt spid="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6" name="AmHetGio.wav"/>
                                            </p:tgtEl>
                                          </p:cMediaNode>
                                        </p:audio>
                                      </p:subTnLst>
                                    </p:cTn>
                                  </p:par>
                                </p:childTnLst>
                              </p:cTn>
                            </p:par>
                            <p:par>
                              <p:cTn id="38" fill="hold">
                                <p:stCondLst>
                                  <p:cond delay="19750"/>
                                </p:stCondLst>
                                <p:childTnLst>
                                  <p:par>
                                    <p:cTn id="39" presetID="10" presetClass="exit" presetSubtype="0" fill="hold" nodeType="after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par>
                              <p:cTn id="45" fill="hold">
                                <p:stCondLst>
                                  <p:cond delay="20250"/>
                                </p:stCondLst>
                                <p:childTnLst>
                                  <p:par>
                                    <p:cTn id="46" presetID="47"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1" presetClass="mediacall" presetSubtype="0" fill="hold" nodeType="withEffect">
                                      <p:stCondLst>
                                        <p:cond delay="0"/>
                                      </p:stCondLst>
                                      <p:childTnLst>
                                        <p:cmd type="call" cmd="playFrom(0.0)">
                                          <p:cBhvr>
                                            <p:cTn id="52" dur="4576" fill="hold"/>
                                            <p:tgtEl>
                                              <p:spTgt spid="26"/>
                                            </p:tgtEl>
                                          </p:cBhvr>
                                        </p:cmd>
                                      </p:childTnLst>
                                    </p:cTn>
                                  </p:par>
                                  <p:par>
                                    <p:cTn id="53" presetID="2" presetClass="exit" presetSubtype="3" accel="80000" decel="20000" fill="hold" nodeType="withEffect">
                                      <p:stCondLst>
                                        <p:cond delay="0"/>
                                      </p:stCondLst>
                                      <p:childTnLst>
                                        <p:anim calcmode="lin" valueType="num">
                                          <p:cBhvr additive="base">
                                            <p:cTn id="54" dur="500"/>
                                            <p:tgtEl>
                                              <p:spTgt spid="6"/>
                                            </p:tgtEl>
                                            <p:attrNameLst>
                                              <p:attrName>ppt_x</p:attrName>
                                            </p:attrNameLst>
                                          </p:cBhvr>
                                          <p:tavLst>
                                            <p:tav tm="0">
                                              <p:val>
                                                <p:strVal val="ppt_x"/>
                                              </p:val>
                                            </p:tav>
                                            <p:tav tm="100000">
                                              <p:val>
                                                <p:strVal val="1+ppt_w/2"/>
                                              </p:val>
                                            </p:tav>
                                          </p:tavLst>
                                        </p:anim>
                                        <p:anim calcmode="lin" valueType="num">
                                          <p:cBhvr additive="base">
                                            <p:cTn id="55" dur="500"/>
                                            <p:tgtEl>
                                              <p:spTgt spid="6"/>
                                            </p:tgtEl>
                                            <p:attrNameLst>
                                              <p:attrName>ppt_y</p:attrName>
                                            </p:attrNameLst>
                                          </p:cBhvr>
                                          <p:tavLst>
                                            <p:tav tm="0">
                                              <p:val>
                                                <p:strVal val="ppt_y"/>
                                              </p:val>
                                            </p:tav>
                                            <p:tav tm="100000">
                                              <p:val>
                                                <p:strVal val="0-ppt_h/2"/>
                                              </p:val>
                                            </p:tav>
                                          </p:tavLst>
                                        </p:anim>
                                        <p:set>
                                          <p:cBhvr>
                                            <p:cTn id="5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667" y="2133600"/>
            <a:ext cx="4246649" cy="40386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4114800" y="685800"/>
            <a:ext cx="7901974" cy="27432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572000" y="1226403"/>
              <a:ext cx="7107715" cy="1661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CẢM ƠN CÁC BẠN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ĐÃ GIẢI CỨU CHÚNG TỚ!</a:t>
              </a:r>
            </a:p>
          </p:txBody>
        </p:sp>
      </p:grpSp>
    </p:spTree>
    <p:extLst>
      <p:ext uri="{BB962C8B-B14F-4D97-AF65-F5344CB8AC3E}">
        <p14:creationId xmlns:p14="http://schemas.microsoft.com/office/powerpoint/2010/main" val="27218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775528" y="910133"/>
            <a:ext cx="6649280" cy="5669771"/>
          </a:xfrm>
          <a:prstGeom prst="rect">
            <a:avLst/>
          </a:prstGeom>
        </p:spPr>
      </p:pic>
      <p:sp>
        <p:nvSpPr>
          <p:cNvPr id="2" name="Freeform 2"/>
          <p:cNvSpPr/>
          <p:nvPr/>
        </p:nvSpPr>
        <p:spPr>
          <a:xfrm rot="583477" flipH="1" flipV="1">
            <a:off x="9875395" y="1550884"/>
            <a:ext cx="3716567" cy="3317881"/>
          </a:xfrm>
          <a:custGeom>
            <a:avLst/>
            <a:gdLst/>
            <a:ahLst/>
            <a:cxnLst/>
            <a:rect l="l" t="t" r="r" b="b"/>
            <a:pathLst>
              <a:path w="5574851" h="4976822">
                <a:moveTo>
                  <a:pt x="5574852" y="4976822"/>
                </a:moveTo>
                <a:lnTo>
                  <a:pt x="0" y="4976822"/>
                </a:lnTo>
                <a:lnTo>
                  <a:pt x="0" y="0"/>
                </a:lnTo>
                <a:lnTo>
                  <a:pt x="5574852" y="0"/>
                </a:lnTo>
                <a:lnTo>
                  <a:pt x="5574852" y="4976822"/>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3" name="Freeform 3"/>
          <p:cNvSpPr/>
          <p:nvPr/>
        </p:nvSpPr>
        <p:spPr>
          <a:xfrm rot="1093369">
            <a:off x="-180143" y="5430912"/>
            <a:ext cx="3260757" cy="2561177"/>
          </a:xfrm>
          <a:custGeom>
            <a:avLst/>
            <a:gdLst/>
            <a:ahLst/>
            <a:cxnLst/>
            <a:rect l="l" t="t" r="r" b="b"/>
            <a:pathLst>
              <a:path w="4891136" h="3841765">
                <a:moveTo>
                  <a:pt x="0" y="0"/>
                </a:moveTo>
                <a:lnTo>
                  <a:pt x="4891136" y="0"/>
                </a:lnTo>
                <a:lnTo>
                  <a:pt x="4891136" y="3841765"/>
                </a:lnTo>
                <a:lnTo>
                  <a:pt x="0" y="384176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9" name="Freeform 9"/>
          <p:cNvSpPr/>
          <p:nvPr/>
        </p:nvSpPr>
        <p:spPr>
          <a:xfrm rot="692155">
            <a:off x="9369469" y="3520699"/>
            <a:ext cx="1749422" cy="1594161"/>
          </a:xfrm>
          <a:custGeom>
            <a:avLst/>
            <a:gdLst/>
            <a:ahLst/>
            <a:cxnLst/>
            <a:rect l="l" t="t" r="r" b="b"/>
            <a:pathLst>
              <a:path w="2624133" h="2391242">
                <a:moveTo>
                  <a:pt x="0" y="0"/>
                </a:moveTo>
                <a:lnTo>
                  <a:pt x="2624134" y="0"/>
                </a:lnTo>
                <a:lnTo>
                  <a:pt x="2624134" y="2391242"/>
                </a:lnTo>
                <a:lnTo>
                  <a:pt x="0" y="23912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10" name="Freeform 10"/>
          <p:cNvSpPr/>
          <p:nvPr/>
        </p:nvSpPr>
        <p:spPr>
          <a:xfrm rot="-500391">
            <a:off x="1088146" y="2329876"/>
            <a:ext cx="2025170" cy="1275013"/>
          </a:xfrm>
          <a:custGeom>
            <a:avLst/>
            <a:gdLst/>
            <a:ahLst/>
            <a:cxnLst/>
            <a:rect l="l" t="t" r="r" b="b"/>
            <a:pathLst>
              <a:path w="3037755" h="1912520">
                <a:moveTo>
                  <a:pt x="0" y="0"/>
                </a:moveTo>
                <a:lnTo>
                  <a:pt x="3037755" y="0"/>
                </a:lnTo>
                <a:lnTo>
                  <a:pt x="3037755" y="1912519"/>
                </a:lnTo>
                <a:lnTo>
                  <a:pt x="0" y="191251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p>
        </p:txBody>
      </p:sp>
      <p:sp>
        <p:nvSpPr>
          <p:cNvPr id="11" name="Freeform 11"/>
          <p:cNvSpPr/>
          <p:nvPr/>
        </p:nvSpPr>
        <p:spPr>
          <a:xfrm rot="-3218420">
            <a:off x="1370567" y="-721954"/>
            <a:ext cx="2018412" cy="2296913"/>
          </a:xfrm>
          <a:custGeom>
            <a:avLst/>
            <a:gdLst/>
            <a:ahLst/>
            <a:cxnLst/>
            <a:rect l="l" t="t" r="r" b="b"/>
            <a:pathLst>
              <a:path w="3027618" h="3445369">
                <a:moveTo>
                  <a:pt x="0" y="0"/>
                </a:moveTo>
                <a:lnTo>
                  <a:pt x="3027619" y="0"/>
                </a:lnTo>
                <a:lnTo>
                  <a:pt x="3027619" y="3445370"/>
                </a:lnTo>
                <a:lnTo>
                  <a:pt x="0" y="34453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1200"/>
          </a:p>
        </p:txBody>
      </p:sp>
    </p:spTree>
    <p:extLst>
      <p:ext uri="{BB962C8B-B14F-4D97-AF65-F5344CB8AC3E}">
        <p14:creationId xmlns:p14="http://schemas.microsoft.com/office/powerpoint/2010/main" val="19371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451</Words>
  <Application>Microsoft Office PowerPoint</Application>
  <PresentationFormat>Widescreen</PresentationFormat>
  <Paragraphs>28</Paragraphs>
  <Slides>20</Slides>
  <Notes>1</Notes>
  <HiddenSlides>0</HiddenSlides>
  <MMClips>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iCiel Cadena</vt:lpstr>
      <vt:lpstr>Arial</vt:lpstr>
      <vt:lpstr>Times New Roman</vt:lpstr>
      <vt:lpstr>#9Slide02 Noi dung dai</vt:lpstr>
      <vt:lpstr>Calibri Light</vt:lpstr>
      <vt:lpstr>Calibri</vt:lpstr>
      <vt:lpstr>Cambria</vt:lpstr>
      <vt:lpstr>#9Slide02 Tieu de dai</vt:lpstr>
      <vt:lpstr>Office Theme</vt:lpstr>
      <vt:lpstr>2_Office Theme</vt:lpstr>
      <vt:lpstr>1_Office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Nguyễn Thị Hồng Linh</dc:creator>
  <cp:lastModifiedBy>Admin</cp:lastModifiedBy>
  <cp:revision>24</cp:revision>
  <dcterms:created xsi:type="dcterms:W3CDTF">2023-08-17T02:24:56Z</dcterms:created>
  <dcterms:modified xsi:type="dcterms:W3CDTF">2024-10-21T15:15:56Z</dcterms:modified>
</cp:coreProperties>
</file>