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7"/>
  </p:notesMasterIdLst>
  <p:sldIdLst>
    <p:sldId id="339" r:id="rId3"/>
    <p:sldId id="340" r:id="rId4"/>
    <p:sldId id="350" r:id="rId5"/>
    <p:sldId id="280" r:id="rId6"/>
    <p:sldId id="277" r:id="rId7"/>
    <p:sldId id="284" r:id="rId8"/>
    <p:sldId id="285" r:id="rId9"/>
    <p:sldId id="290" r:id="rId10"/>
    <p:sldId id="286" r:id="rId11"/>
    <p:sldId id="347" r:id="rId12"/>
    <p:sldId id="346" r:id="rId13"/>
    <p:sldId id="361" r:id="rId14"/>
    <p:sldId id="348" r:id="rId15"/>
    <p:sldId id="351" r:id="rId16"/>
    <p:sldId id="349" r:id="rId17"/>
    <p:sldId id="353" r:id="rId18"/>
    <p:sldId id="354" r:id="rId19"/>
    <p:sldId id="355" r:id="rId20"/>
    <p:sldId id="356" r:id="rId21"/>
    <p:sldId id="357" r:id="rId22"/>
    <p:sldId id="358" r:id="rId23"/>
    <p:sldId id="360" r:id="rId24"/>
    <p:sldId id="352" r:id="rId25"/>
    <p:sldId id="289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7334"/>
    <a:srgbClr val="0C77C3"/>
    <a:srgbClr val="F25049"/>
    <a:srgbClr val="002060"/>
    <a:srgbClr val="E5F8FF"/>
    <a:srgbClr val="9BE2FE"/>
    <a:srgbClr val="F9E3E4"/>
    <a:srgbClr val="DA4B4F"/>
    <a:srgbClr val="EBE762"/>
    <a:srgbClr val="AFA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93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46922-8FC8-4645-A5C7-83C158433924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25A30-F765-4F4F-ADE8-889F37ECC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6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628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50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5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506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456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453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A9D8-5219-78A6-60F6-F2BDD2BAD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1DF7D7-BAF8-B32C-E7C3-9C4BA0B67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87812-B0F7-729E-71DC-5C3BC5BF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26223-6380-ACED-F4B7-64E80BCA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F60FB-5978-12F5-AAAA-A7DE51450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12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C659A-E6F4-F514-ABBD-ECE3F89E9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776CD-935E-A25C-4A10-194EA3F55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C83EC-EE1D-413F-A452-1C4FDEB41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061E0-F59F-88BD-FAA4-3A83A9954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DEA63-8051-224C-23A4-2230C326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17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31B0F-A9BB-1BD0-F0E9-D4BD47531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85687C-6FFA-6649-D000-CD820B609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28D07-EC9E-2808-15C0-A5CACC8E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605D2-1D16-E281-562A-23FB1404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1E55-BC5A-EC2C-2C2C-D2C2A5E7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3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3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B9653D9-8501-594B-1E4C-958DC9559AF3}"/>
              </a:ext>
            </a:extLst>
          </p:cNvPr>
          <p:cNvSpPr/>
          <p:nvPr userDrawn="1"/>
        </p:nvSpPr>
        <p:spPr>
          <a:xfrm>
            <a:off x="0" y="374073"/>
            <a:ext cx="12192000" cy="6137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60E5F7-C751-D68E-143F-2C272C62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5341822"/>
            <a:ext cx="2423160" cy="15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87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21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668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234" y="691082"/>
            <a:ext cx="3820277" cy="42832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2400" b="1">
                <a:solidFill>
                  <a:srgbClr val="C00000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E9BAF6C-95CD-4F42-8F29-7EF2970270B0}"/>
              </a:ext>
            </a:extLst>
          </p:cNvPr>
          <p:cNvGrpSpPr/>
          <p:nvPr userDrawn="1"/>
        </p:nvGrpSpPr>
        <p:grpSpPr>
          <a:xfrm>
            <a:off x="0" y="0"/>
            <a:ext cx="12276138" cy="6858000"/>
            <a:chOff x="0" y="0"/>
            <a:chExt cx="12276138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395E9D9-7B8F-4ED4-A0E2-9A84F1E1FF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FC5BFBC-3338-4E44-9482-7EA322CB9556}"/>
                </a:ext>
              </a:extLst>
            </p:cNvPr>
            <p:cNvSpPr/>
            <p:nvPr userDrawn="1"/>
          </p:nvSpPr>
          <p:spPr>
            <a:xfrm>
              <a:off x="0" y="0"/>
              <a:ext cx="12276138" cy="6818393"/>
            </a:xfrm>
            <a:prstGeom prst="rect">
              <a:avLst/>
            </a:prstGeom>
            <a:gradFill>
              <a:gsLst>
                <a:gs pos="21000">
                  <a:schemeClr val="bg1">
                    <a:alpha val="42000"/>
                  </a:schemeClr>
                </a:gs>
                <a:gs pos="61000">
                  <a:schemeClr val="bg1">
                    <a:alpha val="37000"/>
                  </a:schemeClr>
                </a:gs>
                <a:gs pos="92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47E8B28-5E82-45A7-A2D4-0A02BB27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2" t="50200" b="3596"/>
          <a:stretch/>
        </p:blipFill>
        <p:spPr>
          <a:xfrm flipH="1">
            <a:off x="9349" y="5203338"/>
            <a:ext cx="2845062" cy="16744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3B3C189-F7EE-4D38-9E8B-0EA6D0F60F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721" y="11673"/>
            <a:ext cx="1476976" cy="11077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A31B17A-D62E-425A-9C55-3468C3D368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414" y="432"/>
            <a:ext cx="2186714" cy="21867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C8E24BD-3EAD-4772-9E5E-A0DF9768F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t="50200" r="41230" b="3596"/>
          <a:stretch/>
        </p:blipFill>
        <p:spPr>
          <a:xfrm flipH="1">
            <a:off x="7326447" y="4813041"/>
            <a:ext cx="4856204" cy="206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61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0">
            <a:extLst>
              <a:ext uri="{FF2B5EF4-FFF2-40B4-BE49-F238E27FC236}">
                <a16:creationId xmlns:a16="http://schemas.microsoft.com/office/drawing/2014/main" id="{8412E2C9-82C5-4B91-9C70-78A97EE48304}"/>
              </a:ext>
            </a:extLst>
          </p:cNvPr>
          <p:cNvSpPr/>
          <p:nvPr userDrawn="1"/>
        </p:nvSpPr>
        <p:spPr>
          <a:xfrm>
            <a:off x="261257" y="293914"/>
            <a:ext cx="11658599" cy="6364515"/>
          </a:xfrm>
          <a:prstGeom prst="roundRect">
            <a:avLst>
              <a:gd name="adj" fmla="val 9786"/>
            </a:avLst>
          </a:prstGeom>
          <a:solidFill>
            <a:schemeClr val="bg1"/>
          </a:solidFill>
          <a:ln w="19050">
            <a:solidFill>
              <a:srgbClr val="5EA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6966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16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2C762-167D-C8BD-E65B-326BCB14F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86B5B-CBCE-6DAB-AF33-4A666C331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4220-6C61-B197-5657-3329E6B4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C9487-6A99-6F67-2A56-667B33F83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7C362-05F4-5583-8701-A7772271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5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A6D1-B6CE-E6CA-A3FB-8127D918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6881C-89A4-8A9A-2ACE-36ED2BF69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D6802-5341-02A0-2E20-247437998D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C7993-D36D-79B3-6644-3153CB77A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6152B-818F-9B51-A3E0-EACB4551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2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195C-4636-B0E6-F9B5-2B50DB85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21555-12B1-B8D9-333C-E4D2389E0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AF026-902B-3752-D8EE-7814E23B7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F2902-0F68-3A8A-7B32-3376283A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AD73E-3BC1-EFE3-5E14-82D34CE3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BFF72-2724-08EF-F809-FF307B61F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55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5FE1-C93C-49F3-47D5-031D6347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668A0-750B-E2B6-CEEF-A8BCCDED7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32209-5F74-2E38-AC3D-B9E5536DB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EB4AF-1C1C-479D-04E8-07B097C94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8ED79-AA8A-2866-52B1-DCEFA3CCE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288320-D2AC-0E2E-7C45-D907F388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0D7766-9E1D-A169-9984-CD139C3B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379E17-E377-B87B-84B6-A12BDF09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86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6E0A3-CFD6-E505-275F-481CD2F75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C297F-A541-3D6B-CFDD-C38714803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27E5F-196F-E52C-8549-96CB80642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25B0D-87E9-F80C-0C3E-EC073A52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9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F90842-A627-B0D3-9FCF-BD6045F465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51397-3408-BC98-FA61-8BBD14CC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BB23A-FB97-7363-F372-9222D52F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43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981D9-58D6-0906-21B3-70B24ADFE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92FFE-DB25-AFAF-7A80-6F7398B28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8C2D66-6D00-C205-566B-C3181BD0D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A4AEF-3D4B-00D4-170F-121C94B5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EF5B8-8709-964F-0CE5-17B9E62E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7EC8-38F3-CDCB-5F50-EB85B424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1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E9AA-11E5-EC1D-9947-68687B71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8D5EEB-4004-7A03-6AE6-9266F916D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83A66-715C-D293-1A44-462050F7A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A734B-A7D8-7852-6859-4085F22F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94080-00A4-4799-25C8-3A3EE359B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E1BBC-477B-3246-2C14-F316F6DE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94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46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0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  <p:sldLayoutId id="2147483679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3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614" y="2847906"/>
            <a:ext cx="4382235" cy="438223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784196"/>
            <a:ext cx="3474720" cy="217414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6C81C2D1-7FEB-7A36-AFBF-91B10C4033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1011A3B5-57AC-2A1B-9B0A-775F1B64FA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645604" y="1902488"/>
            <a:ext cx="1596796" cy="1836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6F731-E365-1572-87D7-DFBDF53EF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" y="-11982"/>
            <a:ext cx="1670559" cy="1596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C0F27-4EEF-9EE1-0D76-1CE3A73EF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937" y="358248"/>
            <a:ext cx="6261019" cy="662878"/>
          </a:xfrm>
          <a:prstGeom prst="rect">
            <a:avLst/>
          </a:prstGeom>
        </p:spPr>
      </p:pic>
      <p:sp>
        <p:nvSpPr>
          <p:cNvPr id="3" name="矩形: 圆角 6">
            <a:extLst>
              <a:ext uri="{FF2B5EF4-FFF2-40B4-BE49-F238E27FC236}">
                <a16:creationId xmlns:a16="http://schemas.microsoft.com/office/drawing/2014/main" id="{92923BDC-4D94-45EC-00CF-EA4E722BA82B}"/>
              </a:ext>
            </a:extLst>
          </p:cNvPr>
          <p:cNvSpPr/>
          <p:nvPr/>
        </p:nvSpPr>
        <p:spPr>
          <a:xfrm>
            <a:off x="5271755" y="5122425"/>
            <a:ext cx="1316082" cy="621208"/>
          </a:xfrm>
          <a:prstGeom prst="roundRect">
            <a:avLst>
              <a:gd name="adj" fmla="val 50000"/>
            </a:avLst>
          </a:prstGeom>
          <a:solidFill>
            <a:srgbClr val="DA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Tiết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3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阿里巴巴普惠体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12B43C-8C01-4957-FFD3-52650F3529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92" y="1621112"/>
            <a:ext cx="5236888" cy="52368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64BA1-899C-759F-3590-66D83C85D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92" y="992587"/>
            <a:ext cx="12192000" cy="4440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9" y="5743633"/>
            <a:ext cx="932769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22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9696D3-C1C8-E504-0825-B29FF50C967B}"/>
              </a:ext>
            </a:extLst>
          </p:cNvPr>
          <p:cNvSpPr txBox="1"/>
          <p:nvPr/>
        </p:nvSpPr>
        <p:spPr>
          <a:xfrm>
            <a:off x="-216131" y="527859"/>
            <a:ext cx="12751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Vẽ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sơ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tư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duy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thể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hiện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cách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thức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khai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thác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tự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nhiên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(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vai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trò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phân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bố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CB611-ECD6-115C-DD62-66A36FBDF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7" y="1729047"/>
            <a:ext cx="4656636" cy="5254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4A5F96-AC47-1E2B-663E-87437CB9C921}"/>
              </a:ext>
            </a:extLst>
          </p:cNvPr>
          <p:cNvSpPr txBox="1"/>
          <p:nvPr/>
        </p:nvSpPr>
        <p:spPr>
          <a:xfrm>
            <a:off x="6096000" y="3216306"/>
            <a:ext cx="4223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</a:rPr>
              <a:t>Vẽ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sơ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đồ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tư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duy</a:t>
            </a:r>
            <a:r>
              <a:rPr lang="en-US" sz="4400" b="1" dirty="0">
                <a:latin typeface="Cambria" panose="02040503050406030204" pitchFamily="18" charset="0"/>
              </a:rPr>
              <a:t> (</a:t>
            </a:r>
            <a:r>
              <a:rPr lang="en-US" sz="4400" b="1" dirty="0" err="1">
                <a:latin typeface="Cambria" panose="02040503050406030204" pitchFamily="18" charset="0"/>
              </a:rPr>
              <a:t>cá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nhân</a:t>
            </a:r>
            <a:r>
              <a:rPr lang="en-US" sz="4400" b="1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013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91C062-6B96-34C9-717A-2DB712227A2B}"/>
              </a:ext>
            </a:extLst>
          </p:cNvPr>
          <p:cNvSpPr txBox="1"/>
          <p:nvPr/>
        </p:nvSpPr>
        <p:spPr>
          <a:xfrm>
            <a:off x="113606" y="382079"/>
            <a:ext cx="12078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sơ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tư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duy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khai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thác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nhiên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(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vai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trò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bố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C524136-E80B-53ED-07F8-5EADCAD69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731021">
            <a:off x="4398619" y="2382119"/>
            <a:ext cx="702582" cy="116334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548018A-A8E5-D0ED-97C1-0DA09EF53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57724">
            <a:off x="4892762" y="3442076"/>
            <a:ext cx="800100" cy="181148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87B627D-3CDE-A06B-9A39-D52204F2E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688870">
            <a:off x="8846112" y="3117459"/>
            <a:ext cx="800100" cy="14287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1906E4-27F6-A7CF-2695-4F860DFEAEEE}"/>
              </a:ext>
            </a:extLst>
          </p:cNvPr>
          <p:cNvGrpSpPr/>
          <p:nvPr/>
        </p:nvGrpSpPr>
        <p:grpSpPr>
          <a:xfrm>
            <a:off x="4820836" y="1435482"/>
            <a:ext cx="4576847" cy="2560263"/>
            <a:chOff x="2992582" y="2403085"/>
            <a:chExt cx="5353396" cy="211502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AB9259C-C655-C154-6F38-F4C463C0E283}"/>
                </a:ext>
              </a:extLst>
            </p:cNvPr>
            <p:cNvSpPr/>
            <p:nvPr/>
          </p:nvSpPr>
          <p:spPr>
            <a:xfrm>
              <a:off x="2992582" y="2403085"/>
              <a:ext cx="5353396" cy="2115021"/>
            </a:xfrm>
            <a:prstGeom prst="ellipse">
              <a:avLst/>
            </a:prstGeom>
            <a:solidFill>
              <a:srgbClr val="F9E3E4"/>
            </a:solidFill>
            <a:ln>
              <a:solidFill>
                <a:srgbClr val="F250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D1F741A-1652-A134-E7E1-6829DB099FF2}"/>
                </a:ext>
              </a:extLst>
            </p:cNvPr>
            <p:cNvSpPr txBox="1"/>
            <p:nvPr/>
          </p:nvSpPr>
          <p:spPr>
            <a:xfrm>
              <a:off x="3415541" y="2729080"/>
              <a:ext cx="4572000" cy="170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EC1AC7-91D2-A8D3-7961-9B7EB6FDF590}"/>
              </a:ext>
            </a:extLst>
          </p:cNvPr>
          <p:cNvGrpSpPr/>
          <p:nvPr/>
        </p:nvGrpSpPr>
        <p:grpSpPr>
          <a:xfrm>
            <a:off x="24799" y="1476927"/>
            <a:ext cx="4400203" cy="1755139"/>
            <a:chOff x="24799" y="1476927"/>
            <a:chExt cx="4400203" cy="175513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F8EB0CE-D805-E101-B65B-ECB62B660AA6}"/>
                </a:ext>
              </a:extLst>
            </p:cNvPr>
            <p:cNvGrpSpPr/>
            <p:nvPr/>
          </p:nvGrpSpPr>
          <p:grpSpPr>
            <a:xfrm>
              <a:off x="24799" y="1476927"/>
              <a:ext cx="4400203" cy="1661993"/>
              <a:chOff x="-401228" y="1416729"/>
              <a:chExt cx="4400203" cy="166199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04A487-3A4F-F9FC-3277-BE2ECF7713CF}"/>
                  </a:ext>
                </a:extLst>
              </p:cNvPr>
              <p:cNvSpPr txBox="1"/>
              <p:nvPr/>
            </p:nvSpPr>
            <p:spPr>
              <a:xfrm>
                <a:off x="-401228" y="1416729"/>
                <a:ext cx="44002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Làm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ruộng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bậc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thang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DABE44-6D2A-0B44-AD6C-EDA18F370095}"/>
                  </a:ext>
                </a:extLst>
              </p:cNvPr>
              <p:cNvSpPr txBox="1"/>
              <p:nvPr/>
            </p:nvSpPr>
            <p:spPr>
              <a:xfrm>
                <a:off x="-136607" y="2001504"/>
                <a:ext cx="21917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Vai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trò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:</a:t>
                </a:r>
              </a:p>
              <a:p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bố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:</a:t>
                </a: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0B61C2F-234C-6133-ECE4-76EEBEAF2CFD}"/>
                </a:ext>
              </a:extLst>
            </p:cNvPr>
            <p:cNvSpPr/>
            <p:nvPr/>
          </p:nvSpPr>
          <p:spPr>
            <a:xfrm>
              <a:off x="227905" y="1531677"/>
              <a:ext cx="4032368" cy="1700389"/>
            </a:xfrm>
            <a:prstGeom prst="roundRect">
              <a:avLst/>
            </a:prstGeom>
            <a:noFill/>
            <a:ln w="28575">
              <a:solidFill>
                <a:srgbClr val="0C77C3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0C8CE6-62DD-BF2C-8798-A2CEDE63CC94}"/>
              </a:ext>
            </a:extLst>
          </p:cNvPr>
          <p:cNvGrpSpPr/>
          <p:nvPr/>
        </p:nvGrpSpPr>
        <p:grpSpPr>
          <a:xfrm>
            <a:off x="370722" y="4282234"/>
            <a:ext cx="4400203" cy="1700389"/>
            <a:chOff x="370722" y="4282234"/>
            <a:chExt cx="4400203" cy="17003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230B59-2312-893A-36E3-F0E078991942}"/>
                </a:ext>
              </a:extLst>
            </p:cNvPr>
            <p:cNvGrpSpPr/>
            <p:nvPr/>
          </p:nvGrpSpPr>
          <p:grpSpPr>
            <a:xfrm>
              <a:off x="370722" y="4317355"/>
              <a:ext cx="4400203" cy="1661993"/>
              <a:chOff x="-367032" y="4432342"/>
              <a:chExt cx="4400203" cy="166199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053A9B-3E36-A94B-28B1-A3959E17A95C}"/>
                  </a:ext>
                </a:extLst>
              </p:cNvPr>
              <p:cNvSpPr txBox="1"/>
              <p:nvPr/>
            </p:nvSpPr>
            <p:spPr>
              <a:xfrm>
                <a:off x="-367032" y="4432342"/>
                <a:ext cx="44002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Khai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thác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khoáng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sản</a:t>
                </a:r>
                <a:endParaRPr lang="en-US" sz="3200" dirty="0">
                  <a:solidFill>
                    <a:srgbClr val="7030A0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6D70E1-D387-F4B3-22D4-5AF4925FE63C}"/>
                  </a:ext>
                </a:extLst>
              </p:cNvPr>
              <p:cNvSpPr txBox="1"/>
              <p:nvPr/>
            </p:nvSpPr>
            <p:spPr>
              <a:xfrm>
                <a:off x="-102411" y="5017117"/>
                <a:ext cx="21917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Vai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trò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:</a:t>
                </a:r>
              </a:p>
              <a:p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bố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:</a:t>
                </a: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FC3A67D-1E6A-F765-69D2-79979B6C5F41}"/>
                </a:ext>
              </a:extLst>
            </p:cNvPr>
            <p:cNvSpPr/>
            <p:nvPr/>
          </p:nvSpPr>
          <p:spPr>
            <a:xfrm>
              <a:off x="523500" y="4282234"/>
              <a:ext cx="4032368" cy="1700389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1A5070-1991-A864-71EC-61189019E975}"/>
              </a:ext>
            </a:extLst>
          </p:cNvPr>
          <p:cNvGrpSpPr/>
          <p:nvPr/>
        </p:nvGrpSpPr>
        <p:grpSpPr>
          <a:xfrm>
            <a:off x="7109259" y="4449212"/>
            <a:ext cx="5276704" cy="2026709"/>
            <a:chOff x="7109259" y="4449212"/>
            <a:chExt cx="5276704" cy="202670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B11BC5-3724-77B1-F242-9FAF3AA26DD9}"/>
                </a:ext>
              </a:extLst>
            </p:cNvPr>
            <p:cNvGrpSpPr/>
            <p:nvPr/>
          </p:nvGrpSpPr>
          <p:grpSpPr>
            <a:xfrm>
              <a:off x="7450280" y="4449212"/>
              <a:ext cx="4935683" cy="2026709"/>
              <a:chOff x="5624945" y="4598164"/>
              <a:chExt cx="7099390" cy="202670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799E05-1B4A-02B4-9692-9956B7D566C7}"/>
                  </a:ext>
                </a:extLst>
              </p:cNvPr>
              <p:cNvSpPr txBox="1"/>
              <p:nvPr/>
            </p:nvSpPr>
            <p:spPr>
              <a:xfrm>
                <a:off x="5624945" y="4598164"/>
                <a:ext cx="709939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Xây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dựng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công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trình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thủy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điện</a:t>
                </a:r>
                <a:endParaRPr lang="en-US" sz="32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FB21FD-7439-2DD4-9E0F-7A5C4BC961B5}"/>
                  </a:ext>
                </a:extLst>
              </p:cNvPr>
              <p:cNvSpPr txBox="1"/>
              <p:nvPr/>
            </p:nvSpPr>
            <p:spPr>
              <a:xfrm>
                <a:off x="5624945" y="5547655"/>
                <a:ext cx="300525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Vai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trò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:</a:t>
                </a:r>
              </a:p>
              <a:p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bố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:</a:t>
                </a:r>
              </a:p>
            </p:txBody>
          </p:sp>
        </p:grp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3190BE5-8CEA-4107-A449-D8CA2FA7A245}"/>
                </a:ext>
              </a:extLst>
            </p:cNvPr>
            <p:cNvSpPr/>
            <p:nvPr/>
          </p:nvSpPr>
          <p:spPr>
            <a:xfrm>
              <a:off x="7109259" y="4548508"/>
              <a:ext cx="4935682" cy="1927413"/>
            </a:xfrm>
            <a:prstGeom prst="roundRect">
              <a:avLst/>
            </a:prstGeom>
            <a:noFill/>
            <a:ln w="28575">
              <a:solidFill>
                <a:srgbClr val="CE73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8656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C10F78-0E20-7604-79B9-345C9A3AFE2A}"/>
              </a:ext>
            </a:extLst>
          </p:cNvPr>
          <p:cNvSpPr txBox="1"/>
          <p:nvPr/>
        </p:nvSpPr>
        <p:spPr>
          <a:xfrm>
            <a:off x="741858" y="1997839"/>
            <a:ext cx="42339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sơ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đồ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duy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C1325-DE94-F66F-03BD-66C87ABF5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16" y="1329902"/>
            <a:ext cx="7754784" cy="5200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439FA-141E-2849-3BDF-40D658CB6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609" y="-78107"/>
            <a:ext cx="86387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42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8DF40-189B-04C8-C4BB-5099A89B5A69}"/>
              </a:ext>
            </a:extLst>
          </p:cNvPr>
          <p:cNvSpPr txBox="1"/>
          <p:nvPr/>
        </p:nvSpPr>
        <p:spPr>
          <a:xfrm>
            <a:off x="5648500" y="4335279"/>
            <a:ext cx="728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Xây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dựng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thủy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điện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09398-A81D-28D9-FA1D-8B8F0AA9CC8A}"/>
              </a:ext>
            </a:extLst>
          </p:cNvPr>
          <p:cNvSpPr txBox="1"/>
          <p:nvPr/>
        </p:nvSpPr>
        <p:spPr>
          <a:xfrm>
            <a:off x="5742711" y="4820836"/>
            <a:ext cx="6355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Cung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cấp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xuất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giảm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lũ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Hòa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Bình,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Sơn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La,...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FF2EB-DEA5-FD24-8BD0-5CB504AC8C91}"/>
              </a:ext>
            </a:extLst>
          </p:cNvPr>
          <p:cNvSpPr txBox="1"/>
          <p:nvPr/>
        </p:nvSpPr>
        <p:spPr>
          <a:xfrm>
            <a:off x="-2" y="4053925"/>
            <a:ext cx="4400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thác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khoáng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sản</a:t>
            </a:r>
            <a:endParaRPr lang="en-US" sz="32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C33E0-E795-80ED-DD5A-0DE6C823C6AF}"/>
              </a:ext>
            </a:extLst>
          </p:cNvPr>
          <p:cNvSpPr txBox="1"/>
          <p:nvPr/>
        </p:nvSpPr>
        <p:spPr>
          <a:xfrm>
            <a:off x="94211" y="4599420"/>
            <a:ext cx="5572301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liệu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liệu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ngành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nghiệp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Than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đá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Quảng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Ninh), </a:t>
            </a:r>
          </a:p>
          <a:p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a – pa –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tít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Lào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Cai),..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1C4E5-131F-2C9A-4784-B3C282A3F7EC}"/>
              </a:ext>
            </a:extLst>
          </p:cNvPr>
          <p:cNvSpPr txBox="1"/>
          <p:nvPr/>
        </p:nvSpPr>
        <p:spPr>
          <a:xfrm>
            <a:off x="-1" y="-61572"/>
            <a:ext cx="4400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ruộng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bậc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thang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BE5B1B-EA04-F673-1700-8A8897AD61AA}"/>
              </a:ext>
            </a:extLst>
          </p:cNvPr>
          <p:cNvSpPr txBox="1"/>
          <p:nvPr/>
        </p:nvSpPr>
        <p:spPr>
          <a:xfrm>
            <a:off x="64254" y="498397"/>
            <a:ext cx="11545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Đảm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bảo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nguồn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lương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thực,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hạn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chế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phá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rừng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thúc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đẩy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du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phát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Hoàng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Su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Phì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(Hà Giang,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Mù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Cang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Chải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Yên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Bái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, Sa Pa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Lào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Cai)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3848C2C-68D2-A38D-C183-81322E802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731021">
            <a:off x="2684119" y="1759489"/>
            <a:ext cx="702582" cy="116334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2B183A2-99D6-1CEB-36CA-458AF4EFC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468778" flipH="1">
            <a:off x="2377903" y="3094634"/>
            <a:ext cx="827077" cy="122461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A6DE948-0F25-FB6C-EA32-755FFA45D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688870">
            <a:off x="8495587" y="3112155"/>
            <a:ext cx="800100" cy="1428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FF9822-2D97-7311-EA57-3E0F015A9C9E}"/>
              </a:ext>
            </a:extLst>
          </p:cNvPr>
          <p:cNvGrpSpPr/>
          <p:nvPr/>
        </p:nvGrpSpPr>
        <p:grpSpPr>
          <a:xfrm>
            <a:off x="3160224" y="2145669"/>
            <a:ext cx="5353396" cy="2057539"/>
            <a:chOff x="2992582" y="2460567"/>
            <a:chExt cx="5353396" cy="205753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822FABE-9440-E32B-0942-D247F79DE6AC}"/>
                </a:ext>
              </a:extLst>
            </p:cNvPr>
            <p:cNvSpPr/>
            <p:nvPr/>
          </p:nvSpPr>
          <p:spPr>
            <a:xfrm>
              <a:off x="2992582" y="2460567"/>
              <a:ext cx="5353396" cy="2057539"/>
            </a:xfrm>
            <a:prstGeom prst="ellipse">
              <a:avLst/>
            </a:prstGeom>
            <a:solidFill>
              <a:srgbClr val="F9E3E4"/>
            </a:solidFill>
            <a:ln>
              <a:solidFill>
                <a:srgbClr val="F250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EA837B-6FD6-D024-0B33-B22C2F13403C}"/>
                </a:ext>
              </a:extLst>
            </p:cNvPr>
            <p:cNvSpPr txBox="1"/>
            <p:nvPr/>
          </p:nvSpPr>
          <p:spPr>
            <a:xfrm>
              <a:off x="3374967" y="2656058"/>
              <a:ext cx="4572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474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B6B61C6-90B7-631B-D31F-4A9769C92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80" y="1738297"/>
            <a:ext cx="5595502" cy="5595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BD5ADF-8261-80CE-8C00-6C196446F0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95" t="19288" r="8100" b="24914"/>
          <a:stretch/>
        </p:blipFill>
        <p:spPr>
          <a:xfrm>
            <a:off x="2514600" y="-1"/>
            <a:ext cx="7502236" cy="24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51B053-988B-59D1-13B3-552D1FBACF7F}"/>
              </a:ext>
            </a:extLst>
          </p:cNvPr>
          <p:cNvSpPr txBox="1"/>
          <p:nvPr/>
        </p:nvSpPr>
        <p:spPr>
          <a:xfrm>
            <a:off x="137852" y="445966"/>
            <a:ext cx="119162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Sưu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tầm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ảnh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dân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tộc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với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C1E44-686C-EE19-FAB4-8AE3E06774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27" y="2569624"/>
            <a:ext cx="7869382" cy="40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93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B38F8-848E-BA7B-1A3F-8924746AAE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4" y="2611187"/>
            <a:ext cx="7869382" cy="40098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975089B-6AC4-F6CD-7405-C891B14AA3C3}"/>
              </a:ext>
            </a:extLst>
          </p:cNvPr>
          <p:cNvGrpSpPr/>
          <p:nvPr/>
        </p:nvGrpSpPr>
        <p:grpSpPr>
          <a:xfrm>
            <a:off x="157077" y="519545"/>
            <a:ext cx="11688559" cy="1371600"/>
            <a:chOff x="157077" y="519545"/>
            <a:chExt cx="11688559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6D6AE5F-AD9D-9674-C837-59741D77D2A0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F9E3E4"/>
            </a:solidFill>
            <a:ln w="28575">
              <a:solidFill>
                <a:srgbClr val="F2504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9424B1-D748-0A5A-9CD5-FB9D14DB34C3}"/>
                </a:ext>
              </a:extLst>
            </p:cNvPr>
            <p:cNvSpPr txBox="1"/>
            <p:nvPr/>
          </p:nvSpPr>
          <p:spPr>
            <a:xfrm>
              <a:off x="157077" y="605180"/>
              <a:ext cx="115453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Hãy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cùng</a:t>
              </a:r>
              <a:r>
                <a:rPr lang="en-US" sz="3600" dirty="0">
                  <a:latin typeface="Cambria" panose="02040503050406030204" pitchFamily="18" charset="0"/>
                </a:rPr>
                <a:t> chia </a:t>
              </a:r>
              <a:r>
                <a:rPr lang="en-US" sz="3600" dirty="0" err="1">
                  <a:latin typeface="Cambria" panose="02040503050406030204" pitchFamily="18" charset="0"/>
                </a:rPr>
                <a:t>sẻ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hình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ảnh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mình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đã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sưu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tầm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và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dán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vào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bảng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nhóm</a:t>
              </a:r>
              <a:r>
                <a:rPr lang="en-US" sz="3600" dirty="0">
                  <a:latin typeface="Cambria" panose="02040503050406030204" pitchFamily="18" charset="0"/>
                </a:rPr>
                <a:t>, chia </a:t>
              </a:r>
              <a:r>
                <a:rPr lang="en-US" sz="3600" dirty="0" err="1">
                  <a:latin typeface="Cambria" panose="02040503050406030204" pitchFamily="18" charset="0"/>
                </a:rPr>
                <a:t>sẻ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về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nội</a:t>
              </a:r>
              <a:r>
                <a:rPr lang="en-US" sz="3600" dirty="0">
                  <a:latin typeface="Cambria" panose="02040503050406030204" pitchFamily="18" charset="0"/>
                </a:rPr>
                <a:t> dung </a:t>
              </a:r>
              <a:r>
                <a:rPr lang="en-US" sz="3600" dirty="0" err="1">
                  <a:latin typeface="Cambria" panose="02040503050406030204" pitchFamily="18" charset="0"/>
                </a:rPr>
                <a:t>bức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ảnh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với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863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BA737-1793-E634-BAA3-A06059A576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78" y="955963"/>
            <a:ext cx="6971651" cy="55487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983B2B4-C6A9-DC91-AAE7-AA237369A0B9}"/>
              </a:ext>
            </a:extLst>
          </p:cNvPr>
          <p:cNvGrpSpPr/>
          <p:nvPr/>
        </p:nvGrpSpPr>
        <p:grpSpPr>
          <a:xfrm>
            <a:off x="221091" y="626668"/>
            <a:ext cx="4583181" cy="2554545"/>
            <a:chOff x="442182" y="1482087"/>
            <a:chExt cx="11749818" cy="255454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B3F06B-311A-51CC-4FEB-059F3611A98B}"/>
                </a:ext>
              </a:extLst>
            </p:cNvPr>
            <p:cNvSpPr txBox="1"/>
            <p:nvPr/>
          </p:nvSpPr>
          <p:spPr>
            <a:xfrm>
              <a:off x="442182" y="1482087"/>
              <a:ext cx="1174981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ln w="190500">
                    <a:solidFill>
                      <a:srgbClr val="DA4B4F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Apple" panose="02040603050506020204" pitchFamily="18" charset="0"/>
                </a:rPr>
                <a:t>CÁC NHÓM CHIA SẺ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8881FB-7485-AEA3-133C-61C9EE2DA766}"/>
                </a:ext>
              </a:extLst>
            </p:cNvPr>
            <p:cNvSpPr txBox="1"/>
            <p:nvPr/>
          </p:nvSpPr>
          <p:spPr>
            <a:xfrm>
              <a:off x="442182" y="1482087"/>
              <a:ext cx="117498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EBE762"/>
                  </a:solidFill>
                  <a:latin typeface="SVN-Apple" panose="02040603050506020204" pitchFamily="18" charset="0"/>
                </a:rPr>
                <a:t>CÁC NHÓM CHIA SẺ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3A5E52C-E5C5-322A-81A5-46252491CA1D}"/>
              </a:ext>
            </a:extLst>
          </p:cNvPr>
          <p:cNvSpPr txBox="1"/>
          <p:nvPr/>
        </p:nvSpPr>
        <p:spPr>
          <a:xfrm>
            <a:off x="221091" y="3078039"/>
            <a:ext cx="49136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nhóm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hãy</a:t>
            </a:r>
            <a:r>
              <a:rPr lang="en-US" sz="4000" dirty="0">
                <a:latin typeface="Cambria" panose="02040503050406030204" pitchFamily="18" charset="0"/>
              </a:rPr>
              <a:t> chia </a:t>
            </a:r>
            <a:r>
              <a:rPr lang="en-US" sz="4000" dirty="0" err="1">
                <a:latin typeface="Cambria" panose="02040503050406030204" pitchFamily="18" charset="0"/>
              </a:rPr>
              <a:t>sẻ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những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ảnh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mà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thành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viên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nhóm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đã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sưu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tầm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cả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lớp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8380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3F77EF-19D2-6C13-AEF1-EFE5043CA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598903"/>
            <a:ext cx="5760720" cy="44789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999948-28A2-25F2-33D8-06A3F1379D7D}"/>
              </a:ext>
            </a:extLst>
          </p:cNvPr>
          <p:cNvGrpSpPr/>
          <p:nvPr/>
        </p:nvGrpSpPr>
        <p:grpSpPr>
          <a:xfrm>
            <a:off x="684416" y="5498482"/>
            <a:ext cx="4303222" cy="760615"/>
            <a:chOff x="157077" y="519545"/>
            <a:chExt cx="11688559" cy="1371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A79FB-E042-1250-36EE-6D42A0A11759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E5FC9A-4B59-71F1-2CFD-87FE344D5D2C}"/>
                </a:ext>
              </a:extLst>
            </p:cNvPr>
            <p:cNvSpPr txBox="1"/>
            <p:nvPr/>
          </p:nvSpPr>
          <p:spPr>
            <a:xfrm>
              <a:off x="157077" y="605180"/>
              <a:ext cx="11545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Mường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8EA6388-23FA-FFE3-77E3-D37E5C8AB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0" r="21212"/>
          <a:stretch/>
        </p:blipFill>
        <p:spPr>
          <a:xfrm>
            <a:off x="6265025" y="663412"/>
            <a:ext cx="5591695" cy="44144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58780A-6BBB-466C-D1B0-F626DA50F127}"/>
              </a:ext>
            </a:extLst>
          </p:cNvPr>
          <p:cNvGrpSpPr/>
          <p:nvPr/>
        </p:nvGrpSpPr>
        <p:grpSpPr>
          <a:xfrm>
            <a:off x="6759634" y="5344873"/>
            <a:ext cx="4303222" cy="760615"/>
            <a:chOff x="157077" y="519545"/>
            <a:chExt cx="11688559" cy="1371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EFCE27F-3425-4640-8461-E6FADA8322C6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DFFD36-22C2-D700-329F-65314B4BF1E1}"/>
                </a:ext>
              </a:extLst>
            </p:cNvPr>
            <p:cNvSpPr txBox="1"/>
            <p:nvPr/>
          </p:nvSpPr>
          <p:spPr>
            <a:xfrm>
              <a:off x="157077" y="605181"/>
              <a:ext cx="11545335" cy="116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Tày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446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BAA380-0954-A126-C609-E2D48A2AA8F9}"/>
              </a:ext>
            </a:extLst>
          </p:cNvPr>
          <p:cNvGrpSpPr/>
          <p:nvPr/>
        </p:nvGrpSpPr>
        <p:grpSpPr>
          <a:xfrm>
            <a:off x="1109032" y="5437612"/>
            <a:ext cx="4303222" cy="760615"/>
            <a:chOff x="157077" y="519545"/>
            <a:chExt cx="11688559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7F864B6-1A65-7301-FE06-00051C6C33FD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B30906-51FF-03E8-001E-5631051EBCD5}"/>
                </a:ext>
              </a:extLst>
            </p:cNvPr>
            <p:cNvSpPr txBox="1"/>
            <p:nvPr/>
          </p:nvSpPr>
          <p:spPr>
            <a:xfrm>
              <a:off x="157077" y="605181"/>
              <a:ext cx="11545335" cy="116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H’mông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0E1433-6E1B-866F-4964-613F7805C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7" t="1728"/>
          <a:stretch/>
        </p:blipFill>
        <p:spPr>
          <a:xfrm>
            <a:off x="419578" y="858552"/>
            <a:ext cx="5429598" cy="4531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6F7B7A-BEFE-C91D-A3D6-123E6CBAF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" r="12420" b="1"/>
          <a:stretch/>
        </p:blipFill>
        <p:spPr>
          <a:xfrm>
            <a:off x="6175889" y="922114"/>
            <a:ext cx="5751273" cy="43589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A0FD5B-DF53-E278-E46D-F3019536EDA7}"/>
              </a:ext>
            </a:extLst>
          </p:cNvPr>
          <p:cNvGrpSpPr/>
          <p:nvPr/>
        </p:nvGrpSpPr>
        <p:grpSpPr>
          <a:xfrm>
            <a:off x="6779745" y="5504407"/>
            <a:ext cx="4640923" cy="1247818"/>
            <a:chOff x="157077" y="519545"/>
            <a:chExt cx="11688559" cy="225016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6BF409B-5E46-7940-D8B2-902D12EC66A4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D9FC4-2E66-2A80-6EA6-7D2E6DE44B77}"/>
                </a:ext>
              </a:extLst>
            </p:cNvPr>
            <p:cNvSpPr txBox="1"/>
            <p:nvPr/>
          </p:nvSpPr>
          <p:spPr>
            <a:xfrm>
              <a:off x="157077" y="605181"/>
              <a:ext cx="11545335" cy="2164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H’mông</a:t>
              </a:r>
              <a:r>
                <a:rPr lang="en-US" sz="3600" dirty="0">
                  <a:latin typeface="Cambria" panose="02040503050406030204" pitchFamily="18" charset="0"/>
                </a:rPr>
                <a:t> (</a:t>
              </a:r>
              <a:r>
                <a:rPr lang="en-US" sz="3600" dirty="0" err="1">
                  <a:latin typeface="Cambria" panose="02040503050406030204" pitchFamily="18" charset="0"/>
                </a:rPr>
                <a:t>đen</a:t>
              </a:r>
              <a:r>
                <a:rPr lang="en-US" sz="3600" dirty="0">
                  <a:latin typeface="Cambria" panose="020405030504060302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588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C5E3D17-BEF2-444D-5236-0527FFD1F0B9}"/>
              </a:ext>
            </a:extLst>
          </p:cNvPr>
          <p:cNvSpPr/>
          <p:nvPr/>
        </p:nvSpPr>
        <p:spPr>
          <a:xfrm>
            <a:off x="3731821" y="742412"/>
            <a:ext cx="4307440" cy="621208"/>
          </a:xfrm>
          <a:prstGeom prst="roundRect">
            <a:avLst>
              <a:gd name="adj" fmla="val 50000"/>
            </a:avLst>
          </a:prstGeom>
          <a:solidFill>
            <a:srgbClr val="DA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阿里巴巴普惠体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10236142" y="994561"/>
            <a:ext cx="1596796" cy="1836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327518-EDBD-3091-2460-5AA93ED561ED}"/>
              </a:ext>
            </a:extLst>
          </p:cNvPr>
          <p:cNvSpPr txBox="1"/>
          <p:nvPr/>
        </p:nvSpPr>
        <p:spPr>
          <a:xfrm>
            <a:off x="920209" y="1504197"/>
            <a:ext cx="10351581" cy="3416320"/>
          </a:xfrm>
          <a:prstGeom prst="rect">
            <a:avLst/>
          </a:prstGeom>
          <a:solidFill>
            <a:srgbClr val="F9E3E4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tộc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sống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vùng</a:t>
            </a:r>
            <a:r>
              <a:rPr lang="en-US" sz="3600" b="1" dirty="0">
                <a:latin typeface="Cambria" panose="02040503050406030204" pitchFamily="18" charset="0"/>
              </a:rPr>
              <a:t> Trung du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miền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núi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Bắc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Bộ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xét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đơn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giản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sự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cư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vùng</a:t>
            </a:r>
            <a:r>
              <a:rPr lang="en-US" sz="3600" b="1" dirty="0">
                <a:latin typeface="Cambria" panose="02040503050406030204" pitchFamily="18" charset="0"/>
              </a:rPr>
              <a:t> Trung du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miền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núi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Bắc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Bộ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thông</a:t>
            </a:r>
            <a:r>
              <a:rPr lang="en-US" sz="3600" b="1" dirty="0">
                <a:latin typeface="Cambria" panose="02040503050406030204" pitchFamily="18" charset="0"/>
              </a:rPr>
              <a:t> qua </a:t>
            </a:r>
            <a:r>
              <a:rPr lang="en-US" sz="3600" b="1" dirty="0" err="1">
                <a:latin typeface="Cambria" panose="02040503050406030204" pitchFamily="18" charset="0"/>
              </a:rPr>
              <a:t>lược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đồ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cư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nhiên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940" y="3212357"/>
            <a:ext cx="3721063" cy="37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76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EC8769-D438-C92B-BFE1-EEA663EAF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666750"/>
            <a:ext cx="8286750" cy="5524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4CCBBD-A9E8-F282-741B-189D34310121}"/>
              </a:ext>
            </a:extLst>
          </p:cNvPr>
          <p:cNvGrpSpPr/>
          <p:nvPr/>
        </p:nvGrpSpPr>
        <p:grpSpPr>
          <a:xfrm>
            <a:off x="8680739" y="3005811"/>
            <a:ext cx="3340330" cy="846377"/>
            <a:chOff x="157077" y="519545"/>
            <a:chExt cx="11688559" cy="1371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B070EDA-42C8-BEE0-0C21-BA3B1853FCEF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4B0820-CFF1-C36F-FE3A-5986BD7B5BB3}"/>
                </a:ext>
              </a:extLst>
            </p:cNvPr>
            <p:cNvSpPr txBox="1"/>
            <p:nvPr/>
          </p:nvSpPr>
          <p:spPr>
            <a:xfrm>
              <a:off x="157077" y="605182"/>
              <a:ext cx="11545335" cy="104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Dao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764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4932AF-4F4E-E5B8-3C0F-F1F814586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64" y="384463"/>
            <a:ext cx="8118764" cy="60890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C6360E-C3E1-6741-CF9A-1BCB2DE705CA}"/>
              </a:ext>
            </a:extLst>
          </p:cNvPr>
          <p:cNvGrpSpPr/>
          <p:nvPr/>
        </p:nvGrpSpPr>
        <p:grpSpPr>
          <a:xfrm>
            <a:off x="8998528" y="3005810"/>
            <a:ext cx="3193472" cy="846377"/>
            <a:chOff x="157077" y="519545"/>
            <a:chExt cx="11688559" cy="1371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B7C2C6C-ACAD-FA61-9135-CAE4E64057E9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6F669-F0F2-9C00-64FB-0ED5DFF405F1}"/>
                </a:ext>
              </a:extLst>
            </p:cNvPr>
            <p:cNvSpPr txBox="1"/>
            <p:nvPr/>
          </p:nvSpPr>
          <p:spPr>
            <a:xfrm>
              <a:off x="157077" y="605182"/>
              <a:ext cx="11545335" cy="104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Thái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7558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B79099E-C5B5-61CD-C1DF-6CA8CB0572A1}"/>
              </a:ext>
            </a:extLst>
          </p:cNvPr>
          <p:cNvGrpSpPr/>
          <p:nvPr/>
        </p:nvGrpSpPr>
        <p:grpSpPr>
          <a:xfrm>
            <a:off x="1027650" y="2216236"/>
            <a:ext cx="10448332" cy="2784762"/>
            <a:chOff x="374073" y="448292"/>
            <a:chExt cx="11545337" cy="144285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AD2A20E-8213-92C7-79E4-96AB5C7A78F0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F9E3E4"/>
            </a:solidFill>
            <a:ln w="28575">
              <a:solidFill>
                <a:srgbClr val="F2504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F98C73-9C76-0085-6D1A-3F3DF70EA16D}"/>
                </a:ext>
              </a:extLst>
            </p:cNvPr>
            <p:cNvSpPr txBox="1"/>
            <p:nvPr/>
          </p:nvSpPr>
          <p:spPr>
            <a:xfrm>
              <a:off x="374073" y="448292"/>
              <a:ext cx="11545337" cy="1394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dirty="0">
                  <a:latin typeface="Cambria" panose="02040503050406030204" pitchFamily="18" charset="0"/>
                </a:rPr>
                <a:t>Chia </a:t>
              </a:r>
              <a:r>
                <a:rPr lang="en-US" sz="6000" dirty="0" err="1">
                  <a:latin typeface="Cambria" panose="02040503050406030204" pitchFamily="18" charset="0"/>
                </a:rPr>
                <a:t>sẻ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bài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học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với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người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thân</a:t>
              </a:r>
              <a:r>
                <a:rPr lang="en-US" sz="6000" dirty="0">
                  <a:latin typeface="Cambria" panose="02040503050406030204" pitchFamily="18" charset="0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en-US" sz="6000" dirty="0" err="1">
                  <a:latin typeface="Cambria" panose="02040503050406030204" pitchFamily="18" charset="0"/>
                </a:rPr>
                <a:t>Chuẩn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bị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bài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mới</a:t>
              </a:r>
              <a:r>
                <a:rPr lang="en-US" sz="60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B42179C-A6AB-BC57-BCDE-93CA4C958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229" y="-316332"/>
            <a:ext cx="531007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56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A12B43C-8C01-4957-FFD3-52650F352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92" y="1621112"/>
            <a:ext cx="5236888" cy="523688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614" y="2847906"/>
            <a:ext cx="4382235" cy="438223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784196"/>
            <a:ext cx="3474720" cy="217414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6C81C2D1-7FEB-7A36-AFBF-91B10C4033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1011A3B5-57AC-2A1B-9B0A-775F1B64FA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645604" y="1902488"/>
            <a:ext cx="1596796" cy="1836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6F731-E365-1572-87D7-DFBDF53EF3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" y="-11982"/>
            <a:ext cx="1670559" cy="1596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C0F27-4EEF-9EE1-0D76-1CE3A73EFD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5937" y="541086"/>
            <a:ext cx="6261019" cy="662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0AEB28-7754-5F30-8A37-BAD27DACF5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812" y="655037"/>
            <a:ext cx="9853271" cy="55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12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5DDB4B-9BCB-C25B-5884-43DD252DEF5E}"/>
              </a:ext>
            </a:extLst>
          </p:cNvPr>
          <p:cNvSpPr txBox="1"/>
          <p:nvPr/>
        </p:nvSpPr>
        <p:spPr>
          <a:xfrm>
            <a:off x="4810760" y="217092"/>
            <a:ext cx="2570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>
                <a:latin typeface="Times New Roman" panose="02020603050405020304" pitchFamily="18" charset="0"/>
                <a:ea typeface="Times New Roman" panose="02020603050405020304" pitchFamily="18" charset="0"/>
              </a:rPr>
              <a:t>GHI VỞ</a:t>
            </a:r>
            <a:r>
              <a:rPr lang="vi-VN" sz="4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0921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B6B61C6-90B7-631B-D31F-4A9769C92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80" y="1738297"/>
            <a:ext cx="5595502" cy="5595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34A964-E7B8-BE9D-FC7C-2229C53C5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378" y="-179469"/>
            <a:ext cx="9992210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31128" y="588254"/>
            <a:ext cx="6790295" cy="867946"/>
            <a:chOff x="891092" y="916590"/>
            <a:chExt cx="10531413" cy="1660338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1660338"/>
            </a:xfrm>
            <a:prstGeom prst="roundRect">
              <a:avLst/>
            </a:prstGeom>
            <a:solidFill>
              <a:srgbClr val="99FF66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946455"/>
              <a:ext cx="10257401" cy="1354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</a:t>
              </a:r>
              <a:r>
                <a:rPr kumimoji="0" 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) Khai thác</a:t>
              </a:r>
              <a:r>
                <a:rPr kumimoji="0" lang="en-US" sz="4000" b="1" i="1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khoáng sản</a:t>
              </a:r>
              <a:endPara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70601" y="1880476"/>
            <a:ext cx="10795975" cy="4312506"/>
            <a:chOff x="749449" y="875643"/>
            <a:chExt cx="10691167" cy="2385510"/>
          </a:xfrm>
        </p:grpSpPr>
        <p:sp>
          <p:nvSpPr>
            <p:cNvPr id="6" name="Rounded Rectangle 5"/>
            <p:cNvSpPr/>
            <p:nvPr/>
          </p:nvSpPr>
          <p:spPr>
            <a:xfrm>
              <a:off x="749449" y="875643"/>
              <a:ext cx="10691167" cy="238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23460" y="946455"/>
              <a:ext cx="10257401" cy="2179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 thông tin và quan sát hình 6, em hãy:</a:t>
              </a:r>
            </a:p>
            <a:p>
              <a:pPr marL="0" marR="0" lvl="0" indent="0" algn="just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- Xác</a:t>
              </a:r>
              <a:r>
                <a:rPr kumimoji="0" lang="en-US" sz="4000" b="1" i="0" u="none" strike="noStrike" kern="1200" cap="none" spc="0" normalizeH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định trên lược đồ một số mỏ khoáng sản ở vùng Trung du và miền núi Bắc Bộ.</a:t>
              </a:r>
            </a:p>
            <a:p>
              <a:pPr marL="0" marR="0" lvl="0" indent="0" algn="just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baseline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-</a:t>
              </a: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Kể tên một số sản phẩm có nguồn gốc từ khoáng sản của vùng Trung du và miền núi Bắc Bộ.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68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69910" y="467312"/>
            <a:ext cx="8168599" cy="779597"/>
            <a:chOff x="749449" y="875643"/>
            <a:chExt cx="10691167" cy="2385510"/>
          </a:xfrm>
        </p:grpSpPr>
        <p:sp>
          <p:nvSpPr>
            <p:cNvPr id="3" name="Rounded Rectangle 2"/>
            <p:cNvSpPr/>
            <p:nvPr/>
          </p:nvSpPr>
          <p:spPr>
            <a:xfrm>
              <a:off x="749449" y="875643"/>
              <a:ext cx="10691167" cy="238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946456"/>
              <a:ext cx="10257401" cy="2166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 thông tin</a:t>
              </a:r>
              <a:r>
                <a:rPr kumimoji="0" lang="en-US" sz="4000" b="1" i="0" u="none" strike="noStrike" kern="1200" cap="none" spc="0" normalizeH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sgk/ trang 26, 27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01781" y="1460296"/>
            <a:ext cx="11152909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spcBef>
                <a:spcPts val="1200"/>
              </a:spcBef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Khai thác khoáng sản là hoạt động kinh tế quan trọng của vùng Trung du và miền núi Bắc Bộ.</a:t>
            </a:r>
          </a:p>
          <a:p>
            <a:pPr algn="just" defTabSz="609585">
              <a:spcBef>
                <a:spcPts val="1200"/>
              </a:spcBef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Khoáng sản khai thác được dùng làm nguyên liệu cho nhiều ngành công nghiệp: than cho sản xuất điện, các khoáng sản kim loại để luyện kim, a-pa-tít để sản xuất phân lân, đá vôi làm vật liệu xây dựng,… Khoáng sản được khai thác ở các mỏ, sau đó vận chuyển đến nhà máy để chế biến.</a:t>
            </a:r>
          </a:p>
        </p:txBody>
      </p:sp>
    </p:spTree>
    <p:extLst>
      <p:ext uri="{BB962C8B-B14F-4D97-AF65-F5344CB8AC3E}">
        <p14:creationId xmlns:p14="http://schemas.microsoft.com/office/powerpoint/2010/main" val="302038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912" y="324946"/>
            <a:ext cx="9743325" cy="5881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566" y="6151416"/>
            <a:ext cx="10865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Hình 6: </a:t>
            </a: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Lược đồ một số nhà máy thủy điện và mỏ khoáng sản ở vùng Trung du và miền núi Bắc Bộ.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85793" y="52692"/>
            <a:ext cx="10242087" cy="1077218"/>
            <a:chOff x="891092" y="787431"/>
            <a:chExt cx="10531413" cy="2060666"/>
          </a:xfrm>
        </p:grpSpPr>
        <p:sp>
          <p:nvSpPr>
            <p:cNvPr id="11" name="Rounded Rectangle 10"/>
            <p:cNvSpPr/>
            <p:nvPr/>
          </p:nvSpPr>
          <p:spPr>
            <a:xfrm>
              <a:off x="891092" y="916588"/>
              <a:ext cx="10531413" cy="1923892"/>
            </a:xfrm>
            <a:prstGeom prst="roundRect">
              <a:avLst/>
            </a:prstGeom>
            <a:solidFill>
              <a:srgbClr val="99FF66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23459" y="787431"/>
              <a:ext cx="10257401" cy="2060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09585">
                <a:spcBef>
                  <a:spcPts val="600"/>
                </a:spcBef>
                <a:defRPr/>
              </a:pPr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Xác định trên lược đồ một số mỏ khoáng sản ở vùng Trung du và miền núi Bắc Bộ.</a:t>
              </a:r>
            </a:p>
          </p:txBody>
        </p:sp>
      </p:grpSp>
      <p:sp>
        <p:nvSpPr>
          <p:cNvPr id="14" name="Oval 13"/>
          <p:cNvSpPr/>
          <p:nvPr/>
        </p:nvSpPr>
        <p:spPr>
          <a:xfrm>
            <a:off x="2355274" y="2646213"/>
            <a:ext cx="1523998" cy="595747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82292" y="3560618"/>
            <a:ext cx="1246909" cy="78361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31319" y="3241960"/>
            <a:ext cx="528265" cy="31865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9025624">
            <a:off x="3831091" y="1511375"/>
            <a:ext cx="720758" cy="1375074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51603" y="2945923"/>
            <a:ext cx="701443" cy="49877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647929" y="2812472"/>
            <a:ext cx="1308783" cy="89039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171775" y="3389278"/>
            <a:ext cx="612008" cy="379161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171775" y="3832645"/>
            <a:ext cx="1519015" cy="614655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225931" y="1995055"/>
            <a:ext cx="546469" cy="44026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18714261">
            <a:off x="7447606" y="1039095"/>
            <a:ext cx="546469" cy="1016449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27163" y="1275244"/>
            <a:ext cx="467866" cy="328801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507957" y="1205966"/>
            <a:ext cx="467866" cy="328801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9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2892" y="481166"/>
            <a:ext cx="10795975" cy="2067006"/>
            <a:chOff x="749449" y="875643"/>
            <a:chExt cx="10691167" cy="1143387"/>
          </a:xfrm>
        </p:grpSpPr>
        <p:sp>
          <p:nvSpPr>
            <p:cNvPr id="3" name="Rounded Rectangle 2"/>
            <p:cNvSpPr/>
            <p:nvPr/>
          </p:nvSpPr>
          <p:spPr>
            <a:xfrm>
              <a:off x="749449" y="875643"/>
              <a:ext cx="10691167" cy="114338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931127"/>
              <a:ext cx="10257401" cy="1072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baseline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-</a:t>
              </a: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Kể tên một số sản phẩm có nguồn gốc từ khoáng sản của vùng Trung du và miền núi Bắc Bộ.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42892" y="2873460"/>
            <a:ext cx="111529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spcBef>
                <a:spcPts val="1200"/>
              </a:spcBef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Khoáng sản khai thác được dùng làm nguyên liệu cho nhiều ngành công nghiệp: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than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cho sản xuất điện, các khoáng sản kim loại để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luyện kim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a-pa-tít để sản xuất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 lân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đá vôi làm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 liệu xây dựng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,… Khoáng sản được khai thác ở các mỏ, sau đó vận chuyển đến nhà máy để chế biến.</a:t>
            </a:r>
          </a:p>
        </p:txBody>
      </p:sp>
    </p:spTree>
    <p:extLst>
      <p:ext uri="{BB962C8B-B14F-4D97-AF65-F5344CB8AC3E}">
        <p14:creationId xmlns:p14="http://schemas.microsoft.com/office/powerpoint/2010/main" val="375418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334516" y="1353312"/>
            <a:ext cx="9309100" cy="5191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" y="365760"/>
            <a:ext cx="112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 nguyên khoáng sản vùng Trung du và miền núi Bắc Bộ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54364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13DC8A-8486-056F-CBF2-3CA950D31B44}"/>
              </a:ext>
            </a:extLst>
          </p:cNvPr>
          <p:cNvGrpSpPr/>
          <p:nvPr/>
        </p:nvGrpSpPr>
        <p:grpSpPr>
          <a:xfrm>
            <a:off x="3755571" y="47303"/>
            <a:ext cx="4495800" cy="906296"/>
            <a:chOff x="6480770" y="884186"/>
            <a:chExt cx="2619204" cy="490934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D9DAA287-306D-D72E-8FED-0C2D75800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52133" y="884186"/>
              <a:ext cx="2076478" cy="49093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8EB777-15D1-7D3F-BEB3-3D3FD901CE33}"/>
                </a:ext>
              </a:extLst>
            </p:cNvPr>
            <p:cNvSpPr/>
            <p:nvPr/>
          </p:nvSpPr>
          <p:spPr>
            <a:xfrm>
              <a:off x="6480770" y="912087"/>
              <a:ext cx="2619204" cy="326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altLang="en-US" sz="36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LUẬN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844743"/>
          <a:ext cx="11604171" cy="57868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927225">
                  <a:extLst>
                    <a:ext uri="{9D8B030D-6E8A-4147-A177-3AD203B41FA5}">
                      <a16:colId xmlns:a16="http://schemas.microsoft.com/office/drawing/2014/main" val="3889051075"/>
                    </a:ext>
                  </a:extLst>
                </a:gridCol>
                <a:gridCol w="7676946">
                  <a:extLst>
                    <a:ext uri="{9D8B030D-6E8A-4147-A177-3AD203B41FA5}">
                      <a16:colId xmlns:a16="http://schemas.microsoft.com/office/drawing/2014/main" val="2114352112"/>
                    </a:ext>
                  </a:extLst>
                </a:gridCol>
              </a:tblGrid>
              <a:tr h="918745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3200" baseline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thức khai thác tự nhiên</a:t>
                      </a:r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</a:t>
                      </a:r>
                      <a:r>
                        <a:rPr lang="en-US" sz="3200" baseline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nghĩa</a:t>
                      </a:r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983636"/>
                  </a:ext>
                </a:extLst>
              </a:tr>
              <a:tr h="1514345"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 Làm</a:t>
                      </a:r>
                      <a:r>
                        <a:rPr lang="en-US" sz="3200" baseline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ruộng bậc thang</a:t>
                      </a:r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kern="120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Trồng lúa nước giúp dân đảm bảo nguồn lương thực cho người dân.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r>
                        <a:rPr lang="pt-BR" sz="2800" kern="120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Hạn chế tình trạng phá rừng, làm nương rẫy.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r>
                        <a:rPr lang="pt-BR" sz="2800" kern="120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Thúc đẩy hoạt động du lịch của vùng.</a:t>
                      </a:r>
                      <a:endParaRPr lang="en-US" sz="40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3857605"/>
                  </a:ext>
                </a:extLst>
              </a:tr>
              <a:tr h="1123396"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 Xây</a:t>
                      </a:r>
                      <a:r>
                        <a:rPr lang="en-US" sz="3200" baseline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dựng các công trình thủy điện</a:t>
                      </a:r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kern="120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Cung cấp điện cho sinh hoạt và sản xuất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r>
                        <a:rPr lang="pt-BR" sz="2800" kern="120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Giúp giảm lũ cho vùng đồng bằng.</a:t>
                      </a:r>
                      <a:endParaRPr lang="en-US" sz="40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323544"/>
                  </a:ext>
                </a:extLst>
              </a:tr>
              <a:tr h="1514345"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 Khai thác</a:t>
                      </a:r>
                      <a:r>
                        <a:rPr lang="en-US" sz="3200" baseline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khoáng sản</a:t>
                      </a:r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800" kern="120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Làm nguyên liệu và nhiên liệu cho nhiều ngành công nghiệp như than cho sản xuất điện a-pa-tít để sản xuất phân lân, đá vôi làm vật liệu xây dựng.</a:t>
                      </a:r>
                      <a:endParaRPr lang="en-US" sz="40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272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72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871</Words>
  <Application>Microsoft Office PowerPoint</Application>
  <PresentationFormat>Widescreen</PresentationFormat>
  <Paragraphs>75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Cambria</vt:lpstr>
      <vt:lpstr>SVN-Apple</vt:lpstr>
      <vt:lpstr>等线</vt:lpstr>
      <vt:lpstr>Times New Roman</vt:lpstr>
      <vt:lpstr>Arial</vt:lpstr>
      <vt:lpstr>Calibri</vt:lpstr>
      <vt:lpstr>思源黑体 CN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MANGNONTEAM;KHANHHUYEN</cp:keywords>
  <cp:lastModifiedBy>Dell</cp:lastModifiedBy>
  <cp:revision>26</cp:revision>
  <dcterms:created xsi:type="dcterms:W3CDTF">2023-06-29T12:56:19Z</dcterms:created>
  <dcterms:modified xsi:type="dcterms:W3CDTF">2024-10-03T09:17:34Z</dcterms:modified>
</cp:coreProperties>
</file>