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90" r:id="rId5"/>
    <p:sldId id="291" r:id="rId6"/>
    <p:sldId id="292" r:id="rId7"/>
    <p:sldId id="293" r:id="rId8"/>
    <p:sldId id="260" r:id="rId9"/>
    <p:sldId id="267" r:id="rId10"/>
    <p:sldId id="259" r:id="rId11"/>
    <p:sldId id="294" r:id="rId12"/>
    <p:sldId id="268" r:id="rId13"/>
    <p:sldId id="295" r:id="rId14"/>
    <p:sldId id="296" r:id="rId15"/>
    <p:sldId id="300" r:id="rId16"/>
    <p:sldId id="297" r:id="rId17"/>
    <p:sldId id="298" r:id="rId18"/>
    <p:sldId id="283" r:id="rId19"/>
    <p:sldId id="299" r:id="rId20"/>
    <p:sldId id="285" r:id="rId21"/>
    <p:sldId id="286" r:id="rId22"/>
    <p:sldId id="287" r:id="rId23"/>
  </p:sldIdLst>
  <p:sldSz cx="12192000" cy="6858000"/>
  <p:notesSz cx="6858000" cy="9144000"/>
  <p:embeddedFontLst>
    <p:embeddedFont>
      <p:font typeface="等线" panose="02010600030101010101" pitchFamily="2" charset="-122"/>
      <p:regular r:id="rId24"/>
    </p:embeddedFont>
    <p:embeddedFont>
      <p:font typeface="微软雅黑" panose="020B0503020204020204" pitchFamily="34" charset="-122"/>
      <p:regular r:id="rId25"/>
      <p:bold r:id="rId26"/>
    </p:embeddedFont>
    <p:embeddedFont>
      <p:font typeface="#9Slide07 HoneyCream" panose="020B0604020202020204" charset="0"/>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83" d="100"/>
          <a:sy n="83" d="100"/>
        </p:scale>
        <p:origin x="60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64" y="326080"/>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749382" y="648067"/>
            <a:ext cx="9138864" cy="925239"/>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220377" y="2223172"/>
              <a:ext cx="4576432" cy="2752472"/>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Đọc truyện “Giúp bạn” và trả lời câu hỏi.</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GIÚP BẠN</a:t>
            </a: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p>
            <a:p>
              <a:pPr algn="just">
                <a:spcBef>
                  <a:spcPts val="600"/>
                </a:spcBef>
              </a:pPr>
              <a:r>
                <a:rPr lang="en-US" sz="240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p>
            <a:p>
              <a:pPr algn="just">
                <a:spcBef>
                  <a:spcPts val="600"/>
                </a:spcBef>
              </a:pPr>
              <a:r>
                <a:rPr lang="en-US" sz="240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a:latin typeface="Cambria" panose="02040503050406030204" pitchFamily="18" charset="0"/>
                  <a:ea typeface="Cambria" panose="02040503050406030204" pitchFamily="18" charset="0"/>
                </a:rPr>
                <a:t>(Theo Nguyễn Thị Vi Khanh, </a:t>
              </a:r>
              <a:r>
                <a:rPr lang="en-US" i="1">
                  <a:latin typeface="Cambria" panose="02040503050406030204" pitchFamily="18" charset="0"/>
                  <a:ea typeface="Cambria" panose="02040503050406030204" pitchFamily="18" charset="0"/>
                </a:rPr>
                <a:t>Tôi có cảm xúc tích cực, còn bạn thì sao?,</a:t>
              </a:r>
            </a:p>
            <a:p>
              <a:pPr algn="r"/>
              <a:r>
                <a:rPr lang="en-US">
                  <a:latin typeface="Cambria" panose="02040503050406030204" pitchFamily="18" charset="0"/>
                  <a:ea typeface="Cambria" panose="02040503050406030204" pitchFamily="18" charset="0"/>
                </a:rPr>
                <a:t>NXB Văn học, 2016)</a:t>
              </a:r>
            </a:p>
          </p:txBody>
        </p:sp>
      </p:grpSp>
    </p:spTree>
    <p:extLst>
      <p:ext uri="{BB962C8B-B14F-4D97-AF65-F5344CB8AC3E}">
        <p14:creationId xmlns:p14="http://schemas.microsoft.com/office/powerpoint/2010/main" val="40659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1453044"/>
            </a:xfrm>
            <a:prstGeom prst="rect">
              <a:avLst/>
            </a:prstGeom>
            <a:noFill/>
          </p:spPr>
          <p:txBody>
            <a:bodyPr wrap="square" rtlCol="0">
              <a:spAutoFit/>
            </a:bodyPr>
            <a:lstStyle/>
            <a:p>
              <a:pPr algn="ctr"/>
              <a:r>
                <a:rPr lang="en-US" sz="3500" b="1" i="1">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6"/>
            <a:ext cx="5459504" cy="2534034"/>
            <a:chOff x="7055427" y="1629296"/>
            <a:chExt cx="4741382" cy="4209489"/>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6" y="1956369"/>
              <a:ext cx="4599743" cy="3882416"/>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Khỉ con đã làm gì để giúp dê con? </a:t>
              </a:r>
            </a:p>
            <a:p>
              <a:pPr algn="just"/>
              <a:r>
                <a:rPr lang="en-US" sz="3200" b="1">
                  <a:latin typeface="Cambria" panose="02040503050406030204" pitchFamily="18" charset="0"/>
                  <a:ea typeface="Cambria" panose="02040503050406030204" pitchFamily="18" charset="0"/>
                </a:rPr>
                <a:t>+ Khi được giúp đỡ, dê con cảm thấy thế nào?</a:t>
              </a:r>
              <a:endParaRPr lang="en-US" sz="4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417240" y="1478861"/>
            <a:ext cx="8511608" cy="3227610"/>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5018876"/>
            </a:xfrm>
            <a:prstGeom prst="rect">
              <a:avLst/>
            </a:prstGeom>
            <a:noFill/>
          </p:spPr>
          <p:txBody>
            <a:bodyPr wrap="square" rtlCol="0">
              <a:spAutoFit/>
            </a:bodyPr>
            <a:lstStyle/>
            <a:p>
              <a:pPr algn="just"/>
              <a:r>
                <a:rPr lang="en-US" sz="2800" b="1" i="1">
                  <a:latin typeface="Cambria" panose="02040503050406030204" pitchFamily="18" charset="0"/>
                  <a:ea typeface="Cambria" panose="02040503050406030204" pitchFamily="18" charset="0"/>
                </a:rPr>
                <a:t>  </a:t>
              </a:r>
              <a:r>
                <a:rPr lang="en-US" sz="2800" b="1" i="1">
                  <a:solidFill>
                    <a:srgbClr val="002060"/>
                  </a:solidFill>
                  <a:latin typeface="Cambria" panose="02040503050406030204" pitchFamily="18" charset="0"/>
                  <a:ea typeface="Cambria" panose="02040503050406030204" pitchFamily="18"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968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  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Qua câu chuyện, </a:t>
            </a:r>
          </a:p>
          <a:p>
            <a:pPr algn="ctr"/>
            <a:r>
              <a:rPr lang="en-US" sz="4000" b="1">
                <a:solidFill>
                  <a:srgbClr val="0099CC"/>
                </a:solidFill>
                <a:latin typeface="Cambria" panose="02040503050406030204" pitchFamily="18" charset="0"/>
                <a:ea typeface="Cambria" panose="02040503050406030204" pitchFamily="18" charset="0"/>
              </a:rPr>
              <a:t>em thấy khỉ con là người như thế </a:t>
            </a:r>
          </a:p>
          <a:p>
            <a:pPr algn="ctr"/>
            <a:r>
              <a:rPr lang="en-US" sz="4000" b="1">
                <a:solidFill>
                  <a:srgbClr val="0099CC"/>
                </a:solidFill>
                <a:latin typeface="Cambria" panose="02040503050406030204" pitchFamily="18" charset="0"/>
                <a:ea typeface="Cambria" panose="02040503050406030204" pitchFamily="18" charset="0"/>
              </a:rPr>
              <a:t>nào?</a:t>
            </a:r>
          </a:p>
        </p:txBody>
      </p:sp>
      <p:grpSp>
        <p:nvGrpSpPr>
          <p:cNvPr id="4" name="Group 3">
            <a:extLst>
              <a:ext uri="{FF2B5EF4-FFF2-40B4-BE49-F238E27FC236}">
                <a16:creationId xmlns:a16="http://schemas.microsoft.com/office/drawing/2014/main" id="{3E543A0B-E972-0D4A-B032-08CCCFDD452B}"/>
              </a:ext>
            </a:extLst>
          </p:cNvPr>
          <p:cNvGrpSpPr/>
          <p:nvPr/>
        </p:nvGrpSpPr>
        <p:grpSpPr>
          <a:xfrm>
            <a:off x="4217267" y="3849182"/>
            <a:ext cx="7543323" cy="2017046"/>
            <a:chOff x="7055427" y="1629296"/>
            <a:chExt cx="4741382" cy="3663619"/>
          </a:xfrm>
        </p:grpSpPr>
        <p:sp>
          <p:nvSpPr>
            <p:cNvPr id="5"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CD4DF022-03B6-2C13-C899-C3F0C93339E7}"/>
                </a:ext>
              </a:extLst>
            </p:cNvPr>
            <p:cNvSpPr txBox="1"/>
            <p:nvPr/>
          </p:nvSpPr>
          <p:spPr>
            <a:xfrm>
              <a:off x="7197067" y="1899693"/>
              <a:ext cx="4496297" cy="3018726"/>
            </a:xfrm>
            <a:prstGeom prst="rect">
              <a:avLst/>
            </a:prstGeom>
            <a:noFill/>
          </p:spPr>
          <p:txBody>
            <a:bodyPr wrap="square" rtlCol="0">
              <a:spAutoFit/>
            </a:bodyPr>
            <a:lstStyle/>
            <a:p>
              <a:pPr algn="just"/>
              <a:r>
                <a:rPr lang="en-US" sz="3400" b="1">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p>
          </p:txBody>
        </p:sp>
      </p:grpSp>
    </p:spTree>
    <p:extLst>
      <p:ext uri="{BB962C8B-B14F-4D97-AF65-F5344CB8AC3E}">
        <p14:creationId xmlns:p14="http://schemas.microsoft.com/office/powerpoint/2010/main" val="33550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59943"/>
            <a:ext cx="11073655" cy="719671"/>
            <a:chOff x="7055427" y="1553445"/>
            <a:chExt cx="4741382" cy="2963167"/>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5"/>
            <a:ext cx="5560264" cy="3744271"/>
            <a:chOff x="7055427" y="1629296"/>
            <a:chExt cx="4741382" cy="4915647"/>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7" y="1797485"/>
              <a:ext cx="4496297" cy="4646724"/>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Em sẽ làm gì nếu những người xung quanh em gặp khó khăn? </a:t>
              </a: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p>
          </p:txBody>
        </p:sp>
      </p:grpSp>
    </p:spTree>
    <p:extLst>
      <p:ext uri="{BB962C8B-B14F-4D97-AF65-F5344CB8AC3E}">
        <p14:creationId xmlns:p14="http://schemas.microsoft.com/office/powerpoint/2010/main" val="10210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a:latin typeface="Cambria" panose="02040503050406030204" pitchFamily="18" charset="0"/>
                <a:ea typeface="Cambria" panose="02040503050406030204" pitchFamily="18" charset="0"/>
              </a:rPr>
              <a:t>  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 </a:t>
              </a:r>
              <a:r>
                <a:rPr lang="en-US" sz="4400" b="1" u="sng">
                  <a:latin typeface="Cambria" panose="02040503050406030204" pitchFamily="18" charset="0"/>
                  <a:ea typeface="Cambria" panose="02040503050406030204" pitchFamily="18" charset="0"/>
                </a:rPr>
                <a:t>Về nhà:</a:t>
              </a:r>
              <a:r>
                <a:rPr lang="en-US" sz="4400" b="1">
                  <a:latin typeface="Cambria" panose="02040503050406030204" pitchFamily="18" charset="0"/>
                  <a:ea typeface="Cambria" panose="02040503050406030204" pitchFamily="18" charset="0"/>
                </a:rPr>
                <a:t> Trao 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3:</a:t>
              </a:r>
              <a:r>
                <a:rPr lang="en-US" sz="4000" b="1">
                  <a:solidFill>
                    <a:srgbClr val="002060"/>
                  </a:solidFill>
                  <a:latin typeface="Cambria" panose="02040503050406030204" pitchFamily="18" charset="0"/>
                  <a:ea typeface="Cambria" panose="02040503050406030204" pitchFamily="18" charset="0"/>
                </a:rPr>
                <a:t> Trên đường đi học em thấy một bà cụ đang loay hoay qua đường, </a:t>
              </a:r>
              <a:r>
                <a:rPr lang="en-US" sz="4000" b="1">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id="{8C8458EE-8507-F166-5706-396A4D27C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id="{31B2ABD0-2B5B-850D-AFF7-7A75E1F95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id="{47A0F72D-0213-C1E1-88C4-ACC21935C5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 </a:t>
              </a:r>
              <a:r>
                <a:rPr lang="en-US" sz="3800" b="1">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id="{2C9DD5BC-4BCB-4B25-466C-AE5BF3D11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id="{BF458DFC-396D-4F2C-B38F-9FDE1B3662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id="{C6821B68-802E-2C33-43DE-528B28C56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id="{4E32717F-2AB4-DB99-1DF3-404F98DD55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813" y="955228"/>
            <a:ext cx="3353091" cy="1182727"/>
          </a:xfrm>
          <a:prstGeom prst="rect">
            <a:avLst/>
          </a:prstGeom>
        </p:spPr>
      </p:pic>
      <p:pic>
        <p:nvPicPr>
          <p:cNvPr id="7" name="Picture 6"/>
          <p:cNvPicPr>
            <a:picLocks noChangeAspect="1"/>
          </p:cNvPicPr>
          <p:nvPr/>
        </p:nvPicPr>
        <p:blipFill>
          <a:blip r:embed="rId3"/>
          <a:stretch>
            <a:fillRect/>
          </a:stretch>
        </p:blipFill>
        <p:spPr>
          <a:xfrm>
            <a:off x="1036111" y="1917312"/>
            <a:ext cx="8256494" cy="3876053"/>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868</Words>
  <Application>Microsoft Office PowerPoint</Application>
  <PresentationFormat>Widescreen</PresentationFormat>
  <Paragraphs>52</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Cambria</vt:lpstr>
      <vt:lpstr>等线</vt:lpstr>
      <vt:lpstr>微软雅黑</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Dell</cp:lastModifiedBy>
  <cp:revision>57</cp:revision>
  <dcterms:created xsi:type="dcterms:W3CDTF">2023-08-22T15:15:32Z</dcterms:created>
  <dcterms:modified xsi:type="dcterms:W3CDTF">2023-09-27T03:24:47Z</dcterms:modified>
</cp:coreProperties>
</file>