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Lst>
  <p:notesMasterIdLst>
    <p:notesMasterId r:id="rId27"/>
  </p:notesMasterIdLst>
  <p:sldIdLst>
    <p:sldId id="259" r:id="rId5"/>
    <p:sldId id="260" r:id="rId6"/>
    <p:sldId id="256" r:id="rId7"/>
    <p:sldId id="287" r:id="rId8"/>
    <p:sldId id="261" r:id="rId9"/>
    <p:sldId id="264" r:id="rId10"/>
    <p:sldId id="295" r:id="rId11"/>
    <p:sldId id="266" r:id="rId12"/>
    <p:sldId id="269" r:id="rId13"/>
    <p:sldId id="270" r:id="rId14"/>
    <p:sldId id="271" r:id="rId15"/>
    <p:sldId id="296" r:id="rId16"/>
    <p:sldId id="274" r:id="rId17"/>
    <p:sldId id="275" r:id="rId18"/>
    <p:sldId id="276" r:id="rId19"/>
    <p:sldId id="277" r:id="rId20"/>
    <p:sldId id="278" r:id="rId21"/>
    <p:sldId id="279" r:id="rId22"/>
    <p:sldId id="280" r:id="rId23"/>
    <p:sldId id="283" r:id="rId24"/>
    <p:sldId id="284"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3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12D6-0A3B-4185-AD87-947163C2321E}"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A97B-B06D-4E3D-9E9D-5C1C2112BFBE}" type="slidenum">
              <a:rPr lang="en-US" smtClean="0"/>
              <a:t>‹#›</a:t>
            </a:fld>
            <a:endParaRPr lang="en-US"/>
          </a:p>
        </p:txBody>
      </p:sp>
    </p:spTree>
    <p:extLst>
      <p:ext uri="{BB962C8B-B14F-4D97-AF65-F5344CB8AC3E}">
        <p14:creationId xmlns:p14="http://schemas.microsoft.com/office/powerpoint/2010/main" val="102230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67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345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4942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536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259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322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591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595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166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101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69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399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573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961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288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762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8431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77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156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27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9186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52DC5E-C27F-4B1A-A334-8685E9E775F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33257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7432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22253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1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0347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1142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4026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55771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1175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73854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3656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428949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725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5302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02249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9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9169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2537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684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4539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432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8862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52DC5E-C27F-4B1A-A334-8685E9E775F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150983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2053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5925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0741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9062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2334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4452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050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7181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138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52DC5E-C27F-4B1A-A334-8685E9E775F0}"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216309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4384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5303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38092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201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1700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52DC5E-C27F-4B1A-A334-8685E9E775F0}"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9173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52DC5E-C27F-4B1A-A334-8685E9E775F0}"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5257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2DC5E-C27F-4B1A-A334-8685E9E775F0}"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747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1195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43559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2DC5E-C27F-4B1A-A334-8685E9E775F0}"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6BA7-CF72-4C67-8607-321D85BA310A}" type="slidenum">
              <a:rPr lang="en-US" smtClean="0"/>
              <a:t>‹#›</a:t>
            </a:fld>
            <a:endParaRPr lang="en-US"/>
          </a:p>
        </p:txBody>
      </p:sp>
    </p:spTree>
    <p:extLst>
      <p:ext uri="{BB962C8B-B14F-4D97-AF65-F5344CB8AC3E}">
        <p14:creationId xmlns:p14="http://schemas.microsoft.com/office/powerpoint/2010/main" val="208437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61969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56571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93839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5.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5.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5.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48" y="1846261"/>
            <a:ext cx="13475387" cy="2962222"/>
          </a:xfrm>
          <a:prstGeom prst="rect">
            <a:avLst/>
          </a:prstGeom>
        </p:spPr>
      </p:pic>
    </p:spTree>
    <p:extLst>
      <p:ext uri="{BB962C8B-B14F-4D97-AF65-F5344CB8AC3E}">
        <p14:creationId xmlns:p14="http://schemas.microsoft.com/office/powerpoint/2010/main" val="373048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007062" y="1295106"/>
            <a:ext cx="305312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33319" y="4266020"/>
              <a:ext cx="35897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Đá</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răng</a:t>
              </a:r>
              <a:r>
                <a:rPr lang="en-US" altLang="zh-CN" sz="3600" b="1" dirty="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mèo</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lvl="0" algn="ctr"/>
            <a:r>
              <a:rPr lang="vi-VN" sz="3600" dirty="0"/>
              <a:t>đá nhỏ, nhọn, lởm chởm giống như răng mèo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2050" name="Picture 2" descr="Răng mèo có thể bị mất vĩnh viễn nếu bạn không chăm sóc kỹ – Puppy's 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003" y="2700193"/>
            <a:ext cx="4027144" cy="276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ình ảnh đá nhỏ rất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570" y="2701306"/>
            <a:ext cx="4028542" cy="27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7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718895" y="1361562"/>
            <a:ext cx="37435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485536" y="4230319"/>
              <a:ext cx="368380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Tuần</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tra</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địa</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bàn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62452" y="1270108"/>
            <a:ext cx="6983391" cy="1077218"/>
          </a:xfrm>
          <a:prstGeom prst="rect">
            <a:avLst/>
          </a:prstGeom>
          <a:noFill/>
        </p:spPr>
        <p:txBody>
          <a:bodyPr wrap="square">
            <a:spAutoFit/>
          </a:bodyPr>
          <a:lstStyle/>
          <a:p>
            <a:pPr lvl="0" algn="ct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để</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xem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xét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nhằm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gìn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tự</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Ảnh] Đồn biên phòng Mường Lèo: &quot;Ba bám, bốn cùng&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775" b="14372"/>
          <a:stretch/>
        </p:blipFill>
        <p:spPr bwMode="auto">
          <a:xfrm>
            <a:off x="6147002" y="2476910"/>
            <a:ext cx="4848410"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4" descr="Vang mãi bản hùng ca Bộ đội Biên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103" y="2476910"/>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4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8" name="组合 44">
            <a:extLst>
              <a:ext uri="{FF2B5EF4-FFF2-40B4-BE49-F238E27FC236}">
                <a16:creationId xmlns:a16="http://schemas.microsoft.com/office/drawing/2014/main" id="{85C56351-589F-3B5A-C21E-E426EBA15B27}"/>
              </a:ext>
            </a:extLst>
          </p:cNvPr>
          <p:cNvGrpSpPr/>
          <p:nvPr/>
        </p:nvGrpSpPr>
        <p:grpSpPr>
          <a:xfrm>
            <a:off x="2794665" y="1746028"/>
            <a:ext cx="5576824" cy="1015664"/>
            <a:chOff x="2360277" y="2655576"/>
            <a:chExt cx="2140898" cy="908723"/>
          </a:xfrm>
        </p:grpSpPr>
        <p:grpSp>
          <p:nvGrpSpPr>
            <p:cNvPr id="9" name="组合 30">
              <a:extLst>
                <a:ext uri="{FF2B5EF4-FFF2-40B4-BE49-F238E27FC236}">
                  <a16:creationId xmlns:a16="http://schemas.microsoft.com/office/drawing/2014/main" id="{AC793EE5-7FAD-D500-A931-1920EBC60A56}"/>
                </a:ext>
              </a:extLst>
            </p:cNvPr>
            <p:cNvGrpSpPr/>
            <p:nvPr/>
          </p:nvGrpSpPr>
          <p:grpSpPr>
            <a:xfrm>
              <a:off x="2360277" y="2671670"/>
              <a:ext cx="2140898" cy="892629"/>
              <a:chOff x="1336246" y="3302000"/>
              <a:chExt cx="1672188"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305A463D-AEF9-6C58-5431-6E9B1E2356F6}"/>
                  </a:ext>
                </a:extLst>
              </p:cNvPr>
              <p:cNvSpPr/>
              <p:nvPr/>
            </p:nvSpPr>
            <p:spPr>
              <a:xfrm>
                <a:off x="1336246" y="3302000"/>
                <a:ext cx="167218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12" name="圆角矩形 28">
                <a:extLst>
                  <a:ext uri="{FF2B5EF4-FFF2-40B4-BE49-F238E27FC236}">
                    <a16:creationId xmlns:a16="http://schemas.microsoft.com/office/drawing/2014/main" id="{C7F9C397-E9BF-FAAA-364F-AE2A86E20D34}"/>
                  </a:ext>
                </a:extLst>
              </p:cNvPr>
              <p:cNvSpPr/>
              <p:nvPr/>
            </p:nvSpPr>
            <p:spPr>
              <a:xfrm>
                <a:off x="1386922" y="3378199"/>
                <a:ext cx="1574240"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10" name="文本框 40">
              <a:extLst>
                <a:ext uri="{FF2B5EF4-FFF2-40B4-BE49-F238E27FC236}">
                  <a16:creationId xmlns:a16="http://schemas.microsoft.com/office/drawing/2014/main" id="{08C0AB92-8CFF-0402-0DEF-FDC8C6055AEC}"/>
                </a:ext>
              </a:extLst>
            </p:cNvPr>
            <p:cNvSpPr txBox="1"/>
            <p:nvPr/>
          </p:nvSpPr>
          <p:spPr>
            <a:xfrm>
              <a:off x="2813219" y="2655576"/>
              <a:ext cx="1542702" cy="908722"/>
            </a:xfrm>
            <a:prstGeom prst="rect">
              <a:avLst/>
            </a:prstGeom>
            <a:noFill/>
          </p:spPr>
          <p:txBody>
            <a:bodyPr wrap="square" rtlCol="0">
              <a:spAutoFit/>
            </a:bodyPr>
            <a:lstStyle/>
            <a:p>
              <a:r>
                <a:rPr lang="en-US" sz="6000" i="1" smtClean="0">
                  <a:latin typeface="Calibri" panose="020F0502020204030204" pitchFamily="34" charset="0"/>
                  <a:ea typeface="Calibri" panose="020F0502020204030204" pitchFamily="34" charset="0"/>
                  <a:cs typeface="Calibri" panose="020F0502020204030204" pitchFamily="34" charset="0"/>
                </a:rPr>
                <a:t>Đọc nhóm 4</a:t>
              </a:r>
              <a:endParaRPr lang="en-US" sz="6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39358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1101637" y="318143"/>
            <a:ext cx="10066521" cy="6845234"/>
          </a:xfrm>
          <a:prstGeom prst="rect">
            <a:avLst/>
          </a:prstGeom>
        </p:spPr>
      </p:pic>
    </p:spTree>
    <p:extLst>
      <p:ext uri="{BB962C8B-B14F-4D97-AF65-F5344CB8AC3E}">
        <p14:creationId xmlns:p14="http://schemas.microsoft.com/office/powerpoint/2010/main" val="235005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2341752" y="598592"/>
            <a:ext cx="9595412" cy="2123658"/>
          </a:xfrm>
          <a:prstGeom prst="rect">
            <a:avLst/>
          </a:prstGeom>
          <a:solidFill>
            <a:schemeClr val="bg1"/>
          </a:solidFill>
        </p:spPr>
        <p:txBody>
          <a:bodyPr wrap="square">
            <a:spAutoFit/>
          </a:bodyPr>
          <a:lstStyle/>
          <a:p>
            <a:pPr lvl="0" algn="just"/>
            <a:r>
              <a:rPr lang="vi-VN" sz="4400" b="1" i="1" dirty="0">
                <a:solidFill>
                  <a:srgbClr val="C00000"/>
                </a:solidFill>
                <a:latin typeface="Calibri" panose="020F0502020204030204" pitchFamily="34" charset="0"/>
                <a:ea typeface="Calibri" panose="020F0502020204030204" pitchFamily="34" charset="0"/>
                <a:cs typeface="Calibri" panose="020F0502020204030204" pitchFamily="34" charset="0"/>
              </a:rPr>
              <a:t>Trên con đường đến nhà bạn, cậu bé đã nhìn thấy sự việc gì? Cậu bé có cảm xúc thế nào khi nhìn thấy cảnh tượng đó? </a:t>
            </a:r>
            <a:endParaRPr kumimoji="0" lang="vi-VN" sz="44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650194" y="3300296"/>
            <a:ext cx="11128980" cy="2800767"/>
          </a:xfrm>
          <a:prstGeom prst="rect">
            <a:avLst/>
          </a:prstGeom>
          <a:solidFill>
            <a:schemeClr val="bg1"/>
          </a:solidFill>
        </p:spPr>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Trên đường đến nhà bạn, cậu bé đã nhìn thấy một người bị nạn nằm bên gốc cây, bên cạnh chiếc xe máy ngổn ngang những bao hàng. Cậu bé cảm thấy sợ hãi, suýt hét toáng lên.</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20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4081670" y="-1"/>
            <a:ext cx="2956816" cy="1536325"/>
          </a:xfrm>
          <a:prstGeom prst="rect">
            <a:avLst/>
          </a:prstGeom>
        </p:spPr>
      </p:pic>
      <p:sp>
        <p:nvSpPr>
          <p:cNvPr id="2" name="Rounded Rectangle 1"/>
          <p:cNvSpPr/>
          <p:nvPr/>
        </p:nvSpPr>
        <p:spPr>
          <a:xfrm>
            <a:off x="368318" y="1101106"/>
            <a:ext cx="11386646" cy="1374636"/>
          </a:xfrm>
          <a:prstGeom prst="roundRect">
            <a:avLst>
              <a:gd name="adj" fmla="val 7905"/>
            </a:avLst>
          </a:prstGeom>
          <a:solidFill>
            <a:schemeClr val="bg1"/>
          </a:solidFill>
        </p:spPr>
        <p:txBody>
          <a:bodyPr wrap="square">
            <a:spAutoFit/>
          </a:bodyPr>
          <a:lstStyle/>
          <a:p>
            <a:pPr lvl="0" algn="ct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Để cứu người bị nạn, cậu bé đã làm gì? Tìm những chi tiết miêu tả khó khăn mà cậu bé đã vượt qua. </a:t>
            </a:r>
            <a:endParaRPr kumimoji="0" lang="vi-VN" sz="7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207985" y="2637431"/>
            <a:ext cx="11707312" cy="3970318"/>
          </a:xfrm>
          <a:prstGeom prst="rect">
            <a:avLst/>
          </a:prstGeom>
          <a:solidFill>
            <a:schemeClr val="accent4">
              <a:lumMod val="20000"/>
              <a:lumOff val="80000"/>
            </a:schemeClr>
          </a:solid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Để cứu người bị nạn, cậu bé </a:t>
            </a:r>
            <a:r>
              <a:rPr lang="vi-VN" sz="3600" b="1" i="1" dirty="0">
                <a:latin typeface="Calibri" panose="020F0502020204030204" pitchFamily="34" charset="0"/>
                <a:ea typeface="Calibri" panose="020F0502020204030204" pitchFamily="34" charset="0"/>
                <a:cs typeface="Calibri" panose="020F0502020204030204" pitchFamily="34" charset="0"/>
              </a:rPr>
              <a:t>đã chạy theo con đường gần nhất để đến đồn biên phòng.</a:t>
            </a:r>
          </a:p>
          <a:p>
            <a:pPr algn="just"/>
            <a:r>
              <a:rPr lang="vi-VN" sz="3600" dirty="0">
                <a:latin typeface="Calibri" panose="020F0502020204030204" pitchFamily="34" charset="0"/>
                <a:ea typeface="Calibri" panose="020F0502020204030204" pitchFamily="34" charset="0"/>
                <a:cs typeface="Calibri" panose="020F0502020204030204" pitchFamily="34" charset="0"/>
              </a:rPr>
              <a:t>Những chi tiết miêu tả khó khăn mà cậu bé đã vượt qua: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Trời bắt đầu nhá nhem tối.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Khu rừng âm u. Tiếng mấy con chim kêu “túc... túc...” không ngớt.</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Bàn chân đau nhói vì giẫm lên đá răng mèo.</a:t>
            </a:r>
          </a:p>
        </p:txBody>
      </p:sp>
    </p:spTree>
    <p:extLst>
      <p:ext uri="{BB962C8B-B14F-4D97-AF65-F5344CB8AC3E}">
        <p14:creationId xmlns:p14="http://schemas.microsoft.com/office/powerpoint/2010/main" val="11747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740337"/>
          </a:xfrm>
          <a:prstGeom prst="roundRect">
            <a:avLst>
              <a:gd name="adj" fmla="val 29749"/>
            </a:avLst>
          </a:prstGeom>
          <a:solidFill>
            <a:schemeClr val="bg1"/>
          </a:solidFill>
        </p:spPr>
        <p:txBody>
          <a:bodyPr wrap="square">
            <a:spAutoFit/>
          </a:body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việc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cậu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chuyện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kumimoji="0" lang="vi-VN" sz="8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795326"/>
            <a:ext cx="11181145" cy="280076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Cậu</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bé là một người rất </a:t>
            </a:r>
            <a:r>
              <a:rPr lang="vi-VN" sz="4400" b="1" i="1" dirty="0">
                <a:latin typeface="Calibri" panose="020F0502020204030204" pitchFamily="34" charset="0"/>
                <a:ea typeface="Calibri" panose="020F0502020204030204" pitchFamily="34" charset="0"/>
                <a:cs typeface="Calibri" panose="020F0502020204030204" pitchFamily="34" charset="0"/>
              </a:rPr>
              <a:t>tốt bụng và gan dạ</a:t>
            </a:r>
            <a:r>
              <a:rPr lang="vi-VN" sz="4400" dirty="0">
                <a:latin typeface="Calibri" panose="020F0502020204030204" pitchFamily="34" charset="0"/>
                <a:ea typeface="Calibri" panose="020F0502020204030204" pitchFamily="34" charset="0"/>
                <a:cs typeface="Calibri" panose="020F0502020204030204" pitchFamily="34" charset="0"/>
              </a:rPr>
              <a:t>. Để cứu người mà cậu không màng đến đến bản thân, chạy thật nhanh nhằm giúp người bị nạn có thể được cứu kịp thời. </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4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888450"/>
          </a:xfrm>
          <a:prstGeom prst="roundRect">
            <a:avLst>
              <a:gd name="adj" fmla="val 29749"/>
            </a:avLst>
          </a:prstGeom>
          <a:solidFill>
            <a:schemeClr val="bg1"/>
          </a:solidFill>
        </p:spPr>
        <p:txBody>
          <a:bodyPr wrap="square">
            <a:spAutoFit/>
          </a:bodyPr>
          <a:lstStyle/>
          <a:p>
            <a:pPr lvl="0" algn="ctr"/>
            <a:r>
              <a:rPr lang="vi-VN" sz="3200" b="1" i="1" dirty="0">
                <a:latin typeface="Calibri" panose="020F0502020204030204" pitchFamily="34" charset="0"/>
                <a:ea typeface="Calibri" panose="020F0502020204030204" pitchFamily="34" charset="0"/>
                <a:cs typeface="Calibri" panose="020F0502020204030204" pitchFamily="34" charset="0"/>
              </a:rPr>
              <a:t>Vì sao cậu bé lại dùng từ yêu thương đặt tên cho tờ báo tường? Chọn câu trả lời dưới đây hoặc nêu ý kiến của em.</a:t>
            </a:r>
            <a:endParaRPr kumimoji="0" lang="vi-VN" sz="8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13625" y="2779989"/>
            <a:ext cx="3646666" cy="2862322"/>
          </a:xfrm>
          <a:prstGeom prst="rect">
            <a:avLst/>
          </a:prstGeom>
          <a:solidFill>
            <a:srgbClr val="00B050"/>
          </a:solidFill>
        </p:spPr>
        <p:txBody>
          <a:bodyPr wrap="square">
            <a:spAutoFit/>
          </a:bodyPr>
          <a:lstStyle/>
          <a:p>
            <a:pPr lvl="0" algn="ct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hiểu được ý nghĩa của tình yêu thương trong cuộc sống.</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4204465" y="2779989"/>
            <a:ext cx="3885073"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làm được một việc thể hiện tình yêu thương với người gặp hoạn nạn.</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8274950" y="2779989"/>
            <a:ext cx="3646666"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muốn lan toả tình yêu thương đến các bạn của mình.</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47" y="5778914"/>
            <a:ext cx="4730906" cy="1079086"/>
          </a:xfrm>
          <a:prstGeom prst="rect">
            <a:avLst/>
          </a:prstGeom>
        </p:spPr>
      </p:pic>
    </p:spTree>
    <p:extLst>
      <p:ext uri="{BB962C8B-B14F-4D97-AF65-F5344CB8AC3E}">
        <p14:creationId xmlns:p14="http://schemas.microsoft.com/office/powerpoint/2010/main" val="48655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lvl="0" algn="ctr"/>
            <a:r>
              <a:rPr lang="vi-VN" sz="4000" b="1" dirty="0">
                <a:latin typeface="Calibri" panose="020F0502020204030204" pitchFamily="34" charset="0"/>
                <a:ea typeface="Calibri" panose="020F0502020204030204" pitchFamily="34" charset="0"/>
                <a:cs typeface="Calibri" panose="020F0502020204030204" pitchFamily="34" charset="0"/>
              </a:rPr>
              <a:t>Sắp xếp các ý dưới đây cho đúng với trình tự các sự việc trong câu chuyện. </a:t>
            </a:r>
            <a:endParaRPr kumimoji="0" lang="vi-VN" sz="13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2" name="Rounded Rectangle 1"/>
          <p:cNvSpPr/>
          <p:nvPr/>
        </p:nvSpPr>
        <p:spPr>
          <a:xfrm>
            <a:off x="2065045" y="2201739"/>
            <a:ext cx="3825240" cy="1112520"/>
          </a:xfrm>
          <a:prstGeom prst="roundRect">
            <a:avLst/>
          </a:prstGeom>
          <a:solidFill>
            <a:schemeClr val="accent4">
              <a:lumMod val="50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Tìm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đỡ</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6797564" y="2186176"/>
            <a:ext cx="3825240" cy="1112520"/>
          </a:xfrm>
          <a:prstGeom prst="roundRect">
            <a:avLst/>
          </a:prstGeom>
          <a:solidFill>
            <a:schemeClr val="accent2">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được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p:cNvSpPr/>
          <p:nvPr/>
        </p:nvSpPr>
        <p:spPr>
          <a:xfrm>
            <a:off x="721822" y="4039611"/>
            <a:ext cx="3529360" cy="1112520"/>
          </a:xfrm>
          <a:prstGeom prst="roundRect">
            <a:avLst/>
          </a:prstGeom>
          <a:solidFill>
            <a:srgbClr val="00B050"/>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4578915" y="4039610"/>
            <a:ext cx="3529360" cy="1112520"/>
          </a:xfrm>
          <a:prstGeom prst="roundRect">
            <a:avLst/>
          </a:prstGeom>
          <a:solidFill>
            <a:schemeClr val="accent1">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Nhìn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thấy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p:cNvSpPr/>
          <p:nvPr/>
        </p:nvSpPr>
        <p:spPr>
          <a:xfrm>
            <a:off x="8436008" y="4039610"/>
            <a:ext cx="3529360" cy="1112520"/>
          </a:xfrm>
          <a:prstGeom prst="roundRect">
            <a:avLst/>
          </a:prstGeom>
          <a:solidFill>
            <a:schemeClr val="tx1">
              <a:lumMod val="65000"/>
              <a:lumOff val="3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đồn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biên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586342" y="4807804"/>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a:latin typeface="Calibri" panose="020F0502020204030204" pitchFamily="34" charset="0"/>
                <a:ea typeface="Calibri" panose="020F0502020204030204" pitchFamily="34" charset="0"/>
                <a:cs typeface="Calibri" panose="020F0502020204030204" pitchFamily="34" charset="0"/>
              </a:rPr>
              <a:t>1</a:t>
            </a:r>
          </a:p>
        </p:txBody>
      </p:sp>
      <p:sp>
        <p:nvSpPr>
          <p:cNvPr id="19" name="Oval 18"/>
          <p:cNvSpPr/>
          <p:nvPr/>
        </p:nvSpPr>
        <p:spPr>
          <a:xfrm>
            <a:off x="5488503" y="2896945"/>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2</a:t>
            </a:r>
          </a:p>
        </p:txBody>
      </p:sp>
      <p:sp>
        <p:nvSpPr>
          <p:cNvPr id="23" name="Oval 22"/>
          <p:cNvSpPr/>
          <p:nvPr/>
        </p:nvSpPr>
        <p:spPr>
          <a:xfrm>
            <a:off x="11443434"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3</a:t>
            </a:r>
          </a:p>
        </p:txBody>
      </p:sp>
      <p:sp>
        <p:nvSpPr>
          <p:cNvPr id="24" name="Oval 23"/>
          <p:cNvSpPr/>
          <p:nvPr/>
        </p:nvSpPr>
        <p:spPr>
          <a:xfrm>
            <a:off x="3647315"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4</a:t>
            </a:r>
          </a:p>
        </p:txBody>
      </p:sp>
      <p:sp>
        <p:nvSpPr>
          <p:cNvPr id="25" name="Oval 24"/>
          <p:cNvSpPr/>
          <p:nvPr/>
        </p:nvSpPr>
        <p:spPr>
          <a:xfrm>
            <a:off x="10198882" y="286934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35050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11" grpId="0" animBg="1"/>
      <p:bldP spid="12" grpId="0" animBg="1"/>
      <p:bldP spid="13" grpId="0" animBg="1"/>
      <p:bldP spid="14" grpId="0" animBg="1"/>
      <p:bldP spid="3" grpId="0" animBg="1"/>
      <p:bldP spid="19"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8"/>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74717" y="2080314"/>
              <a:ext cx="7497570" cy="3884975"/>
            </a:xfrm>
            <a:prstGeom prst="rect">
              <a:avLst/>
            </a:prstGeom>
            <a:noFill/>
          </p:spPr>
          <p:txBody>
            <a:bodyPr wrap="square">
              <a:spAutoFit/>
            </a:bodyPr>
            <a:lstStyle/>
            <a:p>
              <a:pPr algn="just"/>
              <a:r>
                <a:rPr lang="en-US" sz="3600" dirty="0" err="1">
                  <a:latin typeface="Calibri" panose="020F0502020204030204" pitchFamily="34" charset="0"/>
                  <a:ea typeface="Calibri" panose="020F0502020204030204" pitchFamily="34" charset="0"/>
                  <a:cs typeface="Calibri" panose="020F0502020204030204" pitchFamily="34" charset="0"/>
                </a:rPr>
                <a:t>Câu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chuyện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sự</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dũng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cảm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tấm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nhân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vượt</a:t>
              </a:r>
              <a:r>
                <a:rPr lang="en-US" sz="3600" dirty="0">
                  <a:latin typeface="Calibri" panose="020F0502020204030204" pitchFamily="34" charset="0"/>
                  <a:ea typeface="Calibri" panose="020F0502020204030204" pitchFamily="34" charset="0"/>
                  <a:cs typeface="Calibri" panose="020F0502020204030204" pitchFamily="34" charset="0"/>
                </a:rPr>
                <a:t> qua </a:t>
              </a:r>
              <a:r>
                <a:rPr lang="en-US" sz="3600" dirty="0" err="1">
                  <a:latin typeface="Calibri" panose="020F0502020204030204" pitchFamily="34" charset="0"/>
                  <a:ea typeface="Calibri" panose="020F0502020204030204" pitchFamily="34" charset="0"/>
                  <a:cs typeface="Calibri" panose="020F0502020204030204" pitchFamily="34" charset="0"/>
                </a:rPr>
                <a:t>nỗi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cùng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khó</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khăn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một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mình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trên</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đường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rừng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vẻ</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vào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lúc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chiều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muộn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kịp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2856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916" y="442808"/>
            <a:ext cx="7039358" cy="1385992"/>
          </a:xfrm>
          <a:prstGeom prst="rect">
            <a:avLst/>
          </a:prstGeom>
        </p:spPr>
      </p:pic>
      <p:sp>
        <p:nvSpPr>
          <p:cNvPr id="3" name="TextBox 2"/>
          <p:cNvSpPr txBox="1"/>
          <p:nvPr/>
        </p:nvSpPr>
        <p:spPr>
          <a:xfrm>
            <a:off x="3352792" y="665807"/>
            <a:ext cx="6685450" cy="3108543"/>
          </a:xfrm>
          <a:prstGeom prst="rect">
            <a:avLst/>
          </a:prstGeom>
          <a:noFill/>
        </p:spPr>
        <p:txBody>
          <a:bodyPr wrap="square" rtlCol="0">
            <a:spAutoFit/>
          </a:bodyPr>
          <a:lstStyle/>
          <a:p>
            <a:pPr algn="ctr"/>
            <a:r>
              <a:rPr lang="vi-VN" sz="3200" b="1" dirty="0">
                <a:latin typeface="Calibri" panose="020F0502020204030204" pitchFamily="34" charset="0"/>
                <a:ea typeface="Calibri" panose="020F0502020204030204" pitchFamily="34" charset="0"/>
                <a:cs typeface="Calibri" panose="020F0502020204030204" pitchFamily="34" charset="0"/>
              </a:rPr>
              <a:t>Nói về một tấm gương trẻ em làm việc tốt mà em biết. </a:t>
            </a:r>
          </a:p>
          <a:p>
            <a:pPr algn="ctr"/>
            <a:r>
              <a:rPr lang="vi-VN" sz="6600" b="1" dirty="0">
                <a:latin typeface="Calibri" panose="020F0502020204030204" pitchFamily="34" charset="0"/>
                <a:ea typeface="Calibri" panose="020F0502020204030204" pitchFamily="34" charset="0"/>
                <a:cs typeface="Calibri" panose="020F0502020204030204" pitchFamily="34" charset="0"/>
              </a:rPr>
              <a:t/>
            </a:r>
            <a:br>
              <a:rPr lang="vi-VN" sz="6600" b="1" dirty="0">
                <a:latin typeface="Calibri" panose="020F0502020204030204" pitchFamily="34" charset="0"/>
                <a:ea typeface="Calibri" panose="020F0502020204030204" pitchFamily="34" charset="0"/>
                <a:cs typeface="Calibri" panose="020F0502020204030204" pitchFamily="34" charset="0"/>
              </a:rPr>
            </a:br>
            <a:endParaRPr kumimoji="0" lang="en-US" sz="6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734" y="1165911"/>
            <a:ext cx="5297982" cy="5662876"/>
          </a:xfrm>
          <a:prstGeom prst="rect">
            <a:avLst/>
          </a:prstGeom>
        </p:spPr>
      </p:pic>
      <p:sp>
        <p:nvSpPr>
          <p:cNvPr id="5" name="AutoShape 2" descr="Gương một số anh hùng dân tộc nhỏ tuổi của nước Việt Nam 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727716" y="665807"/>
            <a:ext cx="1971826" cy="1679839"/>
          </a:xfrm>
          <a:prstGeom prst="rect">
            <a:avLst/>
          </a:prstGeom>
        </p:spPr>
      </p:pic>
      <p:sp>
        <p:nvSpPr>
          <p:cNvPr id="7" name="Rectangle 6"/>
          <p:cNvSpPr/>
          <p:nvPr/>
        </p:nvSpPr>
        <p:spPr>
          <a:xfrm>
            <a:off x="304800" y="1934969"/>
            <a:ext cx="9525000" cy="4893647"/>
          </a:xfrm>
          <a:prstGeom prst="rect">
            <a:avLst/>
          </a:prstGeom>
        </p:spPr>
        <p:txBody>
          <a:bodyPr wrap="square">
            <a:spAutoFit/>
          </a:bodyPr>
          <a:lstStyle/>
          <a:p>
            <a:pPr algn="just"/>
            <a:r>
              <a:rPr lang="en-US" sz="2400" dirty="0">
                <a:solidFill>
                  <a:srgbClr val="000000"/>
                </a:solidFill>
                <a:latin typeface="OpenSans"/>
              </a:rPr>
              <a:t>			</a:t>
            </a:r>
            <a:r>
              <a:rPr lang="vi-VN" sz="2400" dirty="0">
                <a:solidFill>
                  <a:srgbClr val="000000"/>
                </a:solidFill>
                <a:latin typeface="OpenSans"/>
              </a:rPr>
              <a:t>Anh Kim Đồng (Nông Văn Dền) là một trong 5 đội viên đầu tiên của Đội nhi đồng Cứu quốc thôn Nà Mạ và cũng là tổ chức Đội đầu tiên của Đội ta. Dền đã theo các anh làm các công việc: canh gác, chuyển thư từ, nghe nói chuyện về tội ác của quân giặc… nhờ đó Dền đã sớm giác ngộ cách mạng và trở thành một liên lạc viên tin cậy của tổ chức Đảng. Dền đã mau chóng làm quen với cách thức làm công tác bí mật, nhiều lần đưa, chuyển thư từ, đưa đường cho cán bộ lọt qua sự bao vây, canh gác của địch. Trong một lần đi liên lạc về, giữa đường gặp lính địch phục kích gần nơi có cán bộ của ta, Kim Đồng đã nhanh trí nhử cho bọn địch nổ súng về phía mình. Nhờ tiếng súng báo động ấy, các đồng chí cán bộ ở gần đó tránh thoát lên rừng. Song, Kim Đồng đã bị trúng đạn và anh dũng hy sinh tại chỗ, ngay bờ suối Lê-nin.</a:t>
            </a:r>
            <a:endParaRPr lang="en-US" sz="2400" dirty="0"/>
          </a:p>
        </p:txBody>
      </p:sp>
    </p:spTree>
    <p:extLst>
      <p:ext uri="{BB962C8B-B14F-4D97-AF65-F5344CB8AC3E}">
        <p14:creationId xmlns:p14="http://schemas.microsoft.com/office/powerpoint/2010/main" val="3746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3" name="Picture 2"/>
          <p:cNvPicPr>
            <a:picLocks noChangeAspect="1"/>
          </p:cNvPicPr>
          <p:nvPr/>
        </p:nvPicPr>
        <p:blipFill>
          <a:blip r:embed="rId7"/>
          <a:stretch>
            <a:fillRect/>
          </a:stretch>
        </p:blipFill>
        <p:spPr>
          <a:xfrm>
            <a:off x="1611245" y="1502472"/>
            <a:ext cx="8358340" cy="4432176"/>
          </a:xfrm>
          <a:prstGeom prst="rect">
            <a:avLst/>
          </a:prstGeom>
        </p:spPr>
      </p:pic>
    </p:spTree>
    <p:extLst>
      <p:ext uri="{BB962C8B-B14F-4D97-AF65-F5344CB8AC3E}">
        <p14:creationId xmlns:p14="http://schemas.microsoft.com/office/powerpoint/2010/main" val="3000898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746760" y="-177579"/>
            <a:ext cx="12054840" cy="6725264"/>
            <a:chOff x="529199" y="370115"/>
            <a:chExt cx="10676650" cy="6580702"/>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99" y="370115"/>
              <a:ext cx="10676650" cy="6580702"/>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1352556" y="2410648"/>
              <a:ext cx="7572188" cy="2499634"/>
            </a:xfrm>
            <a:prstGeom prst="rect">
              <a:avLst/>
            </a:prstGeom>
            <a:noFill/>
          </p:spPr>
          <p:txBody>
            <a:bodyPr wrap="square">
              <a:spAutoFit/>
            </a:bodyPr>
            <a:lstStyle/>
            <a:p>
              <a:pPr algn="ctr"/>
              <a:r>
                <a:rPr lang="pt-BR" sz="4000" dirty="0">
                  <a:latin typeface="Calibri" panose="020F0502020204030204" pitchFamily="34" charset="0"/>
                  <a:ea typeface="Calibri" panose="020F0502020204030204" pitchFamily="34" charset="0"/>
                  <a:cs typeface="Calibri" panose="020F0502020204030204" pitchFamily="34" charset="0"/>
                </a:rPr>
                <a:t>Qua bài đọc, em </a:t>
              </a:r>
              <a:r>
                <a:rPr lang="vi-VN" sz="4000" dirty="0">
                  <a:latin typeface="Calibri" panose="020F0502020204030204" pitchFamily="34" charset="0"/>
                  <a:ea typeface="Calibri" panose="020F0502020204030204" pitchFamily="34" charset="0"/>
                  <a:cs typeface="Calibri" panose="020F0502020204030204" pitchFamily="34" charset="0"/>
                </a:rPr>
                <a:t>ấn tượng nhất điều</a:t>
              </a:r>
              <a:r>
                <a:rPr lang="pt-BR" sz="4000" dirty="0">
                  <a:latin typeface="Calibri" panose="020F0502020204030204" pitchFamily="34" charset="0"/>
                  <a:ea typeface="Calibri" panose="020F0502020204030204" pitchFamily="34" charset="0"/>
                  <a:cs typeface="Calibri" panose="020F0502020204030204" pitchFamily="34" charset="0"/>
                </a:rPr>
                <a:t> gì?</a:t>
              </a:r>
              <a:endParaRPr lang="en-US" sz="4000" dirty="0">
                <a:latin typeface="Calibri" panose="020F0502020204030204" pitchFamily="34" charset="0"/>
                <a:ea typeface="Calibri" panose="020F0502020204030204" pitchFamily="34" charset="0"/>
                <a:cs typeface="Calibri" panose="020F0502020204030204" pitchFamily="34" charset="0"/>
              </a:endParaRPr>
            </a:p>
            <a:p>
              <a:pPr algn="ctr"/>
              <a:r>
                <a:rPr lang="pt-BR" sz="4000" dirty="0">
                  <a:latin typeface="Calibri" panose="020F0502020204030204" pitchFamily="34" charset="0"/>
                  <a:ea typeface="Calibri" panose="020F0502020204030204" pitchFamily="34" charset="0"/>
                  <a:cs typeface="Calibri" panose="020F0502020204030204" pitchFamily="34" charset="0"/>
                </a:rPr>
                <a:t>Hãy nói về việc một tốt của em đã giúp đỡ mọi người: học tập, từ thiện, cứu người bị nạn,...</a:t>
              </a:r>
              <a:endParaRPr kumimoji="0" lang="en-US" sz="19900" b="1" i="0" u="none" strike="noStrike" kern="1200" cap="none" spc="0" normalizeH="0" baseline="0" noProof="0" dirty="0">
                <a:ln>
                  <a:noFill/>
                </a:ln>
                <a:solidFill>
                  <a:srgbClr val="753E2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6965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700403" y="2145681"/>
            <a:ext cx="8791194" cy="2566638"/>
          </a:xfrm>
          <a:prstGeom prst="rect">
            <a:avLst/>
          </a:prstGeom>
        </p:spPr>
      </p:pic>
    </p:spTree>
    <p:extLst>
      <p:ext uri="{BB962C8B-B14F-4D97-AF65-F5344CB8AC3E}">
        <p14:creationId xmlns:p14="http://schemas.microsoft.com/office/powerpoint/2010/main" val="291230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4" y="0"/>
            <a:ext cx="8271386" cy="573074"/>
          </a:xfrm>
          <a:prstGeom prst="rect">
            <a:avLst/>
          </a:prstGeom>
        </p:spPr>
      </p:pic>
      <p:pic>
        <p:nvPicPr>
          <p:cNvPr id="2" name="Picture 1"/>
          <p:cNvPicPr>
            <a:picLocks noChangeAspect="1"/>
          </p:cNvPicPr>
          <p:nvPr/>
        </p:nvPicPr>
        <p:blipFill>
          <a:blip r:embed="rId4"/>
          <a:stretch>
            <a:fillRect/>
          </a:stretch>
        </p:blipFill>
        <p:spPr>
          <a:xfrm>
            <a:off x="54340" y="136874"/>
            <a:ext cx="12083319" cy="6584251"/>
          </a:xfrm>
          <a:prstGeom prst="rect">
            <a:avLst/>
          </a:prstGeom>
        </p:spPr>
      </p:pic>
    </p:spTree>
    <p:extLst>
      <p:ext uri="{BB962C8B-B14F-4D97-AF65-F5344CB8AC3E}">
        <p14:creationId xmlns:p14="http://schemas.microsoft.com/office/powerpoint/2010/main" val="2976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624840" y="1234333"/>
            <a:ext cx="11154334" cy="4996881"/>
          </a:xfrm>
          <a:prstGeom prst="rect">
            <a:avLst/>
          </a:prstGeom>
          <a:solidFill>
            <a:schemeClr val="bg1"/>
          </a:solidFill>
          <a:ln w="57150">
            <a:solidFill>
              <a:schemeClr val="bg1">
                <a:lumMod val="85000"/>
              </a:schemeClr>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đặc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thù</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Đọc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đúng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từ</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ngữ</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đoạn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toàn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Tờ</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báo</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tường</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của</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tôi</a:t>
            </a:r>
            <a:r>
              <a:rPr lang="en-US" sz="2800" i="1" dirty="0">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Nhận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biết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được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đặc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điểm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hình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hành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động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nói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suy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nghĩ</a:t>
            </a:r>
            <a:r>
              <a:rPr lang="en-US" sz="2800" dirty="0">
                <a:latin typeface="Calibri" panose="020F0502020204030204" pitchFamily="34" charset="0"/>
                <a:ea typeface="Calibri" panose="020F0502020204030204" pitchFamily="34" charset="0"/>
                <a:cs typeface="Calibri" panose="020F0502020204030204" pitchFamily="34" charset="0"/>
              </a:rPr>
              <a:t>,… </a:t>
            </a: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Hiểu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điều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muốn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nói</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sự</a:t>
            </a:r>
            <a:r>
              <a:rPr lang="en-US" sz="2800" dirty="0">
                <a:latin typeface="Calibri" panose="020F0502020204030204" pitchFamily="34" charset="0"/>
                <a:ea typeface="Calibri" panose="020F0502020204030204" pitchFamily="34" charset="0"/>
                <a:cs typeface="Calibri" panose="020F0502020204030204" pitchFamily="34" charset="0"/>
              </a:rPr>
              <a:t> dung </a:t>
            </a:r>
            <a:r>
              <a:rPr lang="en-US" sz="2800" dirty="0" err="1">
                <a:latin typeface="Calibri" panose="020F0502020204030204" pitchFamily="34" charset="0"/>
                <a:ea typeface="Calibri" panose="020F0502020204030204" pitchFamily="34" charset="0"/>
                <a:cs typeface="Calibri" panose="020F0502020204030204" pitchFamily="34" charset="0"/>
              </a:rPr>
              <a:t>cảm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tấm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lòng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bé</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Cậu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vượt</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nỗi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hãi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cùng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với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khó</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khăn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khi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một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phải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chạy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trên</a:t>
            </a:r>
            <a:r>
              <a:rPr lang="en-US" sz="2800" dirty="0">
                <a:latin typeface="Calibri" panose="020F0502020204030204" pitchFamily="34" charset="0"/>
                <a:ea typeface="Calibri" panose="020F0502020204030204" pitchFamily="34" charset="0"/>
                <a:cs typeface="Calibri" panose="020F0502020204030204" pitchFamily="34" charset="0"/>
              </a:rPr>
              <a:t> con </a:t>
            </a:r>
            <a:r>
              <a:rPr lang="en-US" sz="2800" dirty="0" err="1">
                <a:latin typeface="Calibri" panose="020F0502020204030204" pitchFamily="34" charset="0"/>
                <a:ea typeface="Calibri" panose="020F0502020204030204" pitchFamily="34" charset="0"/>
                <a:cs typeface="Calibri" panose="020F0502020204030204" pitchFamily="34" charset="0"/>
              </a:rPr>
              <a:t>đường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rừng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vẻ</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lúc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chiều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muộn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báo</a:t>
            </a:r>
            <a:r>
              <a:rPr lang="en-US" sz="2800" dirty="0">
                <a:latin typeface="Calibri" panose="020F0502020204030204" pitchFamily="34" charset="0"/>
                <a:ea typeface="Calibri" panose="020F0502020204030204" pitchFamily="34" charset="0"/>
                <a:cs typeface="Calibri" panose="020F0502020204030204" pitchFamily="34" charset="0"/>
              </a:rPr>
              <a:t> tin </a:t>
            </a:r>
            <a:r>
              <a:rPr lang="en-US" sz="2800" dirty="0" err="1">
                <a:latin typeface="Calibri" panose="020F0502020204030204" pitchFamily="34" charset="0"/>
                <a:ea typeface="Calibri" panose="020F0502020204030204" pitchFamily="34" charset="0"/>
                <a:cs typeface="Calibri" panose="020F0502020204030204" pitchFamily="34" charset="0"/>
              </a:rPr>
              <a:t>cho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chú</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đội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kịp</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cứu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giúp</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người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bị</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nạn</a:t>
            </a:r>
            <a:r>
              <a:rPr lang="en-US" sz="2800" dirty="0">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ngôn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hợp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Phẩm</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Chăm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6">
            <a:biLevel thresh="50000"/>
          </a:blip>
          <a:stretch>
            <a:fillRect/>
          </a:stretch>
        </p:blipFill>
        <p:spPr>
          <a:xfrm>
            <a:off x="3014492" y="200962"/>
            <a:ext cx="6565961" cy="1286367"/>
          </a:xfrm>
          <a:prstGeom prst="rect">
            <a:avLst/>
          </a:prstGeom>
        </p:spPr>
      </p:pic>
    </p:spTree>
    <p:extLst>
      <p:ext uri="{BB962C8B-B14F-4D97-AF65-F5344CB8AC3E}">
        <p14:creationId xmlns:p14="http://schemas.microsoft.com/office/powerpoint/2010/main" val="3534161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778015" y="-266514"/>
            <a:ext cx="11467570" cy="6858594"/>
          </a:xfrm>
          <a:prstGeom prst="rect">
            <a:avLst/>
          </a:prstGeom>
        </p:spPr>
      </p:pic>
    </p:spTree>
    <p:extLst>
      <p:ext uri="{BB962C8B-B14F-4D97-AF65-F5344CB8AC3E}">
        <p14:creationId xmlns:p14="http://schemas.microsoft.com/office/powerpoint/2010/main" val="276573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1929807" cy="523204"/>
            </a:xfrm>
            <a:prstGeom prst="rect">
              <a:avLst/>
            </a:prstGeom>
            <a:noFill/>
          </p:spPr>
          <p:txBody>
            <a:bodyPr wrap="none" rtlCol="0">
              <a:spAutoFit/>
            </a:bodyPr>
            <a:lstStyle/>
            <a:p>
              <a:r>
                <a:rPr lang="en-US" sz="3200" i="1" dirty="0" err="1">
                  <a:latin typeface="Calibri" panose="020F0502020204030204" pitchFamily="34" charset="0"/>
                  <a:ea typeface="Calibri" panose="020F0502020204030204" pitchFamily="34" charset="0"/>
                  <a:cs typeface="Calibri" panose="020F0502020204030204" pitchFamily="34" charset="0"/>
                </a:rPr>
                <a:t>Từ</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đầu</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bao</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hàng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845640" cy="523204"/>
            </a:xfrm>
            <a:prstGeom prst="rect">
              <a:avLst/>
            </a:prstGeom>
            <a:noFill/>
          </p:spPr>
          <p:txBody>
            <a:bodyPr wrap="none" rtlCol="0">
              <a:spAutoFit/>
            </a:bodyPr>
            <a:lstStyle/>
            <a:p>
              <a:pPr lvl="0">
                <a:defRPr/>
              </a:pPr>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đồn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biên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phòng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cũng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hiện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ra.</a:t>
              </a:r>
              <a:endParaRPr kumimoji="0" lang="zh-CN" altLang="en-US" sz="4800" b="1"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149645" cy="523204"/>
            </a:xfrm>
            <a:prstGeom prst="rect">
              <a:avLst/>
            </a:prstGeom>
            <a:noFill/>
          </p:spPr>
          <p:txBody>
            <a:bodyPr wrap="none" rtlCol="0">
              <a:spAutoFit/>
            </a:bodyPr>
            <a:lstStyle/>
            <a:p>
              <a:pPr lvl="0"/>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được</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cứu</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kịp</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thời</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1" u="none" strike="noStrike" kern="1200" cap="none" spc="0" normalizeH="0" baseline="0" noProof="0" dirty="0">
                  <a:ln>
                    <a:noFill/>
                  </a:ln>
                  <a:solidFill>
                    <a:schemeClr val="tx1"/>
                  </a:solidFill>
                  <a:effectLst/>
                  <a:uLnTx/>
                  <a:uFillTx/>
                  <a:latin typeface="Calibri" panose="020F0502020204030204" pitchFamily="34" charset="0"/>
                  <a:ea typeface="思源黑体 CN"/>
                  <a:cs typeface="Calibri" panose="020F0502020204030204" pitchFamily="34" charset="0"/>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61965"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i="1" u="none" strike="noStrike" kern="1200" cap="none" spc="0" normalizeH="0" baseline="0" noProof="0" dirty="0">
                <a:ln>
                  <a:noFill/>
                </a:ln>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78057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8" name="组合 44">
            <a:extLst>
              <a:ext uri="{FF2B5EF4-FFF2-40B4-BE49-F238E27FC236}">
                <a16:creationId xmlns:a16="http://schemas.microsoft.com/office/drawing/2014/main" id="{85C56351-589F-3B5A-C21E-E426EBA15B27}"/>
              </a:ext>
            </a:extLst>
          </p:cNvPr>
          <p:cNvGrpSpPr/>
          <p:nvPr/>
        </p:nvGrpSpPr>
        <p:grpSpPr>
          <a:xfrm>
            <a:off x="2794665" y="1746028"/>
            <a:ext cx="8047467" cy="1015664"/>
            <a:chOff x="2360277" y="2655576"/>
            <a:chExt cx="3089358" cy="908723"/>
          </a:xfrm>
        </p:grpSpPr>
        <p:grpSp>
          <p:nvGrpSpPr>
            <p:cNvPr id="9"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12"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10" name="文本框 40">
              <a:extLst>
                <a:ext uri="{FF2B5EF4-FFF2-40B4-BE49-F238E27FC236}">
                  <a16:creationId xmlns:a16="http://schemas.microsoft.com/office/drawing/2014/main" id="{08C0AB92-8CFF-0402-0DEF-FDC8C6055AEC}"/>
                </a:ext>
              </a:extLst>
            </p:cNvPr>
            <p:cNvSpPr txBox="1"/>
            <p:nvPr/>
          </p:nvSpPr>
          <p:spPr>
            <a:xfrm>
              <a:off x="2813219" y="2655576"/>
              <a:ext cx="2179799" cy="908723"/>
            </a:xfrm>
            <a:prstGeom prst="rect">
              <a:avLst/>
            </a:prstGeom>
            <a:noFill/>
          </p:spPr>
          <p:txBody>
            <a:bodyPr wrap="none" rtlCol="0">
              <a:spAutoFit/>
            </a:bodyPr>
            <a:lstStyle/>
            <a:p>
              <a:r>
                <a:rPr lang="en-US" sz="6000" i="1" smtClean="0">
                  <a:latin typeface="Calibri" panose="020F0502020204030204" pitchFamily="34" charset="0"/>
                  <a:ea typeface="Calibri" panose="020F0502020204030204" pitchFamily="34" charset="0"/>
                  <a:cs typeface="Calibri" panose="020F0502020204030204" pitchFamily="34" charset="0"/>
                </a:rPr>
                <a:t>Đọc nối tiếp đoạn</a:t>
              </a:r>
              <a:endParaRPr lang="en-US" sz="6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538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589698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978860" y="1276190"/>
            <a:ext cx="2704835" cy="924905"/>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4488235" y="4251596"/>
              <a:ext cx="1049853"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Eng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4140368" y="1276190"/>
            <a:ext cx="3114956" cy="842243"/>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44953" y="4190424"/>
              <a:ext cx="1617388"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suýt nữa</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4082435" y="2448533"/>
            <a:ext cx="3114956" cy="766741"/>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529608" y="4175015"/>
              <a:ext cx="21561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ngổn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ngang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7617836" y="1283356"/>
            <a:ext cx="3624679" cy="835077"/>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748334" y="4263606"/>
              <a:ext cx="3438234"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hét toáng lên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734225" y="-34992"/>
            <a:ext cx="7157324" cy="1694835"/>
          </a:xfrm>
          <a:prstGeom prst="rect">
            <a:avLst/>
          </a:prstGeom>
        </p:spPr>
      </p:pic>
      <p:grpSp>
        <p:nvGrpSpPr>
          <p:cNvPr id="35" name="组合 47">
            <a:extLst>
              <a:ext uri="{FF2B5EF4-FFF2-40B4-BE49-F238E27FC236}">
                <a16:creationId xmlns:a16="http://schemas.microsoft.com/office/drawing/2014/main" id="{A44338A9-366B-14B4-D9B0-56CBE1F0010E}"/>
              </a:ext>
            </a:extLst>
          </p:cNvPr>
          <p:cNvGrpSpPr/>
          <p:nvPr/>
        </p:nvGrpSpPr>
        <p:grpSpPr>
          <a:xfrm>
            <a:off x="7617836" y="2387249"/>
            <a:ext cx="3544692" cy="828026"/>
            <a:chOff x="3151568" y="4106352"/>
            <a:chExt cx="2774950" cy="892629"/>
          </a:xfrm>
        </p:grpSpPr>
        <p:grpSp>
          <p:nvGrpSpPr>
            <p:cNvPr id="3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a16="http://schemas.microsoft.com/office/drawing/2014/main" id="{10A29F83-44C0-4CA2-BE85-8E617F886A95}"/>
                </a:ext>
              </a:extLst>
            </p:cNvPr>
            <p:cNvSpPr txBox="1"/>
            <p:nvPr/>
          </p:nvSpPr>
          <p:spPr>
            <a:xfrm>
              <a:off x="3778706" y="4209649"/>
              <a:ext cx="1152831" cy="57827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nhễ</a:t>
              </a:r>
              <a:r>
                <a:rPr kumimoji="0" lang="en-US" altLang="zh-CN" sz="36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nhại</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40" name="组合 47">
            <a:extLst>
              <a:ext uri="{FF2B5EF4-FFF2-40B4-BE49-F238E27FC236}">
                <a16:creationId xmlns:a16="http://schemas.microsoft.com/office/drawing/2014/main" id="{EF2C2F84-8950-FD38-239C-1F500C1814CB}"/>
              </a:ext>
            </a:extLst>
          </p:cNvPr>
          <p:cNvGrpSpPr/>
          <p:nvPr/>
        </p:nvGrpSpPr>
        <p:grpSpPr>
          <a:xfrm>
            <a:off x="978860" y="2387249"/>
            <a:ext cx="2645735" cy="828025"/>
            <a:chOff x="2196318"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43198" y="4207725"/>
              <a:ext cx="23983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trấn</a:t>
              </a:r>
              <a:r>
                <a:rPr kumimoji="0" lang="en-US" altLang="zh-C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tĩnh</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45" name="TextBox 44">
            <a:extLst>
              <a:ext uri="{FF2B5EF4-FFF2-40B4-BE49-F238E27FC236}">
                <a16:creationId xmlns:a16="http://schemas.microsoft.com/office/drawing/2014/main" id="{61FEEFA4-3753-BB61-62C2-096F3F989B88}"/>
              </a:ext>
            </a:extLst>
          </p:cNvPr>
          <p:cNvSpPr txBox="1"/>
          <p:nvPr/>
        </p:nvSpPr>
        <p:spPr>
          <a:xfrm>
            <a:off x="550825" y="4551584"/>
            <a:ext cx="1088136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Cách ngắt giọng ở những câu dài</a:t>
            </a:r>
          </a:p>
          <a:p>
            <a:pPr lvl="0" algn="just"/>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Ngày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hôm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báo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đội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cứu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bị</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nơi</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a:extLst>
              <a:ext uri="{FF2B5EF4-FFF2-40B4-BE49-F238E27FC236}">
                <a16:creationId xmlns:a16="http://schemas.microsoft.com/office/drawing/2014/main" id="{E3E334DB-A964-8F2A-4F50-2F4B26A7039B}"/>
              </a:ext>
            </a:extLst>
          </p:cNvPr>
          <p:cNvPicPr>
            <a:picLocks noChangeAspect="1"/>
          </p:cNvPicPr>
          <p:nvPr/>
        </p:nvPicPr>
        <p:blipFill>
          <a:blip r:embed="rId7"/>
          <a:stretch>
            <a:fillRect/>
          </a:stretch>
        </p:blipFill>
        <p:spPr>
          <a:xfrm>
            <a:off x="2445510" y="3226097"/>
            <a:ext cx="7157324" cy="1694835"/>
          </a:xfrm>
          <a:prstGeom prst="rect">
            <a:avLst/>
          </a:prstGeom>
        </p:spPr>
      </p:pic>
    </p:spTree>
    <p:extLst>
      <p:ext uri="{BB962C8B-B14F-4D97-AF65-F5344CB8AC3E}">
        <p14:creationId xmlns:p14="http://schemas.microsoft.com/office/powerpoint/2010/main" val="209090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883920" y="1295106"/>
            <a:ext cx="2935752" cy="985764"/>
            <a:chOff x="2469314" y="4106353"/>
            <a:chExt cx="530893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469314" y="4106353"/>
              <a:ext cx="5089342" cy="1023787"/>
              <a:chOff x="752936" y="3302000"/>
              <a:chExt cx="442551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752936" y="3302000"/>
                <a:ext cx="442551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865407" y="3451353"/>
                <a:ext cx="4169254"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706921" y="4282615"/>
              <a:ext cx="50713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Biên</a:t>
              </a:r>
              <a:r>
                <a:rPr kumimoji="0" lang="en-US" altLang="zh-CN" sz="3600" b="1" i="0" u="none" strike="noStrike" kern="1200" cap="none" spc="0" normalizeH="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phòng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3889103" y="1397240"/>
            <a:ext cx="7256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cs typeface="+mn-cs"/>
              </a:rPr>
              <a:t>Phòng</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thủ</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và</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bảo</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vệ</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biên</a:t>
            </a:r>
            <a:r>
              <a:rPr kumimoji="0" lang="en-US" sz="3600" b="1" i="0" u="none" strike="noStrike" kern="1200" cap="none" spc="0" normalizeH="0" noProof="0" dirty="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cs typeface="+mn-cs"/>
              </a:rPr>
              <a:t>giới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4" descr="Vang mãi bản hùng ca Bộ đội Biên phò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629" y="2581579"/>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Bộ đội Biên phòng Hà Giang tuần tra liên hợp thực thi pháp luật trên biên  giới - Báo Hà Giang điện t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4091" y="2581579"/>
            <a:ext cx="4861902"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7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618</Words>
  <Application>Microsoft Office PowerPoint</Application>
  <PresentationFormat>Widescreen</PresentationFormat>
  <Paragraphs>81</Paragraphs>
  <Slides>22</Slides>
  <Notes>21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等线</vt:lpstr>
      <vt:lpstr>宋体</vt:lpstr>
      <vt:lpstr>#9Slide07 Altus</vt:lpstr>
      <vt:lpstr>#9Slide07 HoneyCream</vt:lpstr>
      <vt:lpstr>Arial</vt:lpstr>
      <vt:lpstr>Calibri</vt:lpstr>
      <vt:lpstr>Calibri Light</vt:lpstr>
      <vt:lpstr>Cambria</vt:lpstr>
      <vt:lpstr>OpenSans</vt:lpstr>
      <vt:lpstr>SVN-Newton</vt:lpstr>
      <vt:lpstr>Times New Roman</vt:lpstr>
      <vt:lpstr>字魂131号-酷乐潮玩体</vt:lpstr>
      <vt:lpstr>字魂27号-布丁体</vt:lpstr>
      <vt:lpstr>思源黑体 CN</vt:lpstr>
      <vt:lpstr>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18</cp:revision>
  <dcterms:created xsi:type="dcterms:W3CDTF">2023-12-16T13:39:24Z</dcterms:created>
  <dcterms:modified xsi:type="dcterms:W3CDTF">2024-01-23T13:25:56Z</dcterms:modified>
</cp:coreProperties>
</file>