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59" r:id="rId3"/>
    <p:sldId id="369" r:id="rId4"/>
    <p:sldId id="370" r:id="rId5"/>
    <p:sldId id="380" r:id="rId6"/>
    <p:sldId id="271" r:id="rId7"/>
    <p:sldId id="355" r:id="rId8"/>
    <p:sldId id="354" r:id="rId9"/>
    <p:sldId id="381" r:id="rId10"/>
    <p:sldId id="374" r:id="rId11"/>
    <p:sldId id="382" r:id="rId12"/>
    <p:sldId id="371" r:id="rId13"/>
    <p:sldId id="372" r:id="rId14"/>
    <p:sldId id="379" r:id="rId15"/>
    <p:sldId id="384" r:id="rId16"/>
    <p:sldId id="3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p:normalViewPr>
  <p:slideViewPr>
    <p:cSldViewPr snapToGrid="0">
      <p:cViewPr varScale="1">
        <p:scale>
          <a:sx n="62" d="100"/>
          <a:sy n="62" d="100"/>
        </p:scale>
        <p:origin x="96"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6D4F1-7BC9-4637-B01B-E878507761DE}"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368F3-8C28-42F5-9BDE-1E9705451EBA}" type="slidenum">
              <a:rPr lang="en-US" smtClean="0"/>
              <a:t>‹#›</a:t>
            </a:fld>
            <a:endParaRPr lang="en-US"/>
          </a:p>
        </p:txBody>
      </p:sp>
    </p:spTree>
    <p:extLst>
      <p:ext uri="{BB962C8B-B14F-4D97-AF65-F5344CB8AC3E}">
        <p14:creationId xmlns:p14="http://schemas.microsoft.com/office/powerpoint/2010/main" val="40321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B5DCD-69F6-654D-A8DD-CDC7B1EBC5D1}" type="slidenum">
              <a:rPr lang="en-VN" smtClean="0"/>
              <a:t>7</a:t>
            </a:fld>
            <a:endParaRPr lang="en-VN"/>
          </a:p>
        </p:txBody>
      </p:sp>
    </p:spTree>
    <p:extLst>
      <p:ext uri="{BB962C8B-B14F-4D97-AF65-F5344CB8AC3E}">
        <p14:creationId xmlns:p14="http://schemas.microsoft.com/office/powerpoint/2010/main" val="117135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8</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9</a:t>
            </a:fld>
            <a:endParaRPr lang="en-VN"/>
          </a:p>
        </p:txBody>
      </p:sp>
    </p:spTree>
    <p:extLst>
      <p:ext uri="{BB962C8B-B14F-4D97-AF65-F5344CB8AC3E}">
        <p14:creationId xmlns:p14="http://schemas.microsoft.com/office/powerpoint/2010/main" val="271321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D32C-92CA-D871-3B8E-62055C2833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97227E-5C52-33B8-2EB3-7342631635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C0B5ED-B327-2A01-3963-A370E6E46B08}"/>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5" name="Footer Placeholder 4">
            <a:extLst>
              <a:ext uri="{FF2B5EF4-FFF2-40B4-BE49-F238E27FC236}">
                <a16:creationId xmlns:a16="http://schemas.microsoft.com/office/drawing/2014/main" id="{E6375712-657C-328C-F1DC-C1C2DB3AE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D8918-D2FC-0362-BEA9-446911B7B519}"/>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1728230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5BA1-C64B-F392-7D28-C25A9DB291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DBAAC8-99C3-EB8E-1DD5-B63EB4D9E2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6FA6F-EF8E-2A66-3ACB-F903EFF831A8}"/>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5" name="Footer Placeholder 4">
            <a:extLst>
              <a:ext uri="{FF2B5EF4-FFF2-40B4-BE49-F238E27FC236}">
                <a16:creationId xmlns:a16="http://schemas.microsoft.com/office/drawing/2014/main" id="{D36051A6-7F1C-AAB3-AD12-E615434F2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1F704-C818-DC8C-E86E-DBD407F37BA3}"/>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786751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20B68-3CB7-1F82-D08C-4E336C9D67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77D28-C5D5-2C9F-240E-88268C780D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08D75-C783-5509-C657-B27CCFD1D875}"/>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5" name="Footer Placeholder 4">
            <a:extLst>
              <a:ext uri="{FF2B5EF4-FFF2-40B4-BE49-F238E27FC236}">
                <a16:creationId xmlns:a16="http://schemas.microsoft.com/office/drawing/2014/main" id="{30A7612E-10FB-FBA5-E7BC-25D1C1BE1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6CE9D-BFE2-504B-8475-5A8FA1154592}"/>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277987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92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D0FD-5A88-B960-E722-88B33F8FB4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B0365-662A-1DAF-63D8-82A563C44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3D0A5-C17A-C774-E26E-F2CE4FAC3B86}"/>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5" name="Footer Placeholder 4">
            <a:extLst>
              <a:ext uri="{FF2B5EF4-FFF2-40B4-BE49-F238E27FC236}">
                <a16:creationId xmlns:a16="http://schemas.microsoft.com/office/drawing/2014/main" id="{49D1EFA1-62B6-0601-F689-26094949D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1550E-8ED2-3024-93C8-E4139113A87F}"/>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128520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43A8-8612-25AE-3B9D-A7997F074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84693-F833-4C64-B7CD-BFB1AA4BA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34BB87-3190-44FF-32B6-6BB4908A2F52}"/>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5" name="Footer Placeholder 4">
            <a:extLst>
              <a:ext uri="{FF2B5EF4-FFF2-40B4-BE49-F238E27FC236}">
                <a16:creationId xmlns:a16="http://schemas.microsoft.com/office/drawing/2014/main" id="{397C0279-BEB2-B491-BA52-E0D2DC389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5ADA1-6542-CE41-C3F5-3A6AE849FAA9}"/>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1484328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FF85-1586-58E6-A322-1B68BBD01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4249-C557-206B-46EF-69065F7FA2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934C1E-8F8D-088E-320A-34F02F65C5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452168-E60C-95B1-7DF6-E0036A0226AF}"/>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6" name="Footer Placeholder 5">
            <a:extLst>
              <a:ext uri="{FF2B5EF4-FFF2-40B4-BE49-F238E27FC236}">
                <a16:creationId xmlns:a16="http://schemas.microsoft.com/office/drawing/2014/main" id="{DF3E9AC5-B5B8-7DB5-93BE-98EFCA41B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70ABB-CB86-9913-88D6-4E785D3BD198}"/>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308301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C44F3-3263-A185-1B19-DE1712EB3A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4A9DF-7F2E-F48A-8228-9D94A722CF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5FA4AA-A026-4A8D-E85A-3ECBF37733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3938A-3832-D5AB-60E0-ED93E2078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9B13AC-F2AC-1EF2-3840-6AF3DEC53E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43E2AA-64DF-3B48-8690-E33075490D9D}"/>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8" name="Footer Placeholder 7">
            <a:extLst>
              <a:ext uri="{FF2B5EF4-FFF2-40B4-BE49-F238E27FC236}">
                <a16:creationId xmlns:a16="http://schemas.microsoft.com/office/drawing/2014/main" id="{56082863-EA3C-3154-4201-50E4F99522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AC102-4BDA-76B0-02BC-FED55F8970C8}"/>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1788946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58D3-B1B5-1815-625F-F6484055B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FEBA9-700E-F317-A436-7D1E93951F4E}"/>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4" name="Footer Placeholder 3">
            <a:extLst>
              <a:ext uri="{FF2B5EF4-FFF2-40B4-BE49-F238E27FC236}">
                <a16:creationId xmlns:a16="http://schemas.microsoft.com/office/drawing/2014/main" id="{2DDC3213-9485-8370-6990-338E406B06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12218B-0513-2C7A-50AC-24E56B1F97DF}"/>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1937816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8F90DB-A0E9-E98C-BE4F-5A937EBEF683}"/>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3" name="Footer Placeholder 2">
            <a:extLst>
              <a:ext uri="{FF2B5EF4-FFF2-40B4-BE49-F238E27FC236}">
                <a16:creationId xmlns:a16="http://schemas.microsoft.com/office/drawing/2014/main" id="{5480FE39-37E1-AE8B-6C31-1ED4232B7E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62819C-D54E-EF16-5305-109A5DAA8011}"/>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223423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1EEB-F646-C3AB-6E89-B2D6C6493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EF1DB-6026-DC0E-D74D-E1047F555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3C0B1-2A99-8242-EA0B-7B8C46CBF4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C1277-F6D6-6901-B53A-A323D36C7A4F}"/>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6" name="Footer Placeholder 5">
            <a:extLst>
              <a:ext uri="{FF2B5EF4-FFF2-40B4-BE49-F238E27FC236}">
                <a16:creationId xmlns:a16="http://schemas.microsoft.com/office/drawing/2014/main" id="{86B6BAF2-B73D-E4B2-85C1-D764DAF6EE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046F4-6B85-3722-5F81-B554E6B12959}"/>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1745142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EF084-8213-4A44-F413-A56C848ED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2F538C-1794-672D-808F-3381D1988E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2B1D54-7831-5A27-4E67-E73D66D33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826D62-F916-82B3-522A-B363BB85D6E4}"/>
              </a:ext>
            </a:extLst>
          </p:cNvPr>
          <p:cNvSpPr>
            <a:spLocks noGrp="1"/>
          </p:cNvSpPr>
          <p:nvPr>
            <p:ph type="dt" sz="half" idx="10"/>
          </p:nvPr>
        </p:nvSpPr>
        <p:spPr/>
        <p:txBody>
          <a:bodyPr/>
          <a:lstStyle/>
          <a:p>
            <a:fld id="{611CFC11-A8FF-4C59-B9D9-C7C0B0002F35}" type="datetimeFigureOut">
              <a:rPr lang="en-US" smtClean="0"/>
              <a:t>1/26/2024</a:t>
            </a:fld>
            <a:endParaRPr lang="en-US"/>
          </a:p>
        </p:txBody>
      </p:sp>
      <p:sp>
        <p:nvSpPr>
          <p:cNvPr id="6" name="Footer Placeholder 5">
            <a:extLst>
              <a:ext uri="{FF2B5EF4-FFF2-40B4-BE49-F238E27FC236}">
                <a16:creationId xmlns:a16="http://schemas.microsoft.com/office/drawing/2014/main" id="{D83EAC79-E4C7-822B-2BDA-78C740C4ED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C3BF71-B811-EBFA-03F7-EA1BED972254}"/>
              </a:ext>
            </a:extLst>
          </p:cNvPr>
          <p:cNvSpPr>
            <a:spLocks noGrp="1"/>
          </p:cNvSpPr>
          <p:nvPr>
            <p:ph type="sldNum" sz="quarter" idx="12"/>
          </p:nvPr>
        </p:nvSpPr>
        <p:spPr/>
        <p:txBody>
          <a:bodyPr/>
          <a:lstStyle/>
          <a:p>
            <a:fld id="{E8EE78EB-15A7-495A-9799-538098EE80EA}" type="slidenum">
              <a:rPr lang="en-US" smtClean="0"/>
              <a:t>‹#›</a:t>
            </a:fld>
            <a:endParaRPr lang="en-US"/>
          </a:p>
        </p:txBody>
      </p:sp>
    </p:spTree>
    <p:extLst>
      <p:ext uri="{BB962C8B-B14F-4D97-AF65-F5344CB8AC3E}">
        <p14:creationId xmlns:p14="http://schemas.microsoft.com/office/powerpoint/2010/main" val="323910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D6E490-BB62-F150-0A1C-D991E94111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CDF93D-CB67-F985-7ACF-053E12F144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CFC00-B567-D118-823F-83E079D249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CFC11-A8FF-4C59-B9D9-C7C0B0002F35}" type="datetimeFigureOut">
              <a:rPr lang="en-US" smtClean="0"/>
              <a:t>1/26/2024</a:t>
            </a:fld>
            <a:endParaRPr lang="en-US"/>
          </a:p>
        </p:txBody>
      </p:sp>
      <p:sp>
        <p:nvSpPr>
          <p:cNvPr id="5" name="Footer Placeholder 4">
            <a:extLst>
              <a:ext uri="{FF2B5EF4-FFF2-40B4-BE49-F238E27FC236}">
                <a16:creationId xmlns:a16="http://schemas.microsoft.com/office/drawing/2014/main" id="{FB82324E-9C5C-652D-676F-8B78744FC9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BBECB8-4C07-389A-AB69-86D5FD35A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E78EB-15A7-495A-9799-538098EE80EA}" type="slidenum">
              <a:rPr lang="en-US" smtClean="0"/>
              <a:t>‹#›</a:t>
            </a:fld>
            <a:endParaRPr lang="en-US"/>
          </a:p>
        </p:txBody>
      </p:sp>
    </p:spTree>
    <p:extLst>
      <p:ext uri="{BB962C8B-B14F-4D97-AF65-F5344CB8AC3E}">
        <p14:creationId xmlns:p14="http://schemas.microsoft.com/office/powerpoint/2010/main" val="4161345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em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400"/>
            <a:ext cx="12186920" cy="47133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1"/>
            <a:ext cx="12186920" cy="4433963"/>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2" name="Freeform 4">
            <a:extLst>
              <a:ext uri="{FF2B5EF4-FFF2-40B4-BE49-F238E27FC236}">
                <a16:creationId xmlns:a16="http://schemas.microsoft.com/office/drawing/2014/main" id="{C83A8FA3-9495-3043-9796-F7A53DB508ED}"/>
              </a:ext>
            </a:extLst>
          </p:cNvPr>
          <p:cNvSpPr/>
          <p:nvPr/>
        </p:nvSpPr>
        <p:spPr>
          <a:xfrm rot="10800000">
            <a:off x="-274952" y="3393001"/>
            <a:ext cx="12736823" cy="3541199"/>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11">
            <a:extLst>
              <a:ext uri="{FF2B5EF4-FFF2-40B4-BE49-F238E27FC236}">
                <a16:creationId xmlns:a16="http://schemas.microsoft.com/office/drawing/2014/main" id="{1DCECCF7-9444-CC45-A323-1876C711D15B}"/>
              </a:ext>
            </a:extLst>
          </p:cNvPr>
          <p:cNvSpPr/>
          <p:nvPr/>
        </p:nvSpPr>
        <p:spPr>
          <a:xfrm>
            <a:off x="406400" y="2500238"/>
            <a:ext cx="4673600" cy="4433963"/>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Picture 1">
            <a:extLst>
              <a:ext uri="{FF2B5EF4-FFF2-40B4-BE49-F238E27FC236}">
                <a16:creationId xmlns:a16="http://schemas.microsoft.com/office/drawing/2014/main" id="{2CBD8FFA-6F50-1E41-95DC-4B833D228675}"/>
              </a:ext>
            </a:extLst>
          </p:cNvPr>
          <p:cNvPicPr>
            <a:picLocks noChangeAspect="1"/>
          </p:cNvPicPr>
          <p:nvPr/>
        </p:nvPicPr>
        <p:blipFill>
          <a:blip r:embed="rId7"/>
          <a:stretch>
            <a:fillRect/>
          </a:stretch>
        </p:blipFill>
        <p:spPr>
          <a:xfrm>
            <a:off x="4622800" y="4433963"/>
            <a:ext cx="7289800" cy="1981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508000" y="177800"/>
            <a:ext cx="11226800" cy="627932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863600" y="1037689"/>
            <a:ext cx="6756797" cy="5262979"/>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Cảnh quan thiên nhiên Cố đô Huế được tô điểm bởi vẻ đẹp của dòng sông Hương uốn lượn quanh kinh thành. Núi Ngự Bình nằm cạnh sông Hương, mang vẻ đẹp hùng vĩ mà nên thơ với bốn mùa thông reo, chim hót.</a:t>
            </a:r>
          </a:p>
          <a:p>
            <a:pPr algn="just"/>
            <a:r>
              <a:rPr lang="vi-VN" sz="2800" dirty="0">
                <a:latin typeface="Cambria" panose="02040503050406030204" pitchFamily="18" charset="0"/>
                <a:ea typeface="Cambria" panose="02040503050406030204" pitchFamily="18" charset="0"/>
              </a:rPr>
              <a:t>- Cố đô Huế có nhiều công trình kiến 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p>
        </p:txBody>
      </p:sp>
      <p:sp>
        <p:nvSpPr>
          <p:cNvPr id="16" name="TextBox 15">
            <a:extLst>
              <a:ext uri="{FF2B5EF4-FFF2-40B4-BE49-F238E27FC236}">
                <a16:creationId xmlns:a16="http://schemas.microsoft.com/office/drawing/2014/main" id="{91EDD03B-0A12-9247-B1B6-39C68DAA6995}"/>
              </a:ext>
            </a:extLst>
          </p:cNvPr>
          <p:cNvSpPr txBox="1"/>
          <p:nvPr/>
        </p:nvSpPr>
        <p:spPr>
          <a:xfrm>
            <a:off x="-406400" y="429011"/>
            <a:ext cx="7316631" cy="707886"/>
          </a:xfrm>
          <a:prstGeom prst="rect">
            <a:avLst/>
          </a:prstGeom>
          <a:noFill/>
        </p:spPr>
        <p:txBody>
          <a:bodyPr wrap="square" rtlCol="0">
            <a:spAutoFit/>
          </a:bodyPr>
          <a:lstStyle/>
          <a:p>
            <a:pPr algn="r"/>
            <a:r>
              <a:rPr lang="en-VN" sz="4000" b="1" dirty="0">
                <a:solidFill>
                  <a:srgbClr val="C00000"/>
                </a:solidFill>
                <a:latin typeface="Cambria" panose="02040503050406030204" pitchFamily="18" charset="0"/>
              </a:rPr>
              <a:t>Vẻ đẹp của cố đô Huế</a:t>
            </a:r>
          </a:p>
        </p:txBody>
      </p:sp>
      <p:pic>
        <p:nvPicPr>
          <p:cNvPr id="3074" name="Picture 2" descr="Sông Hương - thuathienhue.g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06651"/>
            <a:ext cx="3334303" cy="19460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á trình ra đời và phát triển của chùa Thiên M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473" y="2413000"/>
            <a:ext cx="334815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êm ngưỡng kiến trúc cung đình tại Ngọ Mô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474" y="4454489"/>
            <a:ext cx="3348157" cy="187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06469" y="753820"/>
            <a:ext cx="11579063"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783127" y="1934809"/>
            <a:ext cx="7209056" cy="2246769"/>
          </a:xfrm>
          <a:prstGeom prst="rect">
            <a:avLst/>
          </a:prstGeom>
          <a:noFill/>
        </p:spPr>
        <p:txBody>
          <a:bodyPr wrap="square" rtlCol="0">
            <a:spAutoFit/>
          </a:bodyPr>
          <a:lstStyle/>
          <a:p>
            <a:pPr algn="just"/>
            <a:r>
              <a:rPr lang="vi-VN" sz="2800" dirty="0">
                <a:latin typeface="Cambria" panose="02040503050406030204" pitchFamily="18" charset="0"/>
              </a:rPr>
              <a:t>Sông Hương </a:t>
            </a:r>
            <a:r>
              <a:rPr lang="en-US" sz="2800" dirty="0" err="1">
                <a:latin typeface="Cambria" panose="02040503050406030204" pitchFamily="18" charset="0"/>
              </a:rPr>
              <a:t>là</a:t>
            </a:r>
            <a:r>
              <a:rPr lang="en-US" sz="2800" dirty="0">
                <a:latin typeface="Cambria" panose="02040503050406030204" pitchFamily="18" charset="0"/>
              </a:rPr>
              <a:t> </a:t>
            </a:r>
            <a:r>
              <a:rPr lang="vi-VN" sz="2800" dirty="0">
                <a:latin typeface="Cambria" panose="02040503050406030204" pitchFamily="18" charset="0"/>
              </a:rPr>
              <a:t>thắng cảnh nổi tiếng của đất Cố đô Huế. Sông Hương bắt nguồn từ dãy Trường Sơn chảy qua thành phố Huế và đổ ra cửa biển Thuận An, dọc theo hai bờ sông có các cung điện, chúa, lăng tẩm,…</a:t>
            </a:r>
          </a:p>
        </p:txBody>
      </p:sp>
      <p:grpSp>
        <p:nvGrpSpPr>
          <p:cNvPr id="5" name="Group 4">
            <a:extLst>
              <a:ext uri="{FF2B5EF4-FFF2-40B4-BE49-F238E27FC236}">
                <a16:creationId xmlns:a16="http://schemas.microsoft.com/office/drawing/2014/main" id="{F783EF1B-6D6E-E140-94C5-CE412E9400DC}"/>
              </a:ext>
            </a:extLst>
          </p:cNvPr>
          <p:cNvGrpSpPr/>
          <p:nvPr/>
        </p:nvGrpSpPr>
        <p:grpSpPr>
          <a:xfrm>
            <a:off x="662597" y="934088"/>
            <a:ext cx="7026399" cy="836176"/>
            <a:chOff x="4867835" y="2700023"/>
            <a:chExt cx="6061194"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4380274" cy="1973321"/>
            </a:xfrm>
            <a:prstGeom prst="roundRect">
              <a:avLst>
                <a:gd name="adj" fmla="val 5000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89F3-C3FE-9043-AE06-1E61FF352681}"/>
                </a:ext>
              </a:extLst>
            </p:cNvPr>
            <p:cNvSpPr txBox="1"/>
            <p:nvPr/>
          </p:nvSpPr>
          <p:spPr>
            <a:xfrm>
              <a:off x="5233348" y="2941796"/>
              <a:ext cx="5695681" cy="1525299"/>
            </a:xfrm>
            <a:prstGeom prst="rect">
              <a:avLst/>
            </a:prstGeom>
            <a:noFill/>
          </p:spPr>
          <p:txBody>
            <a:bodyPr wrap="square" rtlCol="0">
              <a:spAutoFit/>
            </a:bodyPr>
            <a:lstStyle/>
            <a:p>
              <a:pPr algn="just"/>
              <a:r>
                <a:rPr lang="vi-VN" sz="3600" b="1" dirty="0">
                  <a:latin typeface="Cambria" panose="02040503050406030204" pitchFamily="18" charset="0"/>
                </a:rPr>
                <a:t>a) Sông Hương</a:t>
              </a:r>
              <a:endParaRPr lang="en-VN" sz="9200" b="1" dirty="0">
                <a:latin typeface="Cambria" panose="02040503050406030204" pitchFamily="18" charset="0"/>
              </a:endParaRPr>
            </a:p>
          </p:txBody>
        </p:sp>
      </p:grpSp>
      <p:pic>
        <p:nvPicPr>
          <p:cNvPr id="3" name="Picture 2">
            <a:extLst>
              <a:ext uri="{FF2B5EF4-FFF2-40B4-BE49-F238E27FC236}">
                <a16:creationId xmlns:a16="http://schemas.microsoft.com/office/drawing/2014/main" id="{0DCD01B7-10CC-9F4C-9526-CF84D7070D4A}"/>
              </a:ext>
            </a:extLst>
          </p:cNvPr>
          <p:cNvPicPr>
            <a:picLocks noChangeAspect="1"/>
          </p:cNvPicPr>
          <p:nvPr/>
        </p:nvPicPr>
        <p:blipFill>
          <a:blip r:embed="rId2"/>
          <a:stretch>
            <a:fillRect/>
          </a:stretch>
        </p:blipFill>
        <p:spPr>
          <a:xfrm>
            <a:off x="8112714" y="916784"/>
            <a:ext cx="3405573" cy="1963573"/>
          </a:xfrm>
          <a:prstGeom prst="rect">
            <a:avLst/>
          </a:prstGeom>
        </p:spPr>
      </p:pic>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725" y="2754344"/>
            <a:ext cx="3410653" cy="3410653"/>
          </a:xfrm>
          <a:prstGeom prst="rect">
            <a:avLst/>
          </a:prstGeom>
        </p:spPr>
      </p:pic>
      <p:pic>
        <p:nvPicPr>
          <p:cNvPr id="4098" name="Picture 2" descr="Sông Hương - Nét đẹp thơ mộng trường tồn ở miền đất cố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47" y="4350886"/>
            <a:ext cx="3548323" cy="1994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ông Hương Huế - Khám phá vẻ đẹp thơ mộng của Kinh Thành Hu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526" y="4344238"/>
            <a:ext cx="3273126" cy="2000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06469" y="753820"/>
            <a:ext cx="11579063"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812800" y="1255235"/>
            <a:ext cx="5740400" cy="5017527"/>
          </a:xfrm>
          <a:prstGeom prst="rect">
            <a:avLst/>
          </a:prstGeom>
          <a:noFill/>
        </p:spPr>
        <p:txBody>
          <a:bodyPr wrap="square" rtlCol="0">
            <a:spAutoFit/>
          </a:bodyPr>
          <a:lstStyle/>
          <a:p>
            <a:pPr algn="just"/>
            <a:r>
              <a:rPr lang="vi-VN" sz="2667" b="1" dirty="0">
                <a:latin typeface="Cambria" panose="02040503050406030204" pitchFamily="18" charset="0"/>
                <a:ea typeface="Cambria" panose="02040503050406030204" pitchFamily="18" charset="0"/>
              </a:rPr>
              <a:t>Ngọ Môn</a:t>
            </a:r>
            <a:r>
              <a:rPr lang="vi-VN" sz="2667" dirty="0">
                <a:latin typeface="Cambria" panose="02040503050406030204" pitchFamily="18" charset="0"/>
                <a:ea typeface="Cambria" panose="02040503050406030204" pitchFamily="18" charset="0"/>
              </a:rPr>
              <a:t> là cổng chính phía nam của </a:t>
            </a:r>
            <a:r>
              <a:rPr lang="en-US" sz="2667" dirty="0" err="1">
                <a:latin typeface="Cambria" panose="02040503050406030204" pitchFamily="18" charset="0"/>
                <a:ea typeface="Cambria" panose="02040503050406030204" pitchFamily="18" charset="0"/>
              </a:rPr>
              <a:t>Hoàng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thành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vi-VN" sz="2667" dirty="0">
                <a:latin typeface="Cambria" panose="02040503050406030204" pitchFamily="18" charset="0"/>
                <a:ea typeface="Cambria" panose="02040503050406030204" pitchFamily="18" charset="0"/>
              </a:rPr>
              <a:t>. Hiện nay là một trong những di tích kiến trúc thời Nguyễn trong quần thể di tích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Cố</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đô</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a:t>
            </a:r>
            <a:r>
              <a:rPr lang="vi-VN" sz="2667" dirty="0">
                <a:latin typeface="Cambria" panose="02040503050406030204" pitchFamily="18" charset="0"/>
                <a:ea typeface="Cambria" panose="02040503050406030204" pitchFamily="18" charset="0"/>
              </a:rPr>
              <a:t> Ngọ Môn là cổng lớn nhất trong 4 cổng chính của Hoàng thành Huế-phía trước (hướng Nam) là cửa Ngọ Môn, phía tả (bên trái) là cửa Hiển Nhơn, hậu (bên phải) là Chương Đức và phía sau (hướng Bắc) là Hòa Bình. Cửa Ngọ Môn chỉ dành riêng cho vua đi lại hoặc dùng khi tiếp đón các sứ thần.</a:t>
            </a:r>
            <a:endParaRPr lang="vi-VN" sz="48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2286000" y="372226"/>
            <a:ext cx="7381773" cy="836176"/>
            <a:chOff x="4867835" y="2700023"/>
            <a:chExt cx="6552442"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89F3-C3FE-9043-AE06-1E61FF352681}"/>
                </a:ext>
              </a:extLst>
            </p:cNvPr>
            <p:cNvSpPr txBox="1"/>
            <p:nvPr/>
          </p:nvSpPr>
          <p:spPr>
            <a:xfrm>
              <a:off x="5724596" y="2962004"/>
              <a:ext cx="5695681" cy="1283038"/>
            </a:xfrm>
            <a:prstGeom prst="rect">
              <a:avLst/>
            </a:prstGeom>
            <a:noFill/>
          </p:spPr>
          <p:txBody>
            <a:bodyPr wrap="square" rtlCol="0">
              <a:spAutoFit/>
            </a:bodyPr>
            <a:lstStyle/>
            <a:p>
              <a:pPr algn="just"/>
              <a:r>
                <a:rPr lang="en-US" sz="2933" b="1" dirty="0">
                  <a:solidFill>
                    <a:schemeClr val="bg1"/>
                  </a:solidFill>
                  <a:latin typeface="Cambria" panose="02040503050406030204" pitchFamily="18" charset="0"/>
                </a:rPr>
                <a:t>b) </a:t>
              </a:r>
              <a:r>
                <a:rPr lang="en-US" sz="2933" b="1" dirty="0" err="1">
                  <a:solidFill>
                    <a:schemeClr val="bg1"/>
                  </a:solidFill>
                  <a:latin typeface="Cambria" panose="02040503050406030204" pitchFamily="18" charset="0"/>
                </a:rPr>
                <a:t>Ngọ</a:t>
              </a:r>
              <a:r>
                <a:rPr lang="en-US" sz="2933" b="1" dirty="0">
                  <a:solidFill>
                    <a:schemeClr val="bg1"/>
                  </a:solidFill>
                  <a:latin typeface="Cambria" panose="02040503050406030204" pitchFamily="18" charset="0"/>
                </a:rPr>
                <a:t> </a:t>
              </a:r>
              <a:r>
                <a:rPr lang="en-US" sz="2933" b="1" dirty="0" err="1">
                  <a:solidFill>
                    <a:schemeClr val="bg1"/>
                  </a:solidFill>
                  <a:latin typeface="Cambria" panose="02040503050406030204" pitchFamily="18" charset="0"/>
                </a:rPr>
                <a:t>Môn</a:t>
              </a:r>
              <a:r>
                <a:rPr lang="en-US" sz="2933" b="1" dirty="0">
                  <a:solidFill>
                    <a:schemeClr val="bg1"/>
                  </a:solidFill>
                  <a:latin typeface="Cambria" panose="02040503050406030204" pitchFamily="18" charset="0"/>
                </a:rPr>
                <a:t> (</a:t>
              </a:r>
              <a:r>
                <a:rPr lang="en-US" sz="2933" b="1" dirty="0" err="1">
                  <a:solidFill>
                    <a:schemeClr val="bg1"/>
                  </a:solidFill>
                  <a:latin typeface="Cambria" panose="02040503050406030204" pitchFamily="18" charset="0"/>
                </a:rPr>
                <a:t>Hoàng</a:t>
              </a:r>
              <a:r>
                <a:rPr lang="en-US" sz="2933" b="1" dirty="0">
                  <a:solidFill>
                    <a:schemeClr val="bg1"/>
                  </a:solidFill>
                  <a:latin typeface="Cambria" panose="02040503050406030204" pitchFamily="18" charset="0"/>
                </a:rPr>
                <a:t> </a:t>
              </a:r>
              <a:r>
                <a:rPr lang="en-US" sz="2933" b="1" dirty="0" err="1">
                  <a:solidFill>
                    <a:schemeClr val="bg1"/>
                  </a:solidFill>
                  <a:latin typeface="Cambria" panose="02040503050406030204" pitchFamily="18" charset="0"/>
                </a:rPr>
                <a:t>thành</a:t>
              </a:r>
              <a:r>
                <a:rPr lang="en-US" sz="2933" b="1" dirty="0">
                  <a:solidFill>
                    <a:schemeClr val="bg1"/>
                  </a:solidFill>
                  <a:latin typeface="Cambria" panose="02040503050406030204" pitchFamily="18" charset="0"/>
                </a:rPr>
                <a:t> </a:t>
              </a:r>
              <a:r>
                <a:rPr lang="en-US" sz="2933" b="1" dirty="0" err="1">
                  <a:solidFill>
                    <a:schemeClr val="bg1"/>
                  </a:solidFill>
                  <a:latin typeface="Cambria" panose="02040503050406030204" pitchFamily="18" charset="0"/>
                </a:rPr>
                <a:t>Huế</a:t>
              </a:r>
              <a:r>
                <a:rPr lang="en-US" sz="2933" b="1" dirty="0">
                  <a:solidFill>
                    <a:schemeClr val="bg1"/>
                  </a:solidFill>
                  <a:latin typeface="Cambria" panose="02040503050406030204" pitchFamily="18" charset="0"/>
                </a:rPr>
                <a:t>)</a:t>
              </a:r>
              <a:endParaRPr lang="en-VN" sz="6400" b="1" dirty="0">
                <a:solidFill>
                  <a:schemeClr val="bg1"/>
                </a:solidFill>
                <a:latin typeface="Cambria" panose="02040503050406030204" pitchFamily="18" charset="0"/>
              </a:endParaRPr>
            </a:p>
          </p:txBody>
        </p:sp>
      </p:grpSp>
      <p:pic>
        <p:nvPicPr>
          <p:cNvPr id="5122" name="Picture 2" descr="Ghé thăm Cổng Ngọ Môn Huế - Khám phá di sản kiến trúc dưới triều Nguy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398" y="3733800"/>
            <a:ext cx="4820916" cy="2430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Ngọ Môn - biểu tượng kiến trúc cung đì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589" y="1355697"/>
            <a:ext cx="3718027" cy="2256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06469" y="753820"/>
            <a:ext cx="11579063"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812800" y="1509451"/>
            <a:ext cx="6146800" cy="4154407"/>
          </a:xfrm>
          <a:prstGeom prst="rect">
            <a:avLst/>
          </a:prstGeom>
          <a:noFill/>
        </p:spPr>
        <p:txBody>
          <a:bodyPr wrap="square" rtlCol="0">
            <a:spAutoFit/>
          </a:bodyPr>
          <a:lstStyle/>
          <a:p>
            <a:pPr algn="just"/>
            <a:r>
              <a:rPr lang="vi-VN" sz="2933" dirty="0">
                <a:latin typeface="Cambria" panose="02040503050406030204" pitchFamily="18" charset="0"/>
              </a:rPr>
              <a:t>Chùa Thiên Mụ, còn gọi là chùa Linh Mụ, được chúa Nguyễn Hoàng cho xây dựng vào năm 1601. Chùa nằm bên bờ bắc sông Hương với hai công trình kiến trúc chính là tháp Phước Duyên và điện Đại Hùng. Qua nhiều lần trùng tu, ngôi chùa vẫn giữ được vẻ đẹp uy nghiêm, cổ kính góp phần vào vẻ đẹp của cố đô Huế</a:t>
            </a:r>
            <a:r>
              <a:rPr lang="en-US" sz="2933" dirty="0">
                <a:latin typeface="Cambria" panose="02040503050406030204" pitchFamily="18" charset="0"/>
              </a:rPr>
              <a:t>.</a:t>
            </a:r>
            <a:endParaRPr lang="vi-VN" sz="2933" dirty="0">
              <a:latin typeface="Cambria" panose="02040503050406030204" pitchFamily="18" charset="0"/>
            </a:endParaRPr>
          </a:p>
        </p:txBody>
      </p:sp>
      <p:grpSp>
        <p:nvGrpSpPr>
          <p:cNvPr id="5" name="Group 4">
            <a:extLst>
              <a:ext uri="{FF2B5EF4-FFF2-40B4-BE49-F238E27FC236}">
                <a16:creationId xmlns:a16="http://schemas.microsoft.com/office/drawing/2014/main" id="{F783EF1B-6D6E-E140-94C5-CE412E9400DC}"/>
              </a:ext>
            </a:extLst>
          </p:cNvPr>
          <p:cNvGrpSpPr/>
          <p:nvPr/>
        </p:nvGrpSpPr>
        <p:grpSpPr>
          <a:xfrm>
            <a:off x="3613928" y="335731"/>
            <a:ext cx="4964145" cy="836176"/>
            <a:chOff x="4867835" y="2700023"/>
            <a:chExt cx="6218759" cy="1973321"/>
          </a:xfrm>
        </p:grpSpPr>
        <p:sp>
          <p:nvSpPr>
            <p:cNvPr id="4" name="Rounded 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oundRect">
              <a:avLst>
                <a:gd name="adj" fmla="val 3171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76BB89F3-C3FE-9043-AE06-1E61FF352681}"/>
                </a:ext>
              </a:extLst>
            </p:cNvPr>
            <p:cNvSpPr txBox="1"/>
            <p:nvPr/>
          </p:nvSpPr>
          <p:spPr>
            <a:xfrm>
              <a:off x="5129374" y="2887716"/>
              <a:ext cx="5695681" cy="1670565"/>
            </a:xfrm>
            <a:prstGeom prst="rect">
              <a:avLst/>
            </a:prstGeom>
            <a:noFill/>
          </p:spPr>
          <p:txBody>
            <a:bodyPr wrap="square" rtlCol="0">
              <a:spAutoFit/>
            </a:bodyPr>
            <a:lstStyle/>
            <a:p>
              <a:pPr algn="just"/>
              <a:r>
                <a:rPr lang="vi-VN" sz="4000" b="1" dirty="0">
                  <a:latin typeface="Cambria" panose="02040503050406030204" pitchFamily="18" charset="0"/>
                </a:rPr>
                <a:t>c) Chùa Thiên Mụ</a:t>
              </a:r>
              <a:endParaRPr lang="en-VN" sz="11067" b="1" dirty="0">
                <a:latin typeface="Cambria" panose="02040503050406030204" pitchFamily="18" charset="0"/>
              </a:endParaRPr>
            </a:p>
          </p:txBody>
        </p:sp>
      </p:grpSp>
      <p:pic>
        <p:nvPicPr>
          <p:cNvPr id="6146" name="Picture 2" descr="Chùa Thiên Mụ Huế - Khám phá ngôi chùa cổ bậc nhất cố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0" y="1509451"/>
            <a:ext cx="4273550" cy="4273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53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37B39D-D28A-EB2A-BD2E-2619E1839F53}"/>
              </a:ext>
            </a:extLst>
          </p:cNvPr>
          <p:cNvSpPr txBox="1"/>
          <p:nvPr/>
        </p:nvSpPr>
        <p:spPr>
          <a:xfrm>
            <a:off x="2235200" y="330200"/>
            <a:ext cx="7122695" cy="707886"/>
          </a:xfrm>
          <a:prstGeom prst="rect">
            <a:avLst/>
          </a:prstGeom>
          <a:noFill/>
        </p:spPr>
        <p:txBody>
          <a:bodyPr wrap="square">
            <a:spAutoFit/>
          </a:bodyPr>
          <a:lstStyle/>
          <a:p>
            <a:pPr algn="ctr"/>
            <a:r>
              <a:rPr lang="nl-NL" sz="4000" b="1" dirty="0">
                <a:latin typeface="Times New Roman" panose="02020603050405020304" pitchFamily="18" charset="0"/>
                <a:ea typeface="Times New Roman" panose="02020603050405020304" pitchFamily="18" charset="0"/>
              </a:rPr>
              <a:t>GHI VỞ</a:t>
            </a:r>
            <a:endParaRPr lang="en-US" sz="4000" dirty="0">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D2A57BB1-EDC3-4764-0D0F-10C1C481C61F}"/>
              </a:ext>
            </a:extLst>
          </p:cNvPr>
          <p:cNvSpPr txBox="1"/>
          <p:nvPr/>
        </p:nvSpPr>
        <p:spPr>
          <a:xfrm>
            <a:off x="906379" y="1094698"/>
            <a:ext cx="6096000" cy="584775"/>
          </a:xfrm>
          <a:prstGeom prst="rect">
            <a:avLst/>
          </a:prstGeom>
          <a:noFill/>
        </p:spPr>
        <p:txBody>
          <a:bodyPr wrap="square">
            <a:spAutoFit/>
          </a:bodyPr>
          <a:lstStyle/>
          <a:p>
            <a:pPr>
              <a:tabLst>
                <a:tab pos="1981299" algn="ctr"/>
                <a:tab pos="3962598" algn="r"/>
              </a:tabLst>
            </a:pPr>
            <a:r>
              <a:rPr lang="nl-NL" sz="3200" b="1" dirty="0">
                <a:latin typeface="Times New Roman" panose="02020603050405020304" pitchFamily="18" charset="0"/>
                <a:ea typeface="Times New Roman" panose="02020603050405020304" pitchFamily="18" charset="0"/>
              </a:rPr>
              <a:t>1: Vẻ đẹp của cố đô Huế</a:t>
            </a:r>
            <a:endParaRPr lang="en-US" sz="3200" dirty="0">
              <a:latin typeface="Times New Roman" panose="02020603050405020304" pitchFamily="18" charset="0"/>
              <a:ea typeface="Times New Roman" panose="02020603050405020304" pitchFamily="18" charset="0"/>
            </a:endParaRPr>
          </a:p>
        </p:txBody>
      </p:sp>
      <p:sp>
        <p:nvSpPr>
          <p:cNvPr id="5" name="TextBox 12">
            <a:extLst>
              <a:ext uri="{FF2B5EF4-FFF2-40B4-BE49-F238E27FC236}">
                <a16:creationId xmlns:a16="http://schemas.microsoft.com/office/drawing/2014/main" id="{AA2E7CC0-D1E6-3BC2-8AB2-34BAAC86450D}"/>
              </a:ext>
            </a:extLst>
          </p:cNvPr>
          <p:cNvSpPr txBox="1"/>
          <p:nvPr/>
        </p:nvSpPr>
        <p:spPr>
          <a:xfrm>
            <a:off x="384196" y="1723579"/>
            <a:ext cx="11350604" cy="4082143"/>
          </a:xfrm>
          <a:prstGeom prst="rect">
            <a:avLst/>
          </a:prstGeom>
        </p:spPr>
        <p:txBody>
          <a:bodyPr wrap="square" lIns="0" tIns="0" rIns="0" bIns="0" rtlCol="0" anchor="t">
            <a:spAutoFit/>
          </a:bodyPr>
          <a:lstStyle/>
          <a:p>
            <a:pPr algn="just">
              <a:lnSpc>
                <a:spcPct val="120000"/>
              </a:lnSpc>
            </a:pP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Cố</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đô</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là</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thủ</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đô</a:t>
            </a:r>
            <a:r>
              <a:rPr lang="en-US" sz="3200" dirty="0">
                <a:solidFill>
                  <a:srgbClr val="000000"/>
                </a:solidFill>
                <a:latin typeface="Cambria" panose="02040503050406030204" pitchFamily="18" charset="0"/>
                <a:ea typeface="Times New Roman" panose="02020603050405020304" pitchFamily="18" charset="0"/>
              </a:rPr>
              <a:t> hay </a:t>
            </a:r>
            <a:r>
              <a:rPr lang="en-US" sz="3200" dirty="0" err="1">
                <a:solidFill>
                  <a:srgbClr val="000000"/>
                </a:solidFill>
                <a:latin typeface="Cambria" panose="02040503050406030204" pitchFamily="18" charset="0"/>
                <a:ea typeface="Times New Roman" panose="02020603050405020304" pitchFamily="18" charset="0"/>
              </a:rPr>
              <a:t>kinh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đô</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cũ</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Cố</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đô</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Huế</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là</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kinh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đô</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của</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nhà</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Nguyễn</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được</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xây</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dựng</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từ</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đầu</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thế</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kỉ</a:t>
            </a:r>
            <a:r>
              <a:rPr lang="en-US" sz="3200" dirty="0">
                <a:solidFill>
                  <a:srgbClr val="000000"/>
                </a:solidFill>
                <a:latin typeface="Cambria" panose="02040503050406030204" pitchFamily="18" charset="0"/>
                <a:ea typeface="Times New Roman" panose="02020603050405020304" pitchFamily="18" charset="0"/>
              </a:rPr>
              <a:t> XX </a:t>
            </a:r>
            <a:r>
              <a:rPr lang="en-US" sz="3200" dirty="0" err="1">
                <a:solidFill>
                  <a:srgbClr val="000000"/>
                </a:solidFill>
                <a:latin typeface="Cambria" panose="02040503050406030204" pitchFamily="18" charset="0"/>
                <a:ea typeface="Times New Roman" panose="02020603050405020304" pitchFamily="18" charset="0"/>
              </a:rPr>
              <a:t>và</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được</a:t>
            </a:r>
            <a:r>
              <a:rPr lang="en-US" sz="3200" dirty="0">
                <a:solidFill>
                  <a:srgbClr val="000000"/>
                </a:solidFill>
                <a:latin typeface="Cambria" panose="02040503050406030204" pitchFamily="18" charset="0"/>
                <a:ea typeface="Times New Roman" panose="02020603050405020304" pitchFamily="18" charset="0"/>
              </a:rPr>
              <a:t> UNESCO </a:t>
            </a:r>
            <a:r>
              <a:rPr lang="en-US" sz="3200" dirty="0" err="1">
                <a:solidFill>
                  <a:srgbClr val="000000"/>
                </a:solidFill>
                <a:latin typeface="Cambria" panose="02040503050406030204" pitchFamily="18" charset="0"/>
                <a:ea typeface="Times New Roman" panose="02020603050405020304" pitchFamily="18" charset="0"/>
              </a:rPr>
              <a:t>ghi</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danh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là</a:t>
            </a:r>
            <a:r>
              <a:rPr lang="en-US" sz="3200" dirty="0">
                <a:solidFill>
                  <a:srgbClr val="000000"/>
                </a:solidFill>
                <a:latin typeface="Cambria" panose="02040503050406030204" pitchFamily="18" charset="0"/>
                <a:ea typeface="Times New Roman" panose="02020603050405020304" pitchFamily="18" charset="0"/>
              </a:rPr>
              <a:t> Di </a:t>
            </a:r>
            <a:r>
              <a:rPr lang="en-US" sz="3200" dirty="0" err="1">
                <a:solidFill>
                  <a:srgbClr val="000000"/>
                </a:solidFill>
                <a:latin typeface="Cambria" panose="02040503050406030204" pitchFamily="18" charset="0"/>
                <a:ea typeface="Times New Roman" panose="02020603050405020304" pitchFamily="18" charset="0"/>
              </a:rPr>
              <a:t>sản</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văn</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hóa</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thế</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giới</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vào</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năm</a:t>
            </a:r>
            <a:r>
              <a:rPr lang="en-US" sz="3200" dirty="0">
                <a:solidFill>
                  <a:srgbClr val="000000"/>
                </a:solidFill>
                <a:latin typeface="Cambria" panose="02040503050406030204" pitchFamily="18" charset="0"/>
                <a:ea typeface="Times New Roman" panose="02020603050405020304" pitchFamily="18" charset="0"/>
              </a:rPr>
              <a:t> 1993.</a:t>
            </a:r>
            <a:endParaRPr lang="en-VN" sz="3200" dirty="0">
              <a:latin typeface="Cambria" panose="02040503050406030204" pitchFamily="18" charset="0"/>
              <a:ea typeface="Times New Roman" panose="02020603050405020304" pitchFamily="18" charset="0"/>
            </a:endParaRPr>
          </a:p>
          <a:p>
            <a:pPr algn="just">
              <a:lnSpc>
                <a:spcPct val="120000"/>
              </a:lnSpc>
            </a:pP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Quần</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thể</a:t>
            </a:r>
            <a:r>
              <a:rPr lang="en-US" sz="3200" dirty="0">
                <a:solidFill>
                  <a:srgbClr val="000000"/>
                </a:solidFill>
                <a:latin typeface="Cambria" panose="02040503050406030204" pitchFamily="18" charset="0"/>
                <a:ea typeface="Times New Roman" panose="02020603050405020304" pitchFamily="18" charset="0"/>
              </a:rPr>
              <a:t> di </a:t>
            </a:r>
            <a:r>
              <a:rPr lang="en-US" sz="3200" dirty="0" err="1">
                <a:solidFill>
                  <a:srgbClr val="000000"/>
                </a:solidFill>
                <a:latin typeface="Cambria" panose="02040503050406030204" pitchFamily="18" charset="0"/>
                <a:ea typeface="Times New Roman" panose="02020603050405020304" pitchFamily="18" charset="0"/>
              </a:rPr>
              <a:t>tích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Cố</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đô</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Huế</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có</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hơn</a:t>
            </a:r>
            <a:r>
              <a:rPr lang="en-US" sz="3200" dirty="0">
                <a:solidFill>
                  <a:srgbClr val="000000"/>
                </a:solidFill>
                <a:latin typeface="Cambria" panose="02040503050406030204" pitchFamily="18" charset="0"/>
                <a:ea typeface="Times New Roman" panose="02020603050405020304" pitchFamily="18" charset="0"/>
              </a:rPr>
              <a:t> 29 </a:t>
            </a:r>
            <a:r>
              <a:rPr lang="en-US" sz="3200" dirty="0" err="1">
                <a:solidFill>
                  <a:srgbClr val="000000"/>
                </a:solidFill>
                <a:latin typeface="Cambria" panose="02040503050406030204" pitchFamily="18" charset="0"/>
                <a:ea typeface="Times New Roman" panose="02020603050405020304" pitchFamily="18" charset="0"/>
              </a:rPr>
              <a:t>điểm</a:t>
            </a:r>
            <a:r>
              <a:rPr lang="en-US" sz="3200" dirty="0">
                <a:solidFill>
                  <a:srgbClr val="000000"/>
                </a:solidFill>
                <a:latin typeface="Cambria" panose="02040503050406030204" pitchFamily="18" charset="0"/>
                <a:ea typeface="Times New Roman" panose="02020603050405020304" pitchFamily="18" charset="0"/>
              </a:rPr>
              <a:t> di </a:t>
            </a:r>
            <a:r>
              <a:rPr lang="en-US" sz="3200" dirty="0" err="1">
                <a:solidFill>
                  <a:srgbClr val="000000"/>
                </a:solidFill>
                <a:latin typeface="Cambria" panose="02040503050406030204" pitchFamily="18" charset="0"/>
                <a:ea typeface="Times New Roman" panose="02020603050405020304" pitchFamily="18" charset="0"/>
              </a:rPr>
              <a:t>tích</a:t>
            </a:r>
            <a:r>
              <a:rPr lang="en-US" sz="3200" dirty="0">
                <a:solidFill>
                  <a:srgbClr val="000000"/>
                </a:solidFill>
                <a:latin typeface="Cambria" panose="02040503050406030204" pitchFamily="18" charset="0"/>
                <a:ea typeface="Times New Roman" panose="02020603050405020304" pitchFamily="18" charset="0"/>
              </a:rPr>
              <a:t> ở </a:t>
            </a:r>
            <a:r>
              <a:rPr lang="en-US" sz="3200" dirty="0" err="1">
                <a:solidFill>
                  <a:srgbClr val="000000"/>
                </a:solidFill>
                <a:latin typeface="Cambria" panose="02040503050406030204" pitchFamily="18" charset="0"/>
                <a:ea typeface="Times New Roman" panose="02020603050405020304" pitchFamily="18" charset="0"/>
              </a:rPr>
              <a:t>bờ</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bắc</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sông</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Hương</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và</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thuộc</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địa</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phận</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thành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phố</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Huế</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và</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một</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vài</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cùng</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phụ</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cận</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thuộc</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tỉnh</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Thừa</a:t>
            </a:r>
            <a:r>
              <a:rPr lang="en-US" sz="3200" dirty="0">
                <a:solidFill>
                  <a:srgbClr val="000000"/>
                </a:solidFill>
                <a:latin typeface="Cambria" panose="02040503050406030204" pitchFamily="18" charset="0"/>
                <a:ea typeface="Times New Roman" panose="02020603050405020304" pitchFamily="18" charset="0"/>
              </a:rPr>
              <a:t> </a:t>
            </a:r>
            <a:r>
              <a:rPr lang="en-US" sz="3200" dirty="0" err="1">
                <a:solidFill>
                  <a:srgbClr val="000000"/>
                </a:solidFill>
                <a:latin typeface="Cambria" panose="02040503050406030204" pitchFamily="18" charset="0"/>
                <a:ea typeface="Times New Roman" panose="02020603050405020304" pitchFamily="18" charset="0"/>
              </a:rPr>
              <a:t>Thiên</a:t>
            </a:r>
            <a:r>
              <a:rPr lang="en-US" sz="3200" dirty="0">
                <a:solidFill>
                  <a:srgbClr val="000000"/>
                </a:solidFill>
                <a:latin typeface="Cambria" panose="02040503050406030204" pitchFamily="18" charset="0"/>
                <a:ea typeface="Times New Roman" panose="02020603050405020304" pitchFamily="18" charset="0"/>
              </a:rPr>
              <a:t> – </a:t>
            </a:r>
            <a:r>
              <a:rPr lang="en-US" sz="3200" dirty="0" err="1">
                <a:solidFill>
                  <a:srgbClr val="000000"/>
                </a:solidFill>
                <a:latin typeface="Cambria" panose="02040503050406030204" pitchFamily="18" charset="0"/>
                <a:ea typeface="Times New Roman" panose="02020603050405020304" pitchFamily="18" charset="0"/>
              </a:rPr>
              <a:t>Huế</a:t>
            </a:r>
            <a:r>
              <a:rPr lang="en-US" sz="3200" dirty="0">
                <a:solidFill>
                  <a:srgbClr val="000000"/>
                </a:solidFill>
                <a:latin typeface="Cambria" panose="02040503050406030204" pitchFamily="18" charset="0"/>
                <a:ea typeface="Times New Roman" panose="02020603050405020304" pitchFamily="18" charset="0"/>
              </a:rPr>
              <a:t>.</a:t>
            </a:r>
            <a:endParaRPr lang="en-VN" sz="3200" dirty="0">
              <a:latin typeface="Cambria" panose="02040503050406030204" pitchFamily="18" charset="0"/>
              <a:ea typeface="Times New Roman" panose="02020603050405020304" pitchFamily="18" charset="0"/>
            </a:endParaRPr>
          </a:p>
          <a:p>
            <a:pPr algn="just">
              <a:lnSpc>
                <a:spcPct val="120000"/>
              </a:lnSpc>
            </a:pPr>
            <a:endParaRPr lang="en-VN" sz="3200" dirty="0">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347305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64992" y="0"/>
            <a:ext cx="6727008" cy="6858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4375336" y="0"/>
            <a:ext cx="7816664" cy="6858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4" name="Freeform 4"/>
          <p:cNvSpPr/>
          <p:nvPr/>
        </p:nvSpPr>
        <p:spPr>
          <a:xfrm rot="-5400000">
            <a:off x="1245185" y="2064013"/>
            <a:ext cx="7376507" cy="3218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0">
            <a:extLst>
              <a:ext uri="{FF2B5EF4-FFF2-40B4-BE49-F238E27FC236}">
                <a16:creationId xmlns:a16="http://schemas.microsoft.com/office/drawing/2014/main" id="{81801D1D-1D89-DA41-A765-530BF478062E}"/>
              </a:ext>
            </a:extLst>
          </p:cNvPr>
          <p:cNvSpPr/>
          <p:nvPr/>
        </p:nvSpPr>
        <p:spPr>
          <a:xfrm>
            <a:off x="34299" y="3197842"/>
            <a:ext cx="4279623" cy="366015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4">
            <a:extLst>
              <a:ext uri="{FF2B5EF4-FFF2-40B4-BE49-F238E27FC236}">
                <a16:creationId xmlns:a16="http://schemas.microsoft.com/office/drawing/2014/main" id="{7AB3D28B-D159-4741-871D-EB23D389674F}"/>
              </a:ext>
            </a:extLst>
          </p:cNvPr>
          <p:cNvPicPr>
            <a:picLocks noChangeAspect="1"/>
          </p:cNvPicPr>
          <p:nvPr/>
        </p:nvPicPr>
        <p:blipFill>
          <a:blip r:embed="rId7"/>
          <a:stretch>
            <a:fillRect/>
          </a:stretch>
        </p:blipFill>
        <p:spPr>
          <a:xfrm>
            <a:off x="204987" y="1295400"/>
            <a:ext cx="7289800" cy="1972733"/>
          </a:xfrm>
          <a:prstGeom prst="rect">
            <a:avLst/>
          </a:prstGeom>
        </p:spPr>
      </p:pic>
    </p:spTree>
    <p:extLst>
      <p:ext uri="{BB962C8B-B14F-4D97-AF65-F5344CB8AC3E}">
        <p14:creationId xmlns:p14="http://schemas.microsoft.com/office/powerpoint/2010/main" val="126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6C7CD54-32D1-D941-9779-38F21FD7A15E}"/>
              </a:ext>
            </a:extLst>
          </p:cNvPr>
          <p:cNvGrpSpPr/>
          <p:nvPr/>
        </p:nvGrpSpPr>
        <p:grpSpPr>
          <a:xfrm>
            <a:off x="203200" y="3306659"/>
            <a:ext cx="11290536" cy="3253451"/>
            <a:chOff x="-617848" y="3415531"/>
            <a:chExt cx="9806469" cy="4880177"/>
          </a:xfrm>
        </p:grpSpPr>
        <p:sp>
          <p:nvSpPr>
            <p:cNvPr id="17" name="Rounded Rectangle 16">
              <a:extLst>
                <a:ext uri="{FF2B5EF4-FFF2-40B4-BE49-F238E27FC236}">
                  <a16:creationId xmlns:a16="http://schemas.microsoft.com/office/drawing/2014/main" id="{C66EC8D2-D4E1-5D40-89EA-9936768996E6}"/>
                </a:ext>
              </a:extLst>
            </p:cNvPr>
            <p:cNvSpPr/>
            <p:nvPr/>
          </p:nvSpPr>
          <p:spPr>
            <a:xfrm>
              <a:off x="-617848" y="3415531"/>
              <a:ext cx="7315200" cy="4880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0" name="TextBox 10"/>
            <p:cNvSpPr txBox="1"/>
            <p:nvPr/>
          </p:nvSpPr>
          <p:spPr>
            <a:xfrm>
              <a:off x="176360" y="3599043"/>
              <a:ext cx="6698328" cy="840711"/>
            </a:xfrm>
            <a:prstGeom prst="rect">
              <a:avLst/>
            </a:prstGeom>
          </p:spPr>
          <p:txBody>
            <a:bodyPr wrap="square" lIns="0" tIns="0" rIns="0" bIns="0" rtlCol="0" anchor="t">
              <a:spAutoFit/>
            </a:bodyPr>
            <a:lstStyle/>
            <a:p>
              <a:pPr>
                <a:lnSpc>
                  <a:spcPts val="5134"/>
                </a:lnSpc>
              </a:pPr>
              <a:r>
                <a:rPr lang="en-US" sz="2400" dirty="0" err="1">
                  <a:latin typeface="Cambria" panose="02040503050406030204" pitchFamily="18" charset="0"/>
                </a:rPr>
                <a:t>Hãy</a:t>
              </a:r>
              <a:r>
                <a:rPr lang="en-US" sz="2400" dirty="0">
                  <a:latin typeface="Cambria" panose="02040503050406030204" pitchFamily="18" charset="0"/>
                </a:rPr>
                <a:t> chia </a:t>
              </a:r>
              <a:r>
                <a:rPr lang="en-US" sz="2400" dirty="0" err="1">
                  <a:latin typeface="Cambria" panose="02040503050406030204" pitchFamily="18" charset="0"/>
                </a:rPr>
                <a:t>sẻ</a:t>
              </a:r>
              <a:r>
                <a:rPr lang="en-US" sz="2400" dirty="0">
                  <a:latin typeface="Cambria" panose="02040503050406030204" pitchFamily="18" charset="0"/>
                </a:rPr>
                <a:t> </a:t>
              </a:r>
              <a:r>
                <a:rPr lang="en-US" sz="2400" dirty="0" err="1">
                  <a:latin typeface="Cambria" panose="02040503050406030204" pitchFamily="18" charset="0"/>
                </a:rPr>
                <a:t>những</a:t>
              </a:r>
              <a:r>
                <a:rPr lang="en-US" sz="2400" dirty="0">
                  <a:latin typeface="Cambria" panose="02040503050406030204" pitchFamily="18" charset="0"/>
                </a:rPr>
                <a:t> </a:t>
              </a:r>
              <a:r>
                <a:rPr lang="en-US" sz="2400" dirty="0" err="1">
                  <a:latin typeface="Cambria" panose="02040503050406030204" pitchFamily="18" charset="0"/>
                </a:rPr>
                <a:t>điều</a:t>
              </a:r>
              <a:r>
                <a:rPr lang="en-US" sz="2400" dirty="0">
                  <a:latin typeface="Cambria" panose="02040503050406030204" pitchFamily="18" charset="0"/>
                </a:rPr>
                <a:t> </a:t>
              </a:r>
              <a:r>
                <a:rPr lang="en-US" sz="2400" dirty="0" err="1">
                  <a:latin typeface="Cambria" panose="02040503050406030204" pitchFamily="18" charset="0"/>
                </a:rPr>
                <a:t>em</a:t>
              </a:r>
              <a:r>
                <a:rPr lang="en-US" sz="2400" dirty="0">
                  <a:latin typeface="Cambria" panose="02040503050406030204" pitchFamily="18" charset="0"/>
                </a:rPr>
                <a:t> </a:t>
              </a:r>
              <a:r>
                <a:rPr lang="en-US" sz="2400" dirty="0" err="1">
                  <a:latin typeface="Cambria" panose="02040503050406030204" pitchFamily="18" charset="0"/>
                </a:rPr>
                <a:t>biết</a:t>
              </a:r>
              <a:r>
                <a:rPr lang="en-US" sz="2400" dirty="0">
                  <a:latin typeface="Cambria" panose="02040503050406030204" pitchFamily="18" charset="0"/>
                </a:rPr>
                <a:t> </a:t>
              </a:r>
              <a:r>
                <a:rPr lang="en-US" sz="2400" dirty="0" err="1">
                  <a:latin typeface="Cambria" panose="02040503050406030204" pitchFamily="18" charset="0"/>
                </a:rPr>
                <a:t>về</a:t>
              </a:r>
              <a:r>
                <a:rPr lang="en-US" sz="2400" dirty="0">
                  <a:latin typeface="Cambria" panose="02040503050406030204" pitchFamily="18" charset="0"/>
                </a:rPr>
                <a:t> </a:t>
              </a:r>
              <a:r>
                <a:rPr lang="en-US" sz="2400" dirty="0" err="1">
                  <a:latin typeface="Cambria" panose="02040503050406030204" pitchFamily="18" charset="0"/>
                </a:rPr>
                <a:t>cố</a:t>
              </a:r>
              <a:r>
                <a:rPr lang="en-US" sz="2400" dirty="0">
                  <a:latin typeface="Cambria" panose="02040503050406030204" pitchFamily="18" charset="0"/>
                </a:rPr>
                <a:t> </a:t>
              </a:r>
              <a:r>
                <a:rPr lang="en-US" sz="2400" dirty="0" err="1">
                  <a:latin typeface="Cambria" panose="02040503050406030204" pitchFamily="18" charset="0"/>
                </a:rPr>
                <a:t>đô</a:t>
              </a:r>
              <a:r>
                <a:rPr lang="en-US" sz="2400" dirty="0">
                  <a:latin typeface="Cambria" panose="02040503050406030204" pitchFamily="18" charset="0"/>
                </a:rPr>
                <a:t> </a:t>
              </a:r>
              <a:r>
                <a:rPr lang="en-US" sz="2400" dirty="0" err="1">
                  <a:latin typeface="Cambria" panose="02040503050406030204" pitchFamily="18" charset="0"/>
                </a:rPr>
                <a:t>Huế</a:t>
              </a:r>
              <a:endParaRPr lang="en-US" sz="2400" dirty="0">
                <a:latin typeface="Cambria" panose="02040503050406030204" pitchFamily="18" charset="0"/>
              </a:endParaRPr>
            </a:p>
          </p:txBody>
        </p:sp>
        <p:sp>
          <p:nvSpPr>
            <p:cNvPr id="12" name="TextBox 12"/>
            <p:cNvSpPr txBox="1"/>
            <p:nvPr/>
          </p:nvSpPr>
          <p:spPr>
            <a:xfrm>
              <a:off x="1944285" y="4691964"/>
              <a:ext cx="7244336" cy="2597924"/>
            </a:xfrm>
            <a:prstGeom prst="rect">
              <a:avLst/>
            </a:prstGeom>
          </p:spPr>
          <p:txBody>
            <a:bodyPr lIns="0" tIns="0" rIns="0" bIns="0" rtlCol="0" anchor="t">
              <a:spAutoFit/>
            </a:bodyPr>
            <a:lstStyle/>
            <a:p>
              <a:pPr marL="381019" indent="-381019" algn="just">
                <a:lnSpc>
                  <a:spcPct val="120000"/>
                </a:lnSpc>
                <a:buFont typeface="Arial" panose="020B0604020202020204" pitchFamily="34" charset="0"/>
                <a:buChar char="•"/>
              </a:pPr>
              <a:r>
                <a:rPr lang="en-US" sz="2400" dirty="0" err="1">
                  <a:latin typeface="Cambria" panose="02040503050406030204" pitchFamily="18" charset="0"/>
                  <a:ea typeface="Times New Roman" panose="02020603050405020304" pitchFamily="18" charset="0"/>
                </a:rPr>
                <a:t>Danh</a:t>
              </a:r>
              <a:r>
                <a:rPr lang="en-US" sz="2400" dirty="0">
                  <a:latin typeface="Cambria" panose="02040503050406030204" pitchFamily="18" charset="0"/>
                  <a:ea typeface="Times New Roman" panose="02020603050405020304" pitchFamily="18" charset="0"/>
                </a:rPr>
                <a:t> lam </a:t>
              </a:r>
              <a:r>
                <a:rPr lang="en-US" sz="2400" dirty="0" err="1">
                  <a:latin typeface="Cambria" panose="02040503050406030204" pitchFamily="18" charset="0"/>
                  <a:ea typeface="Times New Roman" panose="02020603050405020304" pitchFamily="18" charset="0"/>
                </a:rPr>
                <a:t>thắng</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cảnh</a:t>
              </a:r>
              <a:endParaRPr lang="en-US" sz="2400" dirty="0">
                <a:latin typeface="Cambria" panose="02040503050406030204" pitchFamily="18" charset="0"/>
                <a:ea typeface="Times New Roman" panose="02020603050405020304" pitchFamily="18" charset="0"/>
              </a:endParaRPr>
            </a:p>
            <a:p>
              <a:pPr marL="381019" indent="-381019" algn="just">
                <a:lnSpc>
                  <a:spcPct val="120000"/>
                </a:lnSpc>
                <a:buFont typeface="Arial" panose="020B0604020202020204" pitchFamily="34" charset="0"/>
                <a:buChar char="•"/>
              </a:pPr>
              <a:r>
                <a:rPr lang="en-US" sz="2400" dirty="0" err="1">
                  <a:latin typeface="Cambria" panose="02040503050406030204" pitchFamily="18" charset="0"/>
                  <a:ea typeface="Times New Roman" panose="02020603050405020304" pitchFamily="18" charset="0"/>
                </a:rPr>
                <a:t>Địa</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danh</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lịch</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sử</a:t>
              </a:r>
              <a:endParaRPr lang="en-US" sz="2400" dirty="0">
                <a:latin typeface="Cambria" panose="02040503050406030204" pitchFamily="18" charset="0"/>
                <a:ea typeface="Times New Roman" panose="02020603050405020304" pitchFamily="18" charset="0"/>
              </a:endParaRPr>
            </a:p>
            <a:p>
              <a:pPr marL="381019" indent="-381019" algn="just">
                <a:lnSpc>
                  <a:spcPct val="120000"/>
                </a:lnSpc>
                <a:buFont typeface="Arial" panose="020B0604020202020204" pitchFamily="34" charset="0"/>
                <a:buChar char="•"/>
              </a:pPr>
              <a:r>
                <a:rPr lang="en-US" sz="2400" dirty="0" err="1">
                  <a:latin typeface="Cambria" panose="02040503050406030204" pitchFamily="18" charset="0"/>
                  <a:ea typeface="Times New Roman" panose="02020603050405020304" pitchFamily="18" charset="0"/>
                </a:rPr>
                <a:t>Lễ</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hội</a:t>
              </a:r>
              <a:endParaRPr lang="en-US" sz="2400" dirty="0">
                <a:latin typeface="Cambria" panose="02040503050406030204" pitchFamily="18" charset="0"/>
                <a:ea typeface="Times New Roman" panose="02020603050405020304" pitchFamily="18" charset="0"/>
              </a:endParaRPr>
            </a:p>
            <a:p>
              <a:pPr marL="381019" indent="-381019" algn="just">
                <a:lnSpc>
                  <a:spcPct val="120000"/>
                </a:lnSpc>
                <a:buFont typeface="Arial" panose="020B0604020202020204" pitchFamily="34" charset="0"/>
                <a:buChar char="•"/>
              </a:pPr>
              <a:r>
                <a:rPr lang="en-US" sz="2400" dirty="0" err="1">
                  <a:latin typeface="Cambria" panose="02040503050406030204" pitchFamily="18" charset="0"/>
                  <a:ea typeface="Times New Roman" panose="02020603050405020304" pitchFamily="18" charset="0"/>
                </a:rPr>
                <a:t>Đặc</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trưng</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văn</a:t>
              </a:r>
              <a:r>
                <a:rPr lang="en-US" sz="2400" dirty="0">
                  <a:latin typeface="Cambria" panose="02040503050406030204" pitchFamily="18" charset="0"/>
                  <a:ea typeface="Times New Roman" panose="02020603050405020304" pitchFamily="18" charset="0"/>
                </a:rPr>
                <a:t> </a:t>
              </a:r>
              <a:r>
                <a:rPr lang="en-US" sz="2400" dirty="0" err="1">
                  <a:latin typeface="Cambria" panose="02040503050406030204" pitchFamily="18" charset="0"/>
                  <a:ea typeface="Times New Roman" panose="02020603050405020304" pitchFamily="18" charset="0"/>
                </a:rPr>
                <a:t>hóa</a:t>
              </a:r>
              <a:endParaRPr lang="en-VN" sz="2400" dirty="0">
                <a:latin typeface="Cambria" panose="02040503050406030204" pitchFamily="18" charset="0"/>
                <a:ea typeface="Times New Roman" panose="02020603050405020304" pitchFamily="18" charset="0"/>
              </a:endParaRPr>
            </a:p>
          </p:txBody>
        </p:sp>
      </p:grpSp>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4906" y="17597"/>
            <a:ext cx="5077095" cy="6822807"/>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0">
            <a:extLst>
              <a:ext uri="{FF2B5EF4-FFF2-40B4-BE49-F238E27FC236}">
                <a16:creationId xmlns:a16="http://schemas.microsoft.com/office/drawing/2014/main" id="{D495061B-5B30-B84D-83DC-F5EB6EA99866}"/>
              </a:ext>
            </a:extLst>
          </p:cNvPr>
          <p:cNvSpPr/>
          <p:nvPr/>
        </p:nvSpPr>
        <p:spPr>
          <a:xfrm>
            <a:off x="-200700" y="4120753"/>
            <a:ext cx="3206980" cy="2617719"/>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754" y="3859546"/>
            <a:ext cx="2980857" cy="2980857"/>
          </a:xfrm>
          <a:prstGeom prst="rect">
            <a:avLst/>
          </a:prstGeom>
        </p:spPr>
      </p:pic>
      <p:pic>
        <p:nvPicPr>
          <p:cNvPr id="2" name="Picture 1"/>
          <p:cNvPicPr>
            <a:picLocks noChangeAspect="1"/>
          </p:cNvPicPr>
          <p:nvPr/>
        </p:nvPicPr>
        <p:blipFill>
          <a:blip r:embed="rId6"/>
          <a:stretch>
            <a:fillRect/>
          </a:stretch>
        </p:blipFill>
        <p:spPr>
          <a:xfrm>
            <a:off x="1473200" y="169618"/>
            <a:ext cx="4837363" cy="2983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812" y="17597"/>
            <a:ext cx="5090189" cy="68404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754" y="3859546"/>
            <a:ext cx="2980857" cy="2980857"/>
          </a:xfrm>
          <a:prstGeom prst="rect">
            <a:avLst/>
          </a:prstGeom>
        </p:spPr>
      </p:pic>
      <p:grpSp>
        <p:nvGrpSpPr>
          <p:cNvPr id="4" name="Group 3">
            <a:extLst>
              <a:ext uri="{FF2B5EF4-FFF2-40B4-BE49-F238E27FC236}">
                <a16:creationId xmlns:a16="http://schemas.microsoft.com/office/drawing/2014/main" id="{CEE43B54-BF9F-9E4B-85DB-487CA1BBA858}"/>
              </a:ext>
            </a:extLst>
          </p:cNvPr>
          <p:cNvGrpSpPr/>
          <p:nvPr/>
        </p:nvGrpSpPr>
        <p:grpSpPr>
          <a:xfrm>
            <a:off x="355600" y="685800"/>
            <a:ext cx="6553200" cy="5345653"/>
            <a:chOff x="457200" y="876300"/>
            <a:chExt cx="9829800" cy="801848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543800"/>
            </a:xfrm>
            <a:prstGeom prst="wedgeRoundRectCallout">
              <a:avLst>
                <a:gd name="adj1" fmla="val 49502"/>
                <a:gd name="adj2" fmla="val 6220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2" name="TextBox 12"/>
            <p:cNvSpPr txBox="1"/>
            <p:nvPr/>
          </p:nvSpPr>
          <p:spPr>
            <a:xfrm>
              <a:off x="1060347" y="1240857"/>
              <a:ext cx="8623506" cy="7653923"/>
            </a:xfrm>
            <a:prstGeom prst="rect">
              <a:avLst/>
            </a:prstGeom>
          </p:spPr>
          <p:txBody>
            <a:bodyPr wrap="square" lIns="0" tIns="0" rIns="0" bIns="0" rtlCol="0" anchor="t">
              <a:spAutoFit/>
            </a:bodyPr>
            <a:lstStyle/>
            <a:p>
              <a:pPr algn="just">
                <a:lnSpc>
                  <a:spcPct val="120000"/>
                </a:lnSpc>
              </a:pP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là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thủ</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hay </a:t>
              </a:r>
              <a:r>
                <a:rPr lang="en-US" sz="2400" dirty="0" err="1">
                  <a:solidFill>
                    <a:srgbClr val="000000"/>
                  </a:solidFill>
                  <a:latin typeface="Cambria" panose="02040503050406030204" pitchFamily="18" charset="0"/>
                  <a:ea typeface="Times New Roman" panose="02020603050405020304" pitchFamily="18" charset="0"/>
                </a:rPr>
                <a:t>kinh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cũ</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Huế</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là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kinh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của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nhà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Nguyễn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được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xây</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dựng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từ</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đầu</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thế</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kỉ</a:t>
              </a:r>
              <a:r>
                <a:rPr lang="en-US" sz="2400" dirty="0">
                  <a:solidFill>
                    <a:srgbClr val="000000"/>
                  </a:solidFill>
                  <a:latin typeface="Cambria" panose="02040503050406030204" pitchFamily="18" charset="0"/>
                  <a:ea typeface="Times New Roman" panose="02020603050405020304" pitchFamily="18" charset="0"/>
                </a:rPr>
                <a:t> XX </a:t>
              </a:r>
              <a:r>
                <a:rPr lang="en-US" sz="2400" dirty="0" err="1">
                  <a:solidFill>
                    <a:srgbClr val="000000"/>
                  </a:solidFill>
                  <a:latin typeface="Cambria" panose="02040503050406030204" pitchFamily="18" charset="0"/>
                  <a:ea typeface="Times New Roman" panose="02020603050405020304" pitchFamily="18" charset="0"/>
                </a:rPr>
                <a:t>và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được</a:t>
              </a:r>
              <a:r>
                <a:rPr lang="en-US" sz="2400" dirty="0">
                  <a:solidFill>
                    <a:srgbClr val="000000"/>
                  </a:solidFill>
                  <a:latin typeface="Cambria" panose="02040503050406030204" pitchFamily="18" charset="0"/>
                  <a:ea typeface="Times New Roman" panose="02020603050405020304" pitchFamily="18" charset="0"/>
                </a:rPr>
                <a:t> UNESCO </a:t>
              </a:r>
              <a:r>
                <a:rPr lang="en-US" sz="2400" dirty="0" err="1">
                  <a:solidFill>
                    <a:srgbClr val="000000"/>
                  </a:solidFill>
                  <a:latin typeface="Cambria" panose="02040503050406030204" pitchFamily="18" charset="0"/>
                  <a:ea typeface="Times New Roman" panose="02020603050405020304" pitchFamily="18" charset="0"/>
                </a:rPr>
                <a:t>ghi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danh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là</a:t>
              </a:r>
              <a:r>
                <a:rPr lang="en-US" sz="2400" dirty="0">
                  <a:solidFill>
                    <a:srgbClr val="000000"/>
                  </a:solidFill>
                  <a:latin typeface="Cambria" panose="02040503050406030204" pitchFamily="18" charset="0"/>
                  <a:ea typeface="Times New Roman" panose="02020603050405020304" pitchFamily="18" charset="0"/>
                </a:rPr>
                <a:t> Di </a:t>
              </a:r>
              <a:r>
                <a:rPr lang="en-US" sz="2400" dirty="0" err="1">
                  <a:solidFill>
                    <a:srgbClr val="000000"/>
                  </a:solidFill>
                  <a:latin typeface="Cambria" panose="02040503050406030204" pitchFamily="18" charset="0"/>
                  <a:ea typeface="Times New Roman" panose="02020603050405020304" pitchFamily="18" charset="0"/>
                </a:rPr>
                <a:t>sản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văn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hóa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thế</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giới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vào</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năm</a:t>
              </a:r>
              <a:r>
                <a:rPr lang="en-US" sz="2400" dirty="0">
                  <a:solidFill>
                    <a:srgbClr val="000000"/>
                  </a:solidFill>
                  <a:latin typeface="Cambria" panose="02040503050406030204" pitchFamily="18" charset="0"/>
                  <a:ea typeface="Times New Roman" panose="02020603050405020304" pitchFamily="18" charset="0"/>
                </a:rPr>
                <a:t> 1993.</a:t>
              </a:r>
              <a:endParaRPr lang="en-VN" sz="2400" dirty="0">
                <a:latin typeface="Cambria" panose="02040503050406030204" pitchFamily="18" charset="0"/>
                <a:ea typeface="Times New Roman" panose="02020603050405020304" pitchFamily="18" charset="0"/>
              </a:endParaRPr>
            </a:p>
            <a:p>
              <a:pPr algn="just">
                <a:lnSpc>
                  <a:spcPct val="120000"/>
                </a:lnSpc>
              </a:pP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Phía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Tây</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Huế</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tựa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vào</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các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núi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đồi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của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dãy</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Trường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Sơn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phía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hướng</a:t>
              </a:r>
              <a:r>
                <a:rPr lang="en-US" sz="2400" dirty="0">
                  <a:solidFill>
                    <a:srgbClr val="000000"/>
                  </a:solidFill>
                  <a:latin typeface="Cambria" panose="02040503050406030204" pitchFamily="18" charset="0"/>
                  <a:ea typeface="Times New Roman" panose="02020603050405020304" pitchFamily="18" charset="0"/>
                </a:rPr>
                <a:t> ra </a:t>
              </a:r>
              <a:r>
                <a:rPr lang="en-US" sz="2400" dirty="0" err="1">
                  <a:solidFill>
                    <a:srgbClr val="000000"/>
                  </a:solidFill>
                  <a:latin typeface="Cambria" panose="02040503050406030204" pitchFamily="18" charset="0"/>
                  <a:ea typeface="Times New Roman" panose="02020603050405020304" pitchFamily="18" charset="0"/>
                </a:rPr>
                <a:t>biển</a:t>
              </a:r>
              <a:r>
                <a:rPr lang="en-US" sz="2400" dirty="0">
                  <a:solidFill>
                    <a:srgbClr val="000000"/>
                  </a:solidFill>
                  <a:latin typeface="Cambria" panose="02040503050406030204" pitchFamily="18" charset="0"/>
                  <a:ea typeface="Times New Roman" panose="02020603050405020304" pitchFamily="18" charset="0"/>
                </a:rPr>
                <a:t>.</a:t>
              </a:r>
              <a:endParaRPr lang="en-VN" sz="2400" dirty="0">
                <a:latin typeface="Cambria" panose="02040503050406030204" pitchFamily="18" charset="0"/>
                <a:ea typeface="Times New Roman" panose="02020603050405020304" pitchFamily="18" charset="0"/>
              </a:endParaRPr>
            </a:p>
            <a:p>
              <a:pPr algn="just">
                <a:lnSpc>
                  <a:spcPct val="120000"/>
                </a:lnSpc>
              </a:pP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Quần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thể</a:t>
              </a:r>
              <a:r>
                <a:rPr lang="en-US" sz="2400" dirty="0">
                  <a:solidFill>
                    <a:srgbClr val="000000"/>
                  </a:solidFill>
                  <a:latin typeface="Cambria" panose="02040503050406030204" pitchFamily="18" charset="0"/>
                  <a:ea typeface="Times New Roman" panose="02020603050405020304" pitchFamily="18" charset="0"/>
                </a:rPr>
                <a:t> di </a:t>
              </a:r>
              <a:r>
                <a:rPr lang="en-US" sz="2400" dirty="0" err="1">
                  <a:solidFill>
                    <a:srgbClr val="000000"/>
                  </a:solidFill>
                  <a:latin typeface="Cambria" panose="02040503050406030204" pitchFamily="18" charset="0"/>
                  <a:ea typeface="Times New Roman" panose="02020603050405020304" pitchFamily="18" charset="0"/>
                </a:rPr>
                <a:t>tích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đô</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Huế</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có</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hơn</a:t>
              </a:r>
              <a:r>
                <a:rPr lang="en-US" sz="2400" dirty="0">
                  <a:solidFill>
                    <a:srgbClr val="000000"/>
                  </a:solidFill>
                  <a:latin typeface="Cambria" panose="02040503050406030204" pitchFamily="18" charset="0"/>
                  <a:ea typeface="Times New Roman" panose="02020603050405020304" pitchFamily="18" charset="0"/>
                </a:rPr>
                <a:t> 29 </a:t>
              </a:r>
              <a:r>
                <a:rPr lang="en-US" sz="2400" dirty="0" err="1">
                  <a:solidFill>
                    <a:srgbClr val="000000"/>
                  </a:solidFill>
                  <a:latin typeface="Cambria" panose="02040503050406030204" pitchFamily="18" charset="0"/>
                  <a:ea typeface="Times New Roman" panose="02020603050405020304" pitchFamily="18" charset="0"/>
                </a:rPr>
                <a:t>điểm</a:t>
              </a:r>
              <a:r>
                <a:rPr lang="en-US" sz="2400" dirty="0">
                  <a:solidFill>
                    <a:srgbClr val="000000"/>
                  </a:solidFill>
                  <a:latin typeface="Cambria" panose="02040503050406030204" pitchFamily="18" charset="0"/>
                  <a:ea typeface="Times New Roman" panose="02020603050405020304" pitchFamily="18" charset="0"/>
                </a:rPr>
                <a:t> di </a:t>
              </a:r>
              <a:r>
                <a:rPr lang="en-US" sz="2400" dirty="0" err="1">
                  <a:solidFill>
                    <a:srgbClr val="000000"/>
                  </a:solidFill>
                  <a:latin typeface="Cambria" panose="02040503050406030204" pitchFamily="18" charset="0"/>
                  <a:ea typeface="Times New Roman" panose="02020603050405020304" pitchFamily="18" charset="0"/>
                </a:rPr>
                <a:t>tích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ở</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bờ</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bắc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sông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Hương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thuộc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địa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phận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thành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phố</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Huế</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một</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vài</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cùng</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phụ</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cận</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thuộc</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tỉnh</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Thừa</a:t>
              </a:r>
              <a:r>
                <a:rPr lang="en-US" sz="2400" dirty="0">
                  <a:solidFill>
                    <a:srgbClr val="000000"/>
                  </a:solidFill>
                  <a:latin typeface="Cambria" panose="02040503050406030204" pitchFamily="18" charset="0"/>
                  <a:ea typeface="Times New Roman" panose="02020603050405020304" pitchFamily="18" charset="0"/>
                </a:rPr>
                <a:t> </a:t>
              </a:r>
              <a:r>
                <a:rPr lang="en-US" sz="2400" dirty="0" err="1">
                  <a:solidFill>
                    <a:srgbClr val="000000"/>
                  </a:solidFill>
                  <a:latin typeface="Cambria" panose="02040503050406030204" pitchFamily="18" charset="0"/>
                  <a:ea typeface="Times New Roman" panose="02020603050405020304" pitchFamily="18" charset="0"/>
                </a:rPr>
                <a:t>Thiên</a:t>
              </a:r>
              <a:r>
                <a:rPr lang="en-US" sz="2400" dirty="0">
                  <a:solidFill>
                    <a:srgbClr val="000000"/>
                  </a:solidFill>
                  <a:latin typeface="Cambria" panose="02040503050406030204" pitchFamily="18" charset="0"/>
                  <a:ea typeface="Times New Roman" panose="02020603050405020304" pitchFamily="18" charset="0"/>
                </a:rPr>
                <a:t> – </a:t>
              </a:r>
              <a:r>
                <a:rPr lang="en-US" sz="2400" dirty="0" err="1">
                  <a:solidFill>
                    <a:srgbClr val="000000"/>
                  </a:solidFill>
                  <a:latin typeface="Cambria" panose="02040503050406030204" pitchFamily="18" charset="0"/>
                  <a:ea typeface="Times New Roman" panose="02020603050405020304" pitchFamily="18" charset="0"/>
                </a:rPr>
                <a:t>Huế</a:t>
              </a:r>
              <a:r>
                <a:rPr lang="en-US" sz="2400" dirty="0">
                  <a:solidFill>
                    <a:srgbClr val="000000"/>
                  </a:solidFill>
                  <a:latin typeface="Cambria" panose="02040503050406030204" pitchFamily="18" charset="0"/>
                  <a:ea typeface="Times New Roman" panose="02020603050405020304" pitchFamily="18" charset="0"/>
                </a:rPr>
                <a:t>.</a:t>
              </a:r>
              <a:endParaRPr lang="en-VN" sz="2400" dirty="0">
                <a:latin typeface="Cambria" panose="02040503050406030204" pitchFamily="18" charset="0"/>
                <a:ea typeface="Times New Roman" panose="02020603050405020304" pitchFamily="18" charset="0"/>
              </a:endParaRPr>
            </a:p>
            <a:p>
              <a:pPr algn="just">
                <a:lnSpc>
                  <a:spcPct val="120000"/>
                </a:lnSpc>
              </a:pPr>
              <a:endParaRPr lang="en-VN" sz="4000" dirty="0">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64992" y="0"/>
            <a:ext cx="6727008" cy="6858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id="{DA85C056-3B38-594A-96A0-AB4C7FEE98B3}"/>
              </a:ext>
            </a:extLst>
          </p:cNvPr>
          <p:cNvSpPr/>
          <p:nvPr/>
        </p:nvSpPr>
        <p:spPr>
          <a:xfrm>
            <a:off x="4375336" y="0"/>
            <a:ext cx="7816664" cy="6858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4" name="Freeform 4"/>
          <p:cNvSpPr/>
          <p:nvPr/>
        </p:nvSpPr>
        <p:spPr>
          <a:xfrm rot="-5400000">
            <a:off x="1245185" y="2064013"/>
            <a:ext cx="7376507" cy="3218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15" y="-31632"/>
            <a:ext cx="1885832" cy="188583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7600" y="6152479"/>
            <a:ext cx="621846" cy="638103"/>
          </a:xfrm>
          <a:prstGeom prst="rect">
            <a:avLst/>
          </a:prstGeom>
        </p:spPr>
      </p:pic>
      <p:pic>
        <p:nvPicPr>
          <p:cNvPr id="21" name="Picture 20"/>
          <p:cNvPicPr>
            <a:picLocks noChangeAspect="1"/>
          </p:cNvPicPr>
          <p:nvPr/>
        </p:nvPicPr>
        <p:blipFill>
          <a:blip r:embed="rId7"/>
          <a:stretch>
            <a:fillRect/>
          </a:stretch>
        </p:blipFill>
        <p:spPr>
          <a:xfrm>
            <a:off x="-1410724" y="828178"/>
            <a:ext cx="7356477" cy="5962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812" y="17597"/>
            <a:ext cx="5090189" cy="68404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754" y="3859546"/>
            <a:ext cx="2980857" cy="2980857"/>
          </a:xfrm>
          <a:prstGeom prst="rect">
            <a:avLst/>
          </a:prstGeom>
        </p:spPr>
      </p:pic>
      <p:grpSp>
        <p:nvGrpSpPr>
          <p:cNvPr id="4" name="Group 3">
            <a:extLst>
              <a:ext uri="{FF2B5EF4-FFF2-40B4-BE49-F238E27FC236}">
                <a16:creationId xmlns:a16="http://schemas.microsoft.com/office/drawing/2014/main" id="{CEE43B54-BF9F-9E4B-85DB-487CA1BBA858}"/>
              </a:ext>
            </a:extLst>
          </p:cNvPr>
          <p:cNvGrpSpPr/>
          <p:nvPr/>
        </p:nvGrpSpPr>
        <p:grpSpPr>
          <a:xfrm>
            <a:off x="355600" y="279400"/>
            <a:ext cx="6553200" cy="6248400"/>
            <a:chOff x="457200" y="266700"/>
            <a:chExt cx="9829800" cy="9372600"/>
          </a:xfrm>
        </p:grpSpPr>
        <p:sp>
          <p:nvSpPr>
            <p:cNvPr id="3" name="Rounded Rectangle 2">
              <a:extLst>
                <a:ext uri="{FF2B5EF4-FFF2-40B4-BE49-F238E27FC236}">
                  <a16:creationId xmlns:a16="http://schemas.microsoft.com/office/drawing/2014/main" id="{6D3A9D3F-847A-144C-9CA5-E0EC3FC9C81B}"/>
                </a:ext>
              </a:extLst>
            </p:cNvPr>
            <p:cNvSpPr/>
            <p:nvPr/>
          </p:nvSpPr>
          <p:spPr>
            <a:xfrm>
              <a:off x="457200" y="266700"/>
              <a:ext cx="9829800" cy="9372600"/>
            </a:xfrm>
            <a:prstGeom prst="roundRect">
              <a:avLst>
                <a:gd name="adj" fmla="val 283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12" name="TextBox 12"/>
            <p:cNvSpPr txBox="1"/>
            <p:nvPr/>
          </p:nvSpPr>
          <p:spPr>
            <a:xfrm>
              <a:off x="685800" y="582573"/>
              <a:ext cx="9372600" cy="8742683"/>
            </a:xfrm>
            <a:prstGeom prst="rect">
              <a:avLst/>
            </a:prstGeom>
          </p:spPr>
          <p:txBody>
            <a:bodyPr wrap="square" lIns="0" tIns="0" rIns="0" bIns="0" rtlCol="0" anchor="t">
              <a:spAutoFit/>
            </a:bodyPr>
            <a:lstStyle/>
            <a:p>
              <a:pPr algn="ctr"/>
              <a:r>
                <a:rPr lang="en-US" sz="2400" b="1" dirty="0">
                  <a:latin typeface="Cambria" panose="02040503050406030204" pitchFamily="18" charset="0"/>
                  <a:ea typeface="Cambria" panose="02040503050406030204" pitchFamily="18" charset="0"/>
                </a:rPr>
                <a:t>YÊU CẦU CẦN ĐẠT</a:t>
              </a:r>
              <a:endParaRPr lang="en-US" sz="2400" dirty="0">
                <a:latin typeface="Cambria" panose="02040503050406030204" pitchFamily="18" charset="0"/>
                <a:ea typeface="Cambria" panose="02040503050406030204" pitchFamily="18" charset="0"/>
              </a:endParaRPr>
            </a:p>
            <a:p>
              <a:pPr algn="just"/>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Năng</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lực</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đặc</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thù</a:t>
              </a:r>
              <a:r>
                <a:rPr lang="en-US" sz="1867" b="1" dirty="0">
                  <a:latin typeface="Cambria" panose="02040503050406030204" pitchFamily="18" charset="0"/>
                  <a:ea typeface="Cambria" panose="02040503050406030204" pitchFamily="18" charset="0"/>
                </a:rPr>
                <a:t>:</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Xác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định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vị</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trí</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trên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đồ</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hoặc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bản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đồ</a:t>
              </a:r>
              <a:r>
                <a:rPr lang="en-US" sz="1867" dirty="0">
                  <a:latin typeface="Cambria" panose="02040503050406030204" pitchFamily="18" charset="0"/>
                  <a:ea typeface="Cambria" panose="02040503050406030204" pitchFamily="18" charset="0"/>
                </a:rPr>
                <a:t>.</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Miêu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tả</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vẻ</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đẹp</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 qua </a:t>
              </a:r>
              <a:r>
                <a:rPr lang="en-US" sz="1867" dirty="0" err="1">
                  <a:latin typeface="Cambria" panose="02040503050406030204" pitchFamily="18" charset="0"/>
                  <a:ea typeface="Cambria" panose="02040503050406030204" pitchFamily="18" charset="0"/>
                </a:rPr>
                <a:t>hình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ảnh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sông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Hương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núi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Ngự</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và</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một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công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trình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tiêu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biểu</a:t>
              </a:r>
              <a:r>
                <a:rPr lang="en-US" sz="1867" dirty="0">
                  <a:latin typeface="Cambria" panose="02040503050406030204" pitchFamily="18" charset="0"/>
                  <a:ea typeface="Cambria" panose="02040503050406030204" pitchFamily="18" charset="0"/>
                </a:rPr>
                <a:t>.</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Kể</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lại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một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câu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chuyện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lịch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sử</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liên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quan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đến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a:t>
              </a:r>
            </a:p>
            <a:p>
              <a:pPr algn="just"/>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Năng</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lực</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chung</a:t>
              </a:r>
              <a:r>
                <a:rPr lang="en-US" sz="1867" b="1" dirty="0">
                  <a:latin typeface="Cambria" panose="02040503050406030204" pitchFamily="18" charset="0"/>
                  <a:ea typeface="Cambria" panose="02040503050406030204" pitchFamily="18" charset="0"/>
                </a:rPr>
                <a:t>: </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Phát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triển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năng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lực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tìm</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tòi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khám</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phá</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thông</a:t>
              </a:r>
              <a:r>
                <a:rPr lang="en-US" sz="1867" dirty="0">
                  <a:latin typeface="Cambria" panose="02040503050406030204" pitchFamily="18" charset="0"/>
                  <a:ea typeface="Cambria" panose="02040503050406030204" pitchFamily="18" charset="0"/>
                </a:rPr>
                <a:t> qua </a:t>
              </a:r>
              <a:r>
                <a:rPr lang="en-US" sz="1867" dirty="0" err="1">
                  <a:latin typeface="Cambria" panose="02040503050406030204" pitchFamily="18" charset="0"/>
                  <a:ea typeface="Cambria" panose="02040503050406030204" pitchFamily="18" charset="0"/>
                </a:rPr>
                <a:t>xác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định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vị</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trí</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trên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lược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đồ</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hoặc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bản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đồ</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khai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thác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thông</a:t>
              </a:r>
              <a:r>
                <a:rPr lang="en-US" sz="1867" dirty="0">
                  <a:latin typeface="Cambria" panose="02040503050406030204" pitchFamily="18" charset="0"/>
                  <a:ea typeface="Cambria" panose="02040503050406030204" pitchFamily="18" charset="0"/>
                </a:rPr>
                <a:t> tin qua </a:t>
              </a:r>
              <a:r>
                <a:rPr lang="en-US" sz="1867" dirty="0" err="1">
                  <a:latin typeface="Cambria" panose="02040503050406030204" pitchFamily="18" charset="0"/>
                  <a:ea typeface="Cambria" panose="02040503050406030204" pitchFamily="18" charset="0"/>
                </a:rPr>
                <a:t>tranh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ảnh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tư</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liệu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lịch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sử</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về</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Có</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khả</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năng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vận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dụng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kiến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thức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để</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giải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quyết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những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vấn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đề</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trong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cuộc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sống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thực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hiện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đề</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xuất</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các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biện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pháp</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để</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bảo</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tồn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và</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giữ</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gìn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giá</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trị</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Có</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khả</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năng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sưu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tầm</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và</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khai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thác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thông</a:t>
              </a:r>
              <a:r>
                <a:rPr lang="en-US" sz="1867" dirty="0">
                  <a:latin typeface="Cambria" panose="02040503050406030204" pitchFamily="18" charset="0"/>
                  <a:ea typeface="Cambria" panose="02040503050406030204" pitchFamily="18" charset="0"/>
                </a:rPr>
                <a:t> tin </a:t>
              </a:r>
              <a:r>
                <a:rPr lang="en-US" sz="1867" dirty="0" err="1">
                  <a:latin typeface="Cambria" panose="02040503050406030204" pitchFamily="18" charset="0"/>
                  <a:ea typeface="Cambria" panose="02040503050406030204" pitchFamily="18" charset="0"/>
                </a:rPr>
                <a:t>sưu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tầm</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tài</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liệu</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học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tập</a:t>
              </a:r>
              <a:r>
                <a:rPr lang="en-US" sz="1867" dirty="0">
                  <a:latin typeface="Cambria" panose="02040503050406030204" pitchFamily="18" charset="0"/>
                  <a:ea typeface="Cambria" panose="02040503050406030204" pitchFamily="18" charset="0"/>
                </a:rPr>
                <a:t>.</a:t>
              </a:r>
            </a:p>
            <a:p>
              <a:pPr algn="just"/>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Phẩm</a:t>
              </a:r>
              <a:r>
                <a:rPr lang="en-US" sz="1867" b="1" dirty="0">
                  <a:latin typeface="Cambria" panose="02040503050406030204" pitchFamily="18" charset="0"/>
                  <a:ea typeface="Cambria" panose="02040503050406030204" pitchFamily="18" charset="0"/>
                </a:rPr>
                <a:t> </a:t>
              </a:r>
              <a:r>
                <a:rPr lang="en-US" sz="1867" b="1" dirty="0" err="1">
                  <a:latin typeface="Cambria" panose="02040503050406030204" pitchFamily="18" charset="0"/>
                  <a:ea typeface="Cambria" panose="02040503050406030204" pitchFamily="18" charset="0"/>
                </a:rPr>
                <a:t>chất</a:t>
              </a:r>
              <a:r>
                <a:rPr lang="en-US" sz="1867" b="1" dirty="0">
                  <a:latin typeface="Cambria" panose="02040503050406030204" pitchFamily="18" charset="0"/>
                  <a:ea typeface="Cambria" panose="02040503050406030204" pitchFamily="18" charset="0"/>
                </a:rPr>
                <a:t>: </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Trân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trọng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giá</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trị</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văn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hóa</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truyền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thống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lịch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sử</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r>
                <a:rPr lang="en-US" sz="1867" dirty="0">
                  <a:latin typeface="Cambria" panose="02040503050406030204" pitchFamily="18" charset="0"/>
                  <a:ea typeface="Cambria" panose="02040503050406030204" pitchFamily="18" charset="0"/>
                </a:rPr>
                <a:t>.</a:t>
              </a:r>
            </a:p>
            <a:p>
              <a:pPr algn="just"/>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Có</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trách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nhiệm</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trong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việc</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bảo</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vệ</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và</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quảng</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bá</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về</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quần</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thể</a:t>
              </a:r>
              <a:r>
                <a:rPr lang="en-US" sz="1867" dirty="0">
                  <a:latin typeface="Cambria" panose="02040503050406030204" pitchFamily="18" charset="0"/>
                  <a:ea typeface="Cambria" panose="02040503050406030204" pitchFamily="18" charset="0"/>
                </a:rPr>
                <a:t> di </a:t>
              </a:r>
              <a:r>
                <a:rPr lang="en-US" sz="1867" dirty="0" err="1">
                  <a:latin typeface="Cambria" panose="02040503050406030204" pitchFamily="18" charset="0"/>
                  <a:ea typeface="Cambria" panose="02040503050406030204" pitchFamily="18" charset="0"/>
                </a:rPr>
                <a:t>tích</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Cố</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đô</a:t>
              </a:r>
              <a:r>
                <a:rPr lang="en-US" sz="1867" dirty="0">
                  <a:latin typeface="Cambria" panose="02040503050406030204" pitchFamily="18" charset="0"/>
                  <a:ea typeface="Cambria" panose="02040503050406030204" pitchFamily="18" charset="0"/>
                </a:rPr>
                <a:t> </a:t>
              </a:r>
              <a:r>
                <a:rPr lang="en-US" sz="1867" dirty="0" err="1">
                  <a:latin typeface="Cambria" panose="02040503050406030204" pitchFamily="18" charset="0"/>
                  <a:ea typeface="Cambria" panose="02040503050406030204" pitchFamily="18" charset="0"/>
                </a:rPr>
                <a:t>Huế</a:t>
              </a:r>
              <a:endParaRPr lang="en-US" sz="1867"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7125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400"/>
            <a:ext cx="12186920" cy="471336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B8B66ADF-B73D-C140-BDB9-5C4EC7E39209}"/>
              </a:ext>
            </a:extLst>
          </p:cNvPr>
          <p:cNvSpPr/>
          <p:nvPr/>
        </p:nvSpPr>
        <p:spPr>
          <a:xfrm>
            <a:off x="0" y="1"/>
            <a:ext cx="12186920" cy="4433963"/>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
        <p:nvSpPr>
          <p:cNvPr id="22" name="Freeform 4">
            <a:extLst>
              <a:ext uri="{FF2B5EF4-FFF2-40B4-BE49-F238E27FC236}">
                <a16:creationId xmlns:a16="http://schemas.microsoft.com/office/drawing/2014/main" id="{C83A8FA3-9495-3043-9796-F7A53DB508ED}"/>
              </a:ext>
            </a:extLst>
          </p:cNvPr>
          <p:cNvSpPr/>
          <p:nvPr/>
        </p:nvSpPr>
        <p:spPr>
          <a:xfrm rot="10800000">
            <a:off x="-274952" y="3393001"/>
            <a:ext cx="12736823" cy="3541199"/>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11">
            <a:extLst>
              <a:ext uri="{FF2B5EF4-FFF2-40B4-BE49-F238E27FC236}">
                <a16:creationId xmlns:a16="http://schemas.microsoft.com/office/drawing/2014/main" id="{1DCECCF7-9444-CC45-A323-1876C711D15B}"/>
              </a:ext>
            </a:extLst>
          </p:cNvPr>
          <p:cNvSpPr/>
          <p:nvPr/>
        </p:nvSpPr>
        <p:spPr>
          <a:xfrm>
            <a:off x="406400" y="2500238"/>
            <a:ext cx="4673600" cy="4433963"/>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2" name="Picture 1">
            <a:extLst>
              <a:ext uri="{FF2B5EF4-FFF2-40B4-BE49-F238E27FC236}">
                <a16:creationId xmlns:a16="http://schemas.microsoft.com/office/drawing/2014/main" id="{21991061-CB39-7846-8D44-5BD8707C0D42}"/>
              </a:ext>
            </a:extLst>
          </p:cNvPr>
          <p:cNvPicPr>
            <a:picLocks noChangeAspect="1"/>
          </p:cNvPicPr>
          <p:nvPr/>
        </p:nvPicPr>
        <p:blipFill>
          <a:blip r:embed="rId7"/>
          <a:stretch>
            <a:fillRect/>
          </a:stretch>
        </p:blipFill>
        <p:spPr>
          <a:xfrm>
            <a:off x="4897120" y="4546600"/>
            <a:ext cx="7289800" cy="1981200"/>
          </a:xfrm>
          <a:prstGeom prst="rect">
            <a:avLst/>
          </a:prstGeom>
        </p:spPr>
      </p:pic>
    </p:spTree>
    <p:extLst>
      <p:ext uri="{BB962C8B-B14F-4D97-AF65-F5344CB8AC3E}">
        <p14:creationId xmlns:p14="http://schemas.microsoft.com/office/powerpoint/2010/main" val="319757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id="{65917443-7D7C-F049-93BB-70917807D681}"/>
              </a:ext>
            </a:extLst>
          </p:cNvPr>
          <p:cNvGrpSpPr/>
          <p:nvPr/>
        </p:nvGrpSpPr>
        <p:grpSpPr>
          <a:xfrm>
            <a:off x="406401" y="590871"/>
            <a:ext cx="11556283" cy="5791947"/>
            <a:chOff x="1620875" y="784067"/>
            <a:chExt cx="10337082" cy="5791946"/>
          </a:xfrm>
        </p:grpSpPr>
        <p:sp>
          <p:nvSpPr>
            <p:cNvPr id="22" name="矩形: 圆角 2">
              <a:extLst>
                <a:ext uri="{FF2B5EF4-FFF2-40B4-BE49-F238E27FC236}">
                  <a16:creationId xmlns:a16="http://schemas.microsoft.com/office/drawing/2014/main" id="{3096F6E3-7569-544B-81B6-88AE49017749}"/>
                </a:ext>
              </a:extLst>
            </p:cNvPr>
            <p:cNvSpPr/>
            <p:nvPr/>
          </p:nvSpPr>
          <p:spPr>
            <a:xfrm>
              <a:off x="1620875" y="784067"/>
              <a:ext cx="10337082" cy="579194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1757196" y="1463632"/>
              <a:ext cx="10064439" cy="1452577"/>
            </a:xfrm>
            <a:prstGeom prst="rect">
              <a:avLst/>
            </a:prstGeom>
            <a:noFill/>
          </p:spPr>
          <p:txBody>
            <a:bodyPr wrap="square" rtlCol="0">
              <a:spAutoFit/>
            </a:bodyPr>
            <a:lstStyle/>
            <a:p>
              <a:pPr marL="495325" indent="-495325" algn="just">
                <a:lnSpc>
                  <a:spcPct val="120000"/>
                </a:lnSpc>
                <a:buFont typeface="+mj-lt"/>
                <a:buAutoNum type="arabicPeriod"/>
              </a:pPr>
              <a:r>
                <a:rPr lang="en-US" sz="2533" dirty="0">
                  <a:solidFill>
                    <a:srgbClr val="000000"/>
                  </a:solidFill>
                  <a:latin typeface="Cambria" panose="02040503050406030204" pitchFamily="18" charset="0"/>
                  <a:ea typeface="Times New Roman" panose="02020603050405020304" pitchFamily="18" charset="0"/>
                </a:rPr>
                <a:t>Quan </a:t>
              </a:r>
              <a:r>
                <a:rPr lang="en-US" sz="2533" dirty="0" err="1">
                  <a:solidFill>
                    <a:srgbClr val="000000"/>
                  </a:solidFill>
                  <a:latin typeface="Cambria" panose="02040503050406030204" pitchFamily="18" charset="0"/>
                  <a:ea typeface="Times New Roman" panose="02020603050405020304" pitchFamily="18" charset="0"/>
                </a:rPr>
                <a:t>sát</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các</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hình</a:t>
              </a:r>
              <a:r>
                <a:rPr lang="en-US" sz="2533" dirty="0">
                  <a:solidFill>
                    <a:srgbClr val="000000"/>
                  </a:solidFill>
                  <a:latin typeface="Cambria" panose="02040503050406030204" pitchFamily="18" charset="0"/>
                  <a:ea typeface="Times New Roman" panose="02020603050405020304" pitchFamily="18" charset="0"/>
                </a:rPr>
                <a:t> 2, </a:t>
              </a:r>
              <a:r>
                <a:rPr lang="en-US" sz="2533" dirty="0" err="1">
                  <a:solidFill>
                    <a:srgbClr val="000000"/>
                  </a:solidFill>
                  <a:latin typeface="Cambria" panose="02040503050406030204" pitchFamily="18" charset="0"/>
                  <a:ea typeface="Times New Roman" panose="02020603050405020304" pitchFamily="18" charset="0"/>
                </a:rPr>
                <a:t>em</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hãy</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xác</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định</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vị</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trí</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địa</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lí</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của</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Cố</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đô</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Huế</a:t>
              </a:r>
              <a:endParaRPr lang="en-US" sz="2533" dirty="0">
                <a:solidFill>
                  <a:srgbClr val="000000"/>
                </a:solidFill>
                <a:latin typeface="Cambria" panose="02040503050406030204" pitchFamily="18" charset="0"/>
                <a:ea typeface="Times New Roman" panose="02020603050405020304" pitchFamily="18" charset="0"/>
              </a:endParaRPr>
            </a:p>
            <a:p>
              <a:pPr marL="495325" indent="-495325" algn="just">
                <a:lnSpc>
                  <a:spcPct val="120000"/>
                </a:lnSpc>
                <a:buFont typeface="+mj-lt"/>
                <a:buAutoNum type="arabicPeriod"/>
              </a:pPr>
              <a:r>
                <a:rPr lang="en-US" sz="2533" dirty="0" err="1">
                  <a:solidFill>
                    <a:srgbClr val="000000"/>
                  </a:solidFill>
                  <a:latin typeface="Cambria" panose="02040503050406030204" pitchFamily="18" charset="0"/>
                  <a:ea typeface="Times New Roman" panose="02020603050405020304" pitchFamily="18" charset="0"/>
                </a:rPr>
                <a:t>Đọc</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thông</a:t>
              </a:r>
              <a:r>
                <a:rPr lang="en-US" sz="2533" dirty="0">
                  <a:solidFill>
                    <a:srgbClr val="000000"/>
                  </a:solidFill>
                  <a:latin typeface="Cambria" panose="02040503050406030204" pitchFamily="18" charset="0"/>
                  <a:ea typeface="Times New Roman" panose="02020603050405020304" pitchFamily="18" charset="0"/>
                </a:rPr>
                <a:t> tin </a:t>
              </a:r>
              <a:r>
                <a:rPr lang="en-US" sz="2533" dirty="0" err="1">
                  <a:solidFill>
                    <a:srgbClr val="000000"/>
                  </a:solidFill>
                  <a:latin typeface="Cambria" panose="02040503050406030204" pitchFamily="18" charset="0"/>
                  <a:ea typeface="Times New Roman" panose="02020603050405020304" pitchFamily="18" charset="0"/>
                </a:rPr>
                <a:t>và</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quan</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sát</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hình</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từ</a:t>
              </a:r>
              <a:r>
                <a:rPr lang="en-US" sz="2533" dirty="0">
                  <a:solidFill>
                    <a:srgbClr val="000000"/>
                  </a:solidFill>
                  <a:latin typeface="Cambria" panose="02040503050406030204" pitchFamily="18" charset="0"/>
                  <a:ea typeface="Times New Roman" panose="02020603050405020304" pitchFamily="18" charset="0"/>
                </a:rPr>
                <a:t> 3 </a:t>
              </a:r>
              <a:r>
                <a:rPr lang="en-US" sz="2533" dirty="0" err="1">
                  <a:solidFill>
                    <a:srgbClr val="000000"/>
                  </a:solidFill>
                  <a:latin typeface="Cambria" panose="02040503050406030204" pitchFamily="18" charset="0"/>
                  <a:ea typeface="Times New Roman" panose="02020603050405020304" pitchFamily="18" charset="0"/>
                </a:rPr>
                <a:t>đến</a:t>
              </a:r>
              <a:r>
                <a:rPr lang="en-US" sz="2533" dirty="0">
                  <a:solidFill>
                    <a:srgbClr val="000000"/>
                  </a:solidFill>
                  <a:latin typeface="Cambria" panose="02040503050406030204" pitchFamily="18" charset="0"/>
                  <a:ea typeface="Times New Roman" panose="02020603050405020304" pitchFamily="18" charset="0"/>
                </a:rPr>
                <a:t> 5, </a:t>
              </a:r>
              <a:r>
                <a:rPr lang="en-US" sz="2533" dirty="0" err="1">
                  <a:solidFill>
                    <a:srgbClr val="000000"/>
                  </a:solidFill>
                  <a:latin typeface="Cambria" panose="02040503050406030204" pitchFamily="18" charset="0"/>
                  <a:ea typeface="Times New Roman" panose="02020603050405020304" pitchFamily="18" charset="0"/>
                </a:rPr>
                <a:t>em</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hãy</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mô</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tả</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vẻ</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đẹp</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của</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Cố</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đô</a:t>
              </a:r>
              <a:r>
                <a:rPr lang="en-US" sz="2533" dirty="0">
                  <a:solidFill>
                    <a:srgbClr val="000000"/>
                  </a:solidFill>
                  <a:latin typeface="Cambria" panose="02040503050406030204" pitchFamily="18" charset="0"/>
                  <a:ea typeface="Times New Roman" panose="02020603050405020304" pitchFamily="18" charset="0"/>
                </a:rPr>
                <a:t> </a:t>
              </a:r>
              <a:r>
                <a:rPr lang="en-US" sz="2533" dirty="0" err="1">
                  <a:solidFill>
                    <a:srgbClr val="000000"/>
                  </a:solidFill>
                  <a:latin typeface="Cambria" panose="02040503050406030204" pitchFamily="18" charset="0"/>
                  <a:ea typeface="Times New Roman" panose="02020603050405020304" pitchFamily="18" charset="0"/>
                </a:rPr>
                <a:t>Huế</a:t>
              </a:r>
              <a:endParaRPr lang="en-VN" sz="2533" dirty="0">
                <a:latin typeface="Cambria" panose="020405030504060302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99A08333-3B51-A64D-B602-71D94E154778}"/>
              </a:ext>
            </a:extLst>
          </p:cNvPr>
          <p:cNvSpPr txBox="1"/>
          <p:nvPr/>
        </p:nvSpPr>
        <p:spPr>
          <a:xfrm>
            <a:off x="3134425" y="661849"/>
            <a:ext cx="5740400" cy="707886"/>
          </a:xfrm>
          <a:prstGeom prst="rect">
            <a:avLst/>
          </a:prstGeom>
          <a:noFill/>
        </p:spPr>
        <p:txBody>
          <a:bodyPr wrap="square" rtlCol="0">
            <a:spAutoFit/>
          </a:bodyPr>
          <a:lstStyle/>
          <a:p>
            <a:pPr algn="ctr"/>
            <a:r>
              <a:rPr lang="en-US" sz="4000" b="1" dirty="0">
                <a:solidFill>
                  <a:srgbClr val="C00000"/>
                </a:solidFill>
                <a:latin typeface="Cambria" panose="02040503050406030204" pitchFamily="18" charset="0"/>
              </a:rPr>
              <a:t>1</a:t>
            </a:r>
            <a:r>
              <a:rPr lang="en-VN" sz="4000" b="1" dirty="0">
                <a:solidFill>
                  <a:srgbClr val="C00000"/>
                </a:solidFill>
                <a:latin typeface="Cambria" panose="02040503050406030204" pitchFamily="18" charset="0"/>
              </a:rPr>
              <a:t>. Vẻ đẹp của cố đô Huế</a:t>
            </a:r>
          </a:p>
        </p:txBody>
      </p:sp>
      <p:pic>
        <p:nvPicPr>
          <p:cNvPr id="2" name="Picture 1"/>
          <p:cNvPicPr>
            <a:picLocks noChangeAspect="1"/>
          </p:cNvPicPr>
          <p:nvPr/>
        </p:nvPicPr>
        <p:blipFill>
          <a:blip r:embed="rId3"/>
          <a:stretch>
            <a:fillRect/>
          </a:stretch>
        </p:blipFill>
        <p:spPr>
          <a:xfrm>
            <a:off x="6693544" y="2240735"/>
            <a:ext cx="2834714" cy="1883998"/>
          </a:xfrm>
          <a:prstGeom prst="rect">
            <a:avLst/>
          </a:prstGeom>
        </p:spPr>
      </p:pic>
      <p:pic>
        <p:nvPicPr>
          <p:cNvPr id="3" name="Picture 2"/>
          <p:cNvPicPr>
            <a:picLocks noChangeAspect="1"/>
          </p:cNvPicPr>
          <p:nvPr/>
        </p:nvPicPr>
        <p:blipFill>
          <a:blip r:embed="rId4"/>
          <a:stretch>
            <a:fillRect/>
          </a:stretch>
        </p:blipFill>
        <p:spPr>
          <a:xfrm>
            <a:off x="5723035" y="4095831"/>
            <a:ext cx="2800967" cy="2058542"/>
          </a:xfrm>
          <a:prstGeom prst="rect">
            <a:avLst/>
          </a:prstGeom>
        </p:spPr>
      </p:pic>
      <p:pic>
        <p:nvPicPr>
          <p:cNvPr id="6" name="Picture 5"/>
          <p:cNvPicPr>
            <a:picLocks noChangeAspect="1"/>
          </p:cNvPicPr>
          <p:nvPr/>
        </p:nvPicPr>
        <p:blipFill>
          <a:blip r:embed="rId5"/>
          <a:stretch>
            <a:fillRect/>
          </a:stretch>
        </p:blipFill>
        <p:spPr>
          <a:xfrm>
            <a:off x="8874826" y="4095831"/>
            <a:ext cx="2767221" cy="2050105"/>
          </a:xfrm>
          <a:prstGeom prst="rect">
            <a:avLst/>
          </a:prstGeom>
        </p:spPr>
      </p:pic>
      <p:pic>
        <p:nvPicPr>
          <p:cNvPr id="7" name="Picture 6"/>
          <p:cNvPicPr>
            <a:picLocks noChangeAspect="1"/>
          </p:cNvPicPr>
          <p:nvPr/>
        </p:nvPicPr>
        <p:blipFill>
          <a:blip r:embed="rId6"/>
          <a:stretch>
            <a:fillRect/>
          </a:stretch>
        </p:blipFill>
        <p:spPr>
          <a:xfrm>
            <a:off x="711200" y="2512976"/>
            <a:ext cx="4801865" cy="2948024"/>
          </a:xfrm>
          <a:prstGeom prst="rect">
            <a:avLst/>
          </a:prstGeom>
        </p:spPr>
      </p:pic>
      <p:pic>
        <p:nvPicPr>
          <p:cNvPr id="5" name="Picture 4">
            <a:extLst>
              <a:ext uri="{FF2B5EF4-FFF2-40B4-BE49-F238E27FC236}">
                <a16:creationId xmlns:a16="http://schemas.microsoft.com/office/drawing/2014/main" id="{9B3F4F4C-F5C3-B843-A5B0-44BF95C30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18"/>
          <a:stretch/>
        </p:blipFill>
        <p:spPr>
          <a:xfrm>
            <a:off x="-203200" y="5249983"/>
            <a:ext cx="3205284" cy="1584266"/>
          </a:xfrm>
          <a:prstGeom prst="rect">
            <a:avLst/>
          </a:prstGeom>
        </p:spPr>
      </p:pic>
      <p:pic>
        <p:nvPicPr>
          <p:cNvPr id="16" name="Picture 15"/>
          <p:cNvPicPr>
            <a:picLocks noChangeAspect="1"/>
          </p:cNvPicPr>
          <p:nvPr/>
        </p:nvPicPr>
        <p:blipFill>
          <a:blip r:embed="rId8"/>
          <a:stretch>
            <a:fillRect/>
          </a:stretch>
        </p:blipFill>
        <p:spPr>
          <a:xfrm>
            <a:off x="3031639" y="5723591"/>
            <a:ext cx="2422354" cy="772227"/>
          </a:xfrm>
          <a:prstGeom prst="rect">
            <a:avLst/>
          </a:prstGeom>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215154" y="723562"/>
            <a:ext cx="11579063"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5978392" y="1699284"/>
            <a:ext cx="5547901" cy="1323632"/>
          </a:xfrm>
          <a:prstGeom prst="rect">
            <a:avLst/>
          </a:prstGeom>
          <a:noFill/>
        </p:spPr>
        <p:txBody>
          <a:bodyPr wrap="square" rtlCol="0">
            <a:spAutoFit/>
          </a:bodyPr>
          <a:lstStyle/>
          <a:p>
            <a:pPr algn="just"/>
            <a:r>
              <a:rPr lang="en-US" sz="2667" dirty="0" err="1">
                <a:latin typeface="Cambria" panose="02040503050406030204" pitchFamily="18" charset="0"/>
              </a:rPr>
              <a:t>Quần</a:t>
            </a:r>
            <a:r>
              <a:rPr lang="en-US" sz="2667" dirty="0">
                <a:latin typeface="Cambria" panose="02040503050406030204" pitchFamily="18" charset="0"/>
              </a:rPr>
              <a:t> </a:t>
            </a:r>
            <a:r>
              <a:rPr lang="en-US" sz="2667" dirty="0" err="1">
                <a:latin typeface="Cambria" panose="02040503050406030204" pitchFamily="18" charset="0"/>
              </a:rPr>
              <a:t>thể</a:t>
            </a:r>
            <a:r>
              <a:rPr lang="en-US" sz="2667" dirty="0">
                <a:latin typeface="Cambria" panose="02040503050406030204" pitchFamily="18" charset="0"/>
              </a:rPr>
              <a:t> di </a:t>
            </a:r>
            <a:r>
              <a:rPr lang="en-US" sz="2667" dirty="0" err="1">
                <a:latin typeface="Cambria" panose="02040503050406030204" pitchFamily="18" charset="0"/>
              </a:rPr>
              <a:t>tích</a:t>
            </a:r>
            <a:r>
              <a:rPr lang="en-US" sz="2667" dirty="0">
                <a:latin typeface="Cambria" panose="02040503050406030204" pitchFamily="18" charset="0"/>
              </a:rPr>
              <a:t> </a:t>
            </a:r>
            <a:r>
              <a:rPr lang="en-US" sz="2667" dirty="0" err="1">
                <a:latin typeface="Cambria" panose="02040503050406030204" pitchFamily="18" charset="0"/>
              </a:rPr>
              <a:t>Cố</a:t>
            </a:r>
            <a:r>
              <a:rPr lang="en-US" sz="2667" dirty="0">
                <a:latin typeface="Cambria" panose="02040503050406030204" pitchFamily="18" charset="0"/>
              </a:rPr>
              <a:t> </a:t>
            </a:r>
            <a:r>
              <a:rPr lang="en-US" sz="2667" dirty="0" err="1">
                <a:latin typeface="Cambria" panose="02040503050406030204" pitchFamily="18" charset="0"/>
              </a:rPr>
              <a:t>đô</a:t>
            </a:r>
            <a:r>
              <a:rPr lang="en-US" sz="2667" dirty="0">
                <a:latin typeface="Cambria" panose="02040503050406030204" pitchFamily="18" charset="0"/>
              </a:rPr>
              <a:t> </a:t>
            </a:r>
            <a:r>
              <a:rPr lang="en-US" sz="2667" dirty="0" err="1">
                <a:latin typeface="Cambria" panose="02040503050406030204" pitchFamily="18" charset="0"/>
              </a:rPr>
              <a:t>Huế</a:t>
            </a:r>
            <a:r>
              <a:rPr lang="en-US" sz="2667" dirty="0">
                <a:latin typeface="Cambria" panose="02040503050406030204" pitchFamily="18" charset="0"/>
              </a:rPr>
              <a:t> </a:t>
            </a:r>
            <a:r>
              <a:rPr lang="en-US" sz="2667" dirty="0" err="1">
                <a:latin typeface="Cambria" panose="02040503050406030204" pitchFamily="18" charset="0"/>
              </a:rPr>
              <a:t>thuộc</a:t>
            </a:r>
            <a:r>
              <a:rPr lang="en-US" sz="2667" dirty="0">
                <a:latin typeface="Cambria" panose="02040503050406030204" pitchFamily="18" charset="0"/>
              </a:rPr>
              <a:t> </a:t>
            </a:r>
            <a:r>
              <a:rPr lang="en-US" sz="2667" dirty="0" err="1">
                <a:latin typeface="Cambria" panose="02040503050406030204" pitchFamily="18" charset="0"/>
              </a:rPr>
              <a:t>địa</a:t>
            </a:r>
            <a:r>
              <a:rPr lang="en-US" sz="2667" dirty="0">
                <a:latin typeface="Cambria" panose="02040503050406030204" pitchFamily="18" charset="0"/>
              </a:rPr>
              <a:t> </a:t>
            </a:r>
            <a:r>
              <a:rPr lang="en-US" sz="2667" dirty="0" err="1">
                <a:latin typeface="Cambria" panose="02040503050406030204" pitchFamily="18" charset="0"/>
              </a:rPr>
              <a:t>phận</a:t>
            </a:r>
            <a:r>
              <a:rPr lang="en-US" sz="2667" dirty="0">
                <a:latin typeface="Cambria" panose="02040503050406030204" pitchFamily="18" charset="0"/>
              </a:rPr>
              <a:t> </a:t>
            </a:r>
            <a:r>
              <a:rPr lang="en-US" sz="2667" dirty="0" err="1">
                <a:latin typeface="Cambria" panose="02040503050406030204" pitchFamily="18" charset="0"/>
              </a:rPr>
              <a:t>thành</a:t>
            </a:r>
            <a:r>
              <a:rPr lang="en-US" sz="2667" dirty="0">
                <a:latin typeface="Cambria" panose="02040503050406030204" pitchFamily="18" charset="0"/>
              </a:rPr>
              <a:t> </a:t>
            </a:r>
            <a:r>
              <a:rPr lang="en-US" sz="2667" dirty="0" err="1">
                <a:latin typeface="Cambria" panose="02040503050406030204" pitchFamily="18" charset="0"/>
              </a:rPr>
              <a:t>phố</a:t>
            </a:r>
            <a:r>
              <a:rPr lang="en-US" sz="2667" dirty="0">
                <a:latin typeface="Cambria" panose="02040503050406030204" pitchFamily="18" charset="0"/>
              </a:rPr>
              <a:t> </a:t>
            </a:r>
            <a:r>
              <a:rPr lang="en-US" sz="2667" dirty="0" err="1">
                <a:latin typeface="Cambria" panose="02040503050406030204" pitchFamily="18" charset="0"/>
              </a:rPr>
              <a:t>Huế</a:t>
            </a:r>
            <a:r>
              <a:rPr lang="en-US" sz="2667" dirty="0">
                <a:latin typeface="Cambria" panose="02040503050406030204" pitchFamily="18" charset="0"/>
              </a:rPr>
              <a:t> </a:t>
            </a:r>
            <a:r>
              <a:rPr lang="en-US" sz="2667" dirty="0" err="1">
                <a:latin typeface="Cambria" panose="02040503050406030204" pitchFamily="18" charset="0"/>
              </a:rPr>
              <a:t>và</a:t>
            </a:r>
            <a:r>
              <a:rPr lang="en-US" sz="2667" dirty="0">
                <a:latin typeface="Cambria" panose="02040503050406030204" pitchFamily="18" charset="0"/>
              </a:rPr>
              <a:t> </a:t>
            </a:r>
            <a:r>
              <a:rPr lang="en-US" sz="2667" dirty="0" err="1">
                <a:latin typeface="Cambria" panose="02040503050406030204" pitchFamily="18" charset="0"/>
              </a:rPr>
              <a:t>một</a:t>
            </a:r>
            <a:r>
              <a:rPr lang="en-US" sz="2667" dirty="0">
                <a:latin typeface="Cambria" panose="02040503050406030204" pitchFamily="18" charset="0"/>
              </a:rPr>
              <a:t> </a:t>
            </a:r>
            <a:r>
              <a:rPr lang="en-US" sz="2667" dirty="0" err="1">
                <a:latin typeface="Cambria" panose="02040503050406030204" pitchFamily="18" charset="0"/>
              </a:rPr>
              <a:t>số</a:t>
            </a:r>
            <a:r>
              <a:rPr lang="en-US" sz="2667" dirty="0">
                <a:latin typeface="Cambria" panose="02040503050406030204" pitchFamily="18" charset="0"/>
              </a:rPr>
              <a:t> </a:t>
            </a:r>
            <a:r>
              <a:rPr lang="en-US" sz="2667" dirty="0" err="1">
                <a:latin typeface="Cambria" panose="02040503050406030204" pitchFamily="18" charset="0"/>
              </a:rPr>
              <a:t>vùng</a:t>
            </a:r>
            <a:r>
              <a:rPr lang="en-US" sz="2667" dirty="0">
                <a:latin typeface="Cambria" panose="02040503050406030204" pitchFamily="18" charset="0"/>
              </a:rPr>
              <a:t> </a:t>
            </a:r>
            <a:r>
              <a:rPr lang="en-US" sz="2667" dirty="0" err="1">
                <a:latin typeface="Cambria" panose="02040503050406030204" pitchFamily="18" charset="0"/>
              </a:rPr>
              <a:t>phụ</a:t>
            </a:r>
            <a:r>
              <a:rPr lang="en-US" sz="2667" dirty="0">
                <a:latin typeface="Cambria" panose="02040503050406030204" pitchFamily="18" charset="0"/>
              </a:rPr>
              <a:t> </a:t>
            </a:r>
            <a:r>
              <a:rPr lang="en-US" sz="2667" dirty="0" err="1">
                <a:latin typeface="Cambria" panose="02040503050406030204" pitchFamily="18" charset="0"/>
              </a:rPr>
              <a:t>cận</a:t>
            </a:r>
            <a:r>
              <a:rPr lang="en-US" sz="2667" dirty="0">
                <a:latin typeface="Cambria" panose="02040503050406030204" pitchFamily="18" charset="0"/>
              </a:rPr>
              <a:t> </a:t>
            </a:r>
            <a:r>
              <a:rPr lang="en-US" sz="2667" dirty="0" err="1">
                <a:latin typeface="Cambria" panose="02040503050406030204" pitchFamily="18" charset="0"/>
              </a:rPr>
              <a:t>thành</a:t>
            </a:r>
            <a:r>
              <a:rPr lang="en-US" sz="2667" dirty="0">
                <a:latin typeface="Cambria" panose="02040503050406030204" pitchFamily="18" charset="0"/>
              </a:rPr>
              <a:t> </a:t>
            </a:r>
            <a:r>
              <a:rPr lang="en-US" sz="2667" dirty="0" err="1">
                <a:latin typeface="Cambria" panose="02040503050406030204" pitchFamily="18" charset="0"/>
              </a:rPr>
              <a:t>phố</a:t>
            </a:r>
            <a:r>
              <a:rPr lang="en-US" sz="2667" dirty="0">
                <a:latin typeface="Cambria" panose="02040503050406030204" pitchFamily="18" charset="0"/>
              </a:rPr>
              <a:t> </a:t>
            </a:r>
            <a:r>
              <a:rPr lang="en-US" sz="2667" dirty="0" err="1">
                <a:latin typeface="Cambria" panose="02040503050406030204" pitchFamily="18" charset="0"/>
              </a:rPr>
              <a:t>Huế</a:t>
            </a:r>
            <a:r>
              <a:rPr lang="en-US" sz="2667" dirty="0">
                <a:latin typeface="Cambria" panose="02040503050406030204" pitchFamily="18" charset="0"/>
              </a:rPr>
              <a:t>.</a:t>
            </a:r>
            <a:endParaRPr lang="en-VN" sz="5867" dirty="0">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6685517" y="1006938"/>
            <a:ext cx="3799367" cy="707886"/>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rPr>
              <a:t>Vị</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trí</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địa</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lí</a:t>
            </a:r>
            <a:endParaRPr lang="en-VN" sz="4000" b="1" dirty="0">
              <a:solidFill>
                <a:srgbClr val="C00000"/>
              </a:solidFill>
              <a:latin typeface="Cambria" panose="02040503050406030204" pitchFamily="18" charset="0"/>
            </a:endParaRPr>
          </a:p>
        </p:txBody>
      </p:sp>
      <p:pic>
        <p:nvPicPr>
          <p:cNvPr id="13" name="Picture 12"/>
          <p:cNvPicPr>
            <a:picLocks noChangeAspect="1"/>
          </p:cNvPicPr>
          <p:nvPr/>
        </p:nvPicPr>
        <p:blipFill>
          <a:blip r:embed="rId3"/>
          <a:stretch>
            <a:fillRect/>
          </a:stretch>
        </p:blipFill>
        <p:spPr>
          <a:xfrm>
            <a:off x="413969" y="939800"/>
            <a:ext cx="5462663" cy="3708400"/>
          </a:xfrm>
          <a:prstGeom prst="rect">
            <a:avLst/>
          </a:prstGeom>
        </p:spPr>
      </p:pic>
      <p:pic>
        <p:nvPicPr>
          <p:cNvPr id="1026" name="Picture 2" descr="Tìm hiểu quần thể di tích Cố đô Huế 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2034" y="3308684"/>
            <a:ext cx="5220617" cy="25005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11201" y="4870267"/>
            <a:ext cx="5165431" cy="913199"/>
          </a:xfrm>
          <a:prstGeom prst="rect">
            <a:avLst/>
          </a:prstGeom>
        </p:spPr>
        <p:txBody>
          <a:bodyPr wrap="square">
            <a:spAutoFit/>
          </a:bodyPr>
          <a:lstStyle/>
          <a:p>
            <a:pPr algn="ctr"/>
            <a:r>
              <a:rPr lang="vi-VN" sz="2667" i="1" dirty="0">
                <a:solidFill>
                  <a:srgbClr val="C00000"/>
                </a:solidFill>
                <a:latin typeface="Cambria" panose="02040503050406030204" pitchFamily="18" charset="0"/>
                <a:ea typeface="Cambria" panose="02040503050406030204" pitchFamily="18" charset="0"/>
              </a:rPr>
              <a:t>Đọc tên các công trình kiến trúc cổ được thể hiện trên lược đồ. </a:t>
            </a:r>
          </a:p>
        </p:txBody>
      </p:sp>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2"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184256" y="723562"/>
            <a:ext cx="11579063" cy="5753438"/>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6350000" y="3903683"/>
            <a:ext cx="5171689" cy="2554930"/>
          </a:xfrm>
          <a:prstGeom prst="rect">
            <a:avLst/>
          </a:prstGeom>
          <a:noFill/>
        </p:spPr>
        <p:txBody>
          <a:bodyPr wrap="square" rtlCol="0">
            <a:spAutoFit/>
          </a:bodyPr>
          <a:lstStyle/>
          <a:p>
            <a:pPr algn="just"/>
            <a:r>
              <a:rPr lang="en-US" sz="2667" dirty="0" err="1">
                <a:latin typeface="Cambria" panose="02040503050406030204" pitchFamily="18" charset="0"/>
                <a:ea typeface="Cambria" panose="02040503050406030204" pitchFamily="18" charset="0"/>
              </a:rPr>
              <a:t>Cố</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đô</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là</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một</a:t>
            </a:r>
            <a:r>
              <a:rPr lang="en-US" sz="2667" dirty="0">
                <a:latin typeface="Cambria" panose="02040503050406030204" pitchFamily="18" charset="0"/>
                <a:ea typeface="Cambria" panose="02040503050406030204" pitchFamily="18" charset="0"/>
              </a:rPr>
              <a:t> di </a:t>
            </a:r>
            <a:r>
              <a:rPr lang="en-US" sz="2667" dirty="0" err="1">
                <a:latin typeface="Cambria" panose="02040503050406030204" pitchFamily="18" charset="0"/>
                <a:ea typeface="Cambria" panose="02040503050406030204" pitchFamily="18" charset="0"/>
              </a:rPr>
              <a:t>tích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lịch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sử</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với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nhiều</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cảnh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đẹp</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Thành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phố</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nằm</a:t>
            </a:r>
            <a:r>
              <a:rPr lang="en-US" sz="2667" dirty="0">
                <a:latin typeface="Cambria" panose="02040503050406030204" pitchFamily="18" charset="0"/>
                <a:ea typeface="Cambria" panose="02040503050406030204" pitchFamily="18" charset="0"/>
              </a:rPr>
              <a:t> ở </a:t>
            </a:r>
            <a:r>
              <a:rPr lang="en-US" sz="2667" dirty="0" err="1">
                <a:latin typeface="Cambria" panose="02040503050406030204" pitchFamily="18" charset="0"/>
                <a:ea typeface="Cambria" panose="02040503050406030204" pitchFamily="18" charset="0"/>
              </a:rPr>
              <a:t>dải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đất</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miền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Trung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đầy</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nắng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gió</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với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những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công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trình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kiến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trúc</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độc</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đáo</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của</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Đại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nội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a:t>
            </a:r>
            <a:endParaRPr lang="en-VN" sz="15934"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3801576" y="22289"/>
            <a:ext cx="3799367" cy="707886"/>
          </a:xfrm>
          <a:prstGeom prst="rect">
            <a:avLst/>
          </a:prstGeom>
          <a:noFill/>
        </p:spPr>
        <p:txBody>
          <a:bodyPr wrap="square" rtlCol="0">
            <a:spAutoFit/>
          </a:bodyPr>
          <a:lstStyle/>
          <a:p>
            <a:pPr algn="ctr"/>
            <a:r>
              <a:rPr lang="en-US" sz="4000" b="1" dirty="0" err="1">
                <a:solidFill>
                  <a:schemeClr val="bg1"/>
                </a:solidFill>
                <a:latin typeface="Cambria" panose="02040503050406030204" pitchFamily="18" charset="0"/>
              </a:rPr>
              <a:t>Vị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trí</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địa</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lí</a:t>
            </a:r>
            <a:endParaRPr lang="en-VN" sz="4000" b="1" dirty="0">
              <a:solidFill>
                <a:schemeClr val="bg1"/>
              </a:solidFill>
              <a:latin typeface="Cambria" panose="02040503050406030204" pitchFamily="18" charset="0"/>
            </a:endParaRPr>
          </a:p>
        </p:txBody>
      </p:sp>
      <p:sp>
        <p:nvSpPr>
          <p:cNvPr id="3" name="Rectangle 2"/>
          <p:cNvSpPr/>
          <p:nvPr/>
        </p:nvSpPr>
        <p:spPr>
          <a:xfrm>
            <a:off x="535828" y="945382"/>
            <a:ext cx="5653382" cy="3375796"/>
          </a:xfrm>
          <a:prstGeom prst="rect">
            <a:avLst/>
          </a:prstGeom>
        </p:spPr>
        <p:txBody>
          <a:bodyPr wrap="square">
            <a:spAutoFit/>
          </a:bodyPr>
          <a:lstStyle/>
          <a:p>
            <a:pPr algn="just"/>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Quần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thể</a:t>
            </a:r>
            <a:r>
              <a:rPr lang="en-US" sz="2667" dirty="0">
                <a:latin typeface="Cambria" panose="02040503050406030204" pitchFamily="18" charset="0"/>
                <a:ea typeface="Cambria" panose="02040503050406030204" pitchFamily="18" charset="0"/>
              </a:rPr>
              <a:t> di </a:t>
            </a:r>
            <a:r>
              <a:rPr lang="en-US" sz="2667" dirty="0" err="1">
                <a:latin typeface="Cambria" panose="02040503050406030204" pitchFamily="18" charset="0"/>
                <a:ea typeface="Cambria" panose="02040503050406030204" pitchFamily="18" charset="0"/>
              </a:rPr>
              <a:t>tích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Cố</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đô</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nằm</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dọc</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hai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bên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bờ</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sông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Hương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thuộc</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thành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phố</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và</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một</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vài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vùng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phụ</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cận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thuộc</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tỉnh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Thừa</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Thiên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Huế</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Đây</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là</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trung</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tâm</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văn</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hoá</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chính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trị</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kinh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tế</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của</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tỉnh</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là</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cố</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đô</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của</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Việt</a:t>
            </a:r>
            <a:r>
              <a:rPr lang="en-US" sz="2667" dirty="0">
                <a:latin typeface="Cambria" panose="02040503050406030204" pitchFamily="18" charset="0"/>
                <a:ea typeface="Cambria" panose="02040503050406030204" pitchFamily="18" charset="0"/>
              </a:rPr>
              <a:t> Nam </a:t>
            </a:r>
            <a:r>
              <a:rPr lang="en-US" sz="2667" dirty="0" err="1">
                <a:latin typeface="Cambria" panose="02040503050406030204" pitchFamily="18" charset="0"/>
                <a:ea typeface="Cambria" panose="02040503050406030204" pitchFamily="18" charset="0"/>
              </a:rPr>
              <a:t>dưới</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triều</a:t>
            </a:r>
            <a:r>
              <a:rPr lang="en-US" sz="2667" dirty="0">
                <a:latin typeface="Cambria" panose="02040503050406030204" pitchFamily="18" charset="0"/>
                <a:ea typeface="Cambria" panose="02040503050406030204" pitchFamily="18" charset="0"/>
              </a:rPr>
              <a:t> </a:t>
            </a:r>
            <a:r>
              <a:rPr lang="en-US" sz="2667" dirty="0" err="1">
                <a:latin typeface="Cambria" panose="02040503050406030204" pitchFamily="18" charset="0"/>
                <a:ea typeface="Cambria" panose="02040503050406030204" pitchFamily="18" charset="0"/>
              </a:rPr>
              <a:t>nhà</a:t>
            </a:r>
            <a:r>
              <a:rPr lang="en-US" sz="2667" dirty="0">
                <a:latin typeface="Cambria" panose="02040503050406030204" pitchFamily="18" charset="0"/>
                <a:ea typeface="Cambria" panose="02040503050406030204" pitchFamily="18" charset="0"/>
              </a:rPr>
              <a:t> Nguyễn, </a:t>
            </a:r>
            <a:r>
              <a:rPr lang="en-US" sz="2667" dirty="0" err="1">
                <a:latin typeface="Cambria" panose="02040503050406030204" pitchFamily="18" charset="0"/>
                <a:ea typeface="Cambria" panose="02040503050406030204" pitchFamily="18" charset="0"/>
              </a:rPr>
              <a:t>từ</a:t>
            </a:r>
            <a:r>
              <a:rPr lang="en-US" sz="2667" dirty="0">
                <a:latin typeface="Cambria" panose="02040503050406030204" pitchFamily="18" charset="0"/>
                <a:ea typeface="Cambria" panose="02040503050406030204" pitchFamily="18" charset="0"/>
              </a:rPr>
              <a:t> 1802 </a:t>
            </a:r>
            <a:r>
              <a:rPr lang="en-US" sz="2667" dirty="0" err="1">
                <a:latin typeface="Cambria" panose="02040503050406030204" pitchFamily="18" charset="0"/>
                <a:ea typeface="Cambria" panose="02040503050406030204" pitchFamily="18" charset="0"/>
              </a:rPr>
              <a:t>đến</a:t>
            </a:r>
            <a:r>
              <a:rPr lang="en-US" sz="2667" dirty="0">
                <a:latin typeface="Cambria" panose="02040503050406030204" pitchFamily="18" charset="0"/>
                <a:ea typeface="Cambria" panose="02040503050406030204" pitchFamily="18" charset="0"/>
              </a:rPr>
              <a:t> 1945.</a:t>
            </a:r>
          </a:p>
        </p:txBody>
      </p:sp>
      <p:pic>
        <p:nvPicPr>
          <p:cNvPr id="2050" name="Picture 2" descr="Đơn vị đóng vai trò nòng cốt công cuộc phục hưng di sản văn hóa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24465"/>
            <a:ext cx="4060392" cy="2368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ại Nội Huế - thuathienhue.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738" y="996545"/>
            <a:ext cx="4572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9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1006</Words>
  <Application>Microsoft Office PowerPoint</Application>
  <PresentationFormat>Widescreen</PresentationFormat>
  <Paragraphs>52</Paragraphs>
  <Slides>16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#9Slide03 Bebas Neue Bold</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nguyễn</dc:creator>
  <cp:lastModifiedBy>ngọc nguyễn</cp:lastModifiedBy>
  <cp:revision>1</cp:revision>
  <dcterms:created xsi:type="dcterms:W3CDTF">2024-01-26T05:31:25Z</dcterms:created>
  <dcterms:modified xsi:type="dcterms:W3CDTF">2024-01-26T05:31:34Z</dcterms:modified>
</cp:coreProperties>
</file>