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  <p:sldMasterId id="2147483682" r:id="rId3"/>
    <p:sldMasterId id="2147483694" r:id="rId4"/>
    <p:sldMasterId id="2147483706" r:id="rId5"/>
    <p:sldMasterId id="2147483718" r:id="rId6"/>
  </p:sldMasterIdLst>
  <p:notesMasterIdLst>
    <p:notesMasterId r:id="rId37"/>
  </p:notesMasterIdLst>
  <p:sldIdLst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94" r:id="rId16"/>
    <p:sldId id="268" r:id="rId17"/>
    <p:sldId id="279" r:id="rId18"/>
    <p:sldId id="272" r:id="rId19"/>
    <p:sldId id="288" r:id="rId20"/>
    <p:sldId id="289" r:id="rId21"/>
    <p:sldId id="273" r:id="rId22"/>
    <p:sldId id="274" r:id="rId23"/>
    <p:sldId id="280" r:id="rId24"/>
    <p:sldId id="290" r:id="rId25"/>
    <p:sldId id="275" r:id="rId26"/>
    <p:sldId id="283" r:id="rId27"/>
    <p:sldId id="284" r:id="rId28"/>
    <p:sldId id="285" r:id="rId29"/>
    <p:sldId id="286" r:id="rId30"/>
    <p:sldId id="287" r:id="rId31"/>
    <p:sldId id="291" r:id="rId32"/>
    <p:sldId id="282" r:id="rId33"/>
    <p:sldId id="281" r:id="rId34"/>
    <p:sldId id="292" r:id="rId35"/>
    <p:sldId id="277" r:id="rId36"/>
  </p:sldIdLst>
  <p:sldSz cx="12192000" cy="6858000"/>
  <p:notesSz cx="6858000" cy="9144000"/>
  <p:embeddedFontLst>
    <p:embeddedFont>
      <p:font typeface="等线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alibri Light" charset="0"/>
      <p:regular r:id="rId43"/>
      <p:italic r:id="rId44"/>
    </p:embeddedFont>
    <p:embeddedFont>
      <p:font typeface="#9Slide05 Atlantika" charset="-93"/>
      <p:regular r:id="rId45"/>
    </p:embeddedFont>
    <p:embeddedFont>
      <p:font typeface="Cambria" pitchFamily="18" charset="0"/>
      <p:regular r:id="rId46"/>
      <p:bold r:id="rId47"/>
      <p:italic r:id="rId48"/>
      <p:boldItalic r:id="rId49"/>
    </p:embeddedFont>
    <p:embeddedFont>
      <p:font typeface="#9Slide07 HoneyCream" charset="-93"/>
      <p:regular r:id="rId50"/>
    </p:embeddedFont>
    <p:embeddedFont>
      <p:font typeface="微软雅黑" pitchFamily="34" charset="-122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48"/>
    <a:srgbClr val="219DAB"/>
    <a:srgbClr val="F58A7E"/>
    <a:srgbClr val="4BC03C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4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7FA5-A5AC-4D6B-A560-8C9F40F6598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84BD-B12F-4C0C-8F2B-7F0CC311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8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3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3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4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1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6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3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48D2CEA-77FD-E68D-989A-5A70925A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ECF2-4902-4F53-802B-C5CFCAC8E23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8976EA-D1AA-2331-C823-F9F95641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197E89-9943-C364-28AA-92D8FB83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829BAD-82F4-4351-A2E8-E0677CC8D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=""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=""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=""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CCF9AF-8FC4-A737-8C93-8A975CC3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F8D5A4-06E2-5A58-D789-0E124E43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2CDBA1-9751-C588-CE4C-1CB10D2F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D45A3-087A-8D09-AA9D-ACC75A016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BAEF1B-07C0-D337-D8F5-D0C7A2E07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8806FE-BB8E-756C-185E-78E577BA99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87A670-1C1B-3102-C4F6-72CAFD49BE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5BD17D-A6B9-429C-D166-B410370DD4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F4CF107-AB7D-78B5-963C-D494EFEE1D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EDCB75-F392-E7AB-7D15-B8022441FEF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3C7392-DF20-B497-23AF-EC9E9F4A54B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84307" y="-2891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1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43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6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=""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=""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=""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97032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#9Slide05 Atlantika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Trang 17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#9Slide05 Atlantika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=""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=""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3908888" y="4208198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" y="1553102"/>
            <a:ext cx="11649146" cy="3262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96" y="42247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4100893" y="-1107417"/>
            <a:ext cx="6590958" cy="933987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75838" y="2658012"/>
            <a:ext cx="5442405" cy="4561725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179638" y="-1714940"/>
            <a:ext cx="3730875" cy="3751336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26563" y="4938875"/>
            <a:ext cx="3730875" cy="3751336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13257" y="335601"/>
            <a:ext cx="2092943" cy="2141118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4C8A14-0676-0B64-F4D1-B81503ED3689}"/>
              </a:ext>
            </a:extLst>
          </p:cNvPr>
          <p:cNvSpPr txBox="1"/>
          <p:nvPr/>
        </p:nvSpPr>
        <p:spPr>
          <a:xfrm>
            <a:off x="4086920" y="1772227"/>
            <a:ext cx="7648625" cy="455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phối của </a:t>
            </a:r>
            <a:r>
              <a:rPr lang="en-US" sz="2800" b="1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 đối với phép cộng. 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phối của phép nhân đối với phép cộng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8425" y="835362"/>
            <a:ext cx="548077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3" y="204587"/>
            <a:ext cx="9175845" cy="2602113"/>
            <a:chOff x="1154681" y="1243369"/>
            <a:chExt cx="4643064" cy="265779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vi-VN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đội đồng diễn có 3 hàng mặc áo đỏ và 2 hàng mặc áo vàng, mỗi hàng đều có 15 người. Hỏi đội đồng diễn đó có tất cả bao nhiêu người?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70" r="19970" b="40962"/>
          <a:stretch/>
        </p:blipFill>
        <p:spPr>
          <a:xfrm flipH="1">
            <a:off x="-148980" y="2965632"/>
            <a:ext cx="2581071" cy="385323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251327" y="2044624"/>
            <a:ext cx="4184609" cy="1143513"/>
          </a:xfrm>
          <a:prstGeom prst="wedgeRoundRectCallout">
            <a:avLst>
              <a:gd name="adj1" fmla="val -47540"/>
              <a:gd name="adj2" fmla="val 10416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Tớ tính tổng số hàng trước, rồi tính tổng số người ở hàng đó.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2432091" y="3528638"/>
            <a:ext cx="3886200" cy="9679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15 x (3+2) = 15 x 5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 smtClean="0"/>
              <a:t>                     = 75 người  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" r="53689" b="52463"/>
          <a:stretch/>
        </p:blipFill>
        <p:spPr>
          <a:xfrm flipH="1">
            <a:off x="9358968" y="3188137"/>
            <a:ext cx="2928775" cy="3686561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7101191" y="1942454"/>
            <a:ext cx="4493469" cy="1143513"/>
          </a:xfrm>
          <a:prstGeom prst="wedgeRoundRectCallout">
            <a:avLst>
              <a:gd name="adj1" fmla="val 36612"/>
              <a:gd name="adj2" fmla="val 1007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Tớ tính riêng số người mặc áo đỏ, số người mặc áo vàng rồi cộng lại.</a:t>
            </a:r>
            <a:endParaRPr lang="en-US" sz="2000" dirty="0"/>
          </a:p>
        </p:txBody>
      </p:sp>
      <p:sp>
        <p:nvSpPr>
          <p:cNvPr id="33" name="Rounded Rectangle 32"/>
          <p:cNvSpPr/>
          <p:nvPr/>
        </p:nvSpPr>
        <p:spPr>
          <a:xfrm>
            <a:off x="6355123" y="3528637"/>
            <a:ext cx="3886200" cy="967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15 x 3 + 15 x 2 = 45 + 30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 smtClean="0"/>
              <a:t>                        = 75 người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2377636" y="4939256"/>
            <a:ext cx="7863687" cy="3477875"/>
            <a:chOff x="5779652" y="3592286"/>
            <a:chExt cx="2356200" cy="3477875"/>
          </a:xfrm>
        </p:grpSpPr>
        <p:sp>
          <p:nvSpPr>
            <p:cNvPr id="35" name="Rectangle: Rounded Corners 25">
              <a:extLst>
                <a:ext uri="{FF2B5EF4-FFF2-40B4-BE49-F238E27FC236}">
                  <a16:creationId xmlns=""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2356200" cy="8082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15 x (3 +2) = 15 x 3 + 15 x 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310" y="1089498"/>
            <a:ext cx="10252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nhân một số với một tổng ta có thể nhân số đó với từng số hạng của tổng rồi cộng các kết quả với nhau.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(b + c) = a x b + a x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nhân một tổng với một số, ta có thể nhân từng số hạng của tổng với số đó rồi cộng các kết quả với nhau.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x c = a x c + b x 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=""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=""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=""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=""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=""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=""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21" y="1752395"/>
            <a:ext cx="114797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=""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rgbClr val="F6FDE3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7218" y="1600266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26 x (5 + 4)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7324" y="2641716"/>
            <a:ext cx="3424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9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6979" y="2598241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5 + 26 x 4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130 + 104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22" y="569438"/>
            <a:ext cx="12091043" cy="11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43 x (2 + 6)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5334" y="2589442"/>
            <a:ext cx="3424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8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=""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2 + 43 x 6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86 + 258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</p:spTree>
    <p:extLst>
      <p:ext uri="{BB962C8B-B14F-4D97-AF65-F5344CB8AC3E}">
        <p14:creationId xmlns:p14="http://schemas.microsoft.com/office/powerpoint/2010/main" val="13683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86774" y="2589442"/>
            <a:ext cx="3902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x 7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=""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x 7 + 21 x 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105 + 147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</p:spTree>
    <p:extLst>
      <p:ext uri="{BB962C8B-B14F-4D97-AF65-F5344CB8AC3E}">
        <p14:creationId xmlns:p14="http://schemas.microsoft.com/office/powerpoint/2010/main" val="35882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=""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=""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=""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=""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=""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=""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68614" y="1147863"/>
            <a:ext cx="12023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3432467" y="2022835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3432467" y="318857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7544024" y="2011243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7544024" y="318857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531"/>
            <a:ext cx="12461304" cy="184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2" y="4331159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348905" y="1204648"/>
            <a:ext cx="2994496" cy="892165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(5 + 3)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4 x 8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  <p:extLst>
      <p:ext uri="{BB962C8B-B14F-4D97-AF65-F5344CB8AC3E}">
        <p14:creationId xmlns:p14="http://schemas.microsoft.com/office/powerpoint/2010/main" val="37631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387814" y="1183613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(4 + 5)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9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37438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063558" y="1193056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5 + 4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20 + 12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  <p:extLst>
      <p:ext uri="{BB962C8B-B14F-4D97-AF65-F5344CB8AC3E}">
        <p14:creationId xmlns:p14="http://schemas.microsoft.com/office/powerpoint/2010/main" val="2497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083013" y="106688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3 + 5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12 + 15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22524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407270" y="213850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472137" y="213850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4374" y="2138504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407269" y="3771171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4374" y="3741555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10" name="Rectangle: Rounded Corners 33">
            <a:extLst>
              <a:ext uri="{FF2B5EF4-FFF2-40B4-BE49-F238E27FC236}">
                <a16:creationId xmlns=""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472137" y="373186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4" y="681442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88276" y="1607746"/>
            <a:ext cx="10466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lớp Bốn có 2 lớp học vẽ, khối lớp Ba có 3 lớp học vẽ, mỗi lớp học vẽ có 12 bạn. Hỏi cả hai khối có bao nhiêu bạn học vẽ?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4" y="125850"/>
            <a:ext cx="3224899" cy="17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847" y="345655"/>
            <a:ext cx="10058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</a:t>
            </a:r>
            <a:r>
              <a:rPr lang="vi-VN" sz="540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khối </a:t>
            </a:r>
            <a:r>
              <a:rPr lang="vi-VN" sz="540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học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+ 3 = 5 (lớp)</a:t>
            </a:r>
          </a:p>
          <a:p>
            <a:pPr algn="ctr"/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</a:t>
            </a:r>
            <a:r>
              <a:rPr lang="vi-VN" sz="540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khối </a:t>
            </a:r>
            <a:r>
              <a:rPr lang="vi-VN" sz="540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học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5 = 60 (bạn)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vi-VN" sz="540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5400" dirty="0">
              <a:solidFill>
                <a:srgbClr val="FF6F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9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=""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=""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=""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=""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=""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=""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=""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3500</a:t>
            </a:r>
            <a:r>
              <a:rPr kumimoji="0" lang="vi-VN" altLang="zh-CN" sz="7200" b="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: 100 = ?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=""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3500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=""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6600" b="1" kern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=""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=""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=""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=""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=""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=""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=""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=""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=""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5780 : ? = 578</a:t>
            </a:r>
            <a:endParaRPr kumimoji="0" lang="vi-VN" altLang="zh-CN" sz="8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=""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=""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=""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=""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=""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123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=""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=""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123 x 2 x 5 =</a:t>
            </a:r>
            <a:r>
              <a:rPr kumimoji="0" lang="vi-VN" altLang="zh-CN" sz="8000" b="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?</a:t>
            </a:r>
            <a:endParaRPr kumimoji="0" lang="vi-VN" altLang="zh-CN" sz="8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=""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=""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=""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=""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4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=""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=""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=""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=""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0" spc="-300" dirty="0" smtClean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10 x ( 3 + 2) = ?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=""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18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=""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=""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=""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=""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=""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=""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=""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=""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=""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=""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=""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=""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=""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=""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=""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791</Words>
  <Application>Microsoft Office PowerPoint</Application>
  <PresentationFormat>Custom</PresentationFormat>
  <Paragraphs>123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Arial</vt:lpstr>
      <vt:lpstr>Vogue-ExtraBold</vt:lpstr>
      <vt:lpstr>等线</vt:lpstr>
      <vt:lpstr>Calibri</vt:lpstr>
      <vt:lpstr>思源黑体 CN</vt:lpstr>
      <vt:lpstr>Calibri Light</vt:lpstr>
      <vt:lpstr>#9Slide05 Atlantika</vt:lpstr>
      <vt:lpstr>UTM Avo</vt:lpstr>
      <vt:lpstr>Cambria</vt:lpstr>
      <vt:lpstr>#9Slide07 HoneyCream</vt:lpstr>
      <vt:lpstr>Montserrat Alternates Black</vt:lpstr>
      <vt:lpstr>思源黑体 CN Medium</vt:lpstr>
      <vt:lpstr>微软雅黑</vt:lpstr>
      <vt:lpstr>SVN-Cookies</vt:lpstr>
      <vt:lpstr>字魂156号-萌趣苏打饼</vt:lpstr>
      <vt:lpstr>Office 主题​​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</cp:lastModifiedBy>
  <cp:revision>27</cp:revision>
  <dcterms:created xsi:type="dcterms:W3CDTF">2023-12-05T13:32:39Z</dcterms:created>
  <dcterms:modified xsi:type="dcterms:W3CDTF">2024-01-18T07:27:26Z</dcterms:modified>
</cp:coreProperties>
</file>