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E1473-04F0-47E6-A1DA-FB2FC814A3EB}"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389FA-926F-4DE2-A157-BE328404CCE9}" type="slidenum">
              <a:rPr lang="en-US" smtClean="0"/>
              <a:t>‹#›</a:t>
            </a:fld>
            <a:endParaRPr lang="en-US"/>
          </a:p>
        </p:txBody>
      </p:sp>
    </p:spTree>
    <p:extLst>
      <p:ext uri="{BB962C8B-B14F-4D97-AF65-F5344CB8AC3E}">
        <p14:creationId xmlns:p14="http://schemas.microsoft.com/office/powerpoint/2010/main" val="235692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9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6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Tìm hiểu lịch sử của đất nước để hiểu về đất nước, yêu quý và tự hào về đất nước. Từ đó chúng ta thấy được, để có được một đất nước tươi đẹp, không chiến tranh và phát triển mạnh mẽ như ngày hôm nay là do công lao to lớn của các thế hệ đi trước. Vì vậy, chúng ta cần biết ơn họ - những người dám đánh đổi cả tính mạng của mình để bảo vệ Tổ quốc. Là một người học sinh còn đang ngồi trên ghế nhà trường, em cần cố gắng học tập thật tốt để sau này có thể góp công sức của mình vào việc xây dựng quê hương đất nước. Ngoài ra, bảo vệ thiên nhiên cũng góp phần bảo vệ và duy trì vẻ đẹp của quê hương đất nước.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0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1"/>
        <p:cNvGrpSpPr/>
        <p:nvPr/>
      </p:nvGrpSpPr>
      <p:grpSpPr>
        <a:xfrm>
          <a:off x="0" y="0"/>
          <a:ext cx="0" cy="0"/>
          <a:chOff x="0" y="0"/>
          <a:chExt cx="0" cy="0"/>
        </a:xfrm>
      </p:grpSpPr>
      <p:sp>
        <p:nvSpPr>
          <p:cNvPr id="4422" name="Google Shape;4422;ge209358c7f_2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3" name="Google Shape;4423;ge209358c7f_2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72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2"/>
        <p:cNvGrpSpPr/>
        <p:nvPr/>
      </p:nvGrpSpPr>
      <p:grpSpPr>
        <a:xfrm>
          <a:off x="0" y="0"/>
          <a:ext cx="0" cy="0"/>
          <a:chOff x="0" y="0"/>
          <a:chExt cx="0" cy="0"/>
        </a:xfrm>
      </p:grpSpPr>
      <p:sp>
        <p:nvSpPr>
          <p:cNvPr id="4333" name="Google Shape;4333;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4" name="Google Shape;4334;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06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2BC5FA-D972-46F8-9648-79E8EACC9EF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5290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BC5FA-D972-46F8-9648-79E8EACC9EF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13088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BC5FA-D972-46F8-9648-79E8EACC9EF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3575777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46"/>
        <p:cNvGrpSpPr/>
        <p:nvPr/>
      </p:nvGrpSpPr>
      <p:grpSpPr>
        <a:xfrm>
          <a:off x="0" y="0"/>
          <a:ext cx="0" cy="0"/>
          <a:chOff x="0" y="0"/>
          <a:chExt cx="0" cy="0"/>
        </a:xfrm>
      </p:grpSpPr>
      <p:sp>
        <p:nvSpPr>
          <p:cNvPr id="1122" name="Google Shape;1122;p17"/>
          <p:cNvSpPr txBox="1">
            <a:spLocks noGrp="1"/>
          </p:cNvSpPr>
          <p:nvPr>
            <p:ph type="title"/>
          </p:nvPr>
        </p:nvSpPr>
        <p:spPr>
          <a:xfrm>
            <a:off x="2323000" y="1789400"/>
            <a:ext cx="7546000" cy="2211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4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23" name="Google Shape;1123;p17"/>
          <p:cNvSpPr txBox="1">
            <a:spLocks noGrp="1"/>
          </p:cNvSpPr>
          <p:nvPr>
            <p:ph type="subTitle" idx="1"/>
          </p:nvPr>
        </p:nvSpPr>
        <p:spPr>
          <a:xfrm>
            <a:off x="2847400" y="4204600"/>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4042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014"/>
        <p:cNvGrpSpPr/>
        <p:nvPr/>
      </p:nvGrpSpPr>
      <p:grpSpPr>
        <a:xfrm>
          <a:off x="0" y="0"/>
          <a:ext cx="0" cy="0"/>
          <a:chOff x="0" y="0"/>
          <a:chExt cx="0" cy="0"/>
        </a:xfrm>
      </p:grpSpPr>
      <p:sp>
        <p:nvSpPr>
          <p:cNvPr id="2090" name="Google Shape;2090;p29"/>
          <p:cNvSpPr txBox="1">
            <a:spLocks noGrp="1"/>
          </p:cNvSpPr>
          <p:nvPr>
            <p:ph type="title" hasCustomPrompt="1"/>
          </p:nvPr>
        </p:nvSpPr>
        <p:spPr>
          <a:xfrm>
            <a:off x="14850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1" name="Google Shape;2091;p29"/>
          <p:cNvSpPr txBox="1">
            <a:spLocks noGrp="1"/>
          </p:cNvSpPr>
          <p:nvPr>
            <p:ph type="subTitle" idx="1"/>
          </p:nvPr>
        </p:nvSpPr>
        <p:spPr>
          <a:xfrm>
            <a:off x="18111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2" name="Google Shape;2092;p29"/>
          <p:cNvSpPr txBox="1">
            <a:spLocks noGrp="1"/>
          </p:cNvSpPr>
          <p:nvPr>
            <p:ph type="title" idx="2" hasCustomPrompt="1"/>
          </p:nvPr>
        </p:nvSpPr>
        <p:spPr>
          <a:xfrm>
            <a:off x="14850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3" name="Google Shape;2093;p29"/>
          <p:cNvSpPr txBox="1">
            <a:spLocks noGrp="1"/>
          </p:cNvSpPr>
          <p:nvPr>
            <p:ph type="subTitle" idx="3"/>
          </p:nvPr>
        </p:nvSpPr>
        <p:spPr>
          <a:xfrm>
            <a:off x="18111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4" name="Google Shape;2094;p29"/>
          <p:cNvSpPr txBox="1">
            <a:spLocks noGrp="1"/>
          </p:cNvSpPr>
          <p:nvPr>
            <p:ph type="title" idx="4" hasCustomPrompt="1"/>
          </p:nvPr>
        </p:nvSpPr>
        <p:spPr>
          <a:xfrm>
            <a:off x="70222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5" name="Google Shape;2095;p29"/>
          <p:cNvSpPr txBox="1">
            <a:spLocks noGrp="1"/>
          </p:cNvSpPr>
          <p:nvPr>
            <p:ph type="subTitle" idx="5"/>
          </p:nvPr>
        </p:nvSpPr>
        <p:spPr>
          <a:xfrm>
            <a:off x="73483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6" name="Google Shape;2096;p29"/>
          <p:cNvSpPr txBox="1">
            <a:spLocks noGrp="1"/>
          </p:cNvSpPr>
          <p:nvPr>
            <p:ph type="title" idx="6" hasCustomPrompt="1"/>
          </p:nvPr>
        </p:nvSpPr>
        <p:spPr>
          <a:xfrm>
            <a:off x="70222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7" name="Google Shape;2097;p29"/>
          <p:cNvSpPr txBox="1">
            <a:spLocks noGrp="1"/>
          </p:cNvSpPr>
          <p:nvPr>
            <p:ph type="subTitle" idx="7"/>
          </p:nvPr>
        </p:nvSpPr>
        <p:spPr>
          <a:xfrm>
            <a:off x="73483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23868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sp>
        <p:nvSpPr>
          <p:cNvPr id="642" name="Google Shape;642;p10"/>
          <p:cNvSpPr txBox="1">
            <a:spLocks noGrp="1"/>
          </p:cNvSpPr>
          <p:nvPr>
            <p:ph type="title"/>
          </p:nvPr>
        </p:nvSpPr>
        <p:spPr>
          <a:xfrm>
            <a:off x="2986800" y="2438400"/>
            <a:ext cx="6218400" cy="1981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2617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spTree>
    <p:extLst>
      <p:ext uri="{BB962C8B-B14F-4D97-AF65-F5344CB8AC3E}">
        <p14:creationId xmlns:p14="http://schemas.microsoft.com/office/powerpoint/2010/main" val="215411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2183"/>
        <p:cNvGrpSpPr/>
        <p:nvPr/>
      </p:nvGrpSpPr>
      <p:grpSpPr>
        <a:xfrm>
          <a:off x="0" y="0"/>
          <a:ext cx="0" cy="0"/>
          <a:chOff x="0" y="0"/>
          <a:chExt cx="0" cy="0"/>
        </a:xfrm>
      </p:grpSpPr>
      <p:sp>
        <p:nvSpPr>
          <p:cNvPr id="2259" name="Google Shape;2259;p31"/>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4078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843"/>
        <p:cNvGrpSpPr/>
        <p:nvPr/>
      </p:nvGrpSpPr>
      <p:grpSpPr>
        <a:xfrm>
          <a:off x="0" y="0"/>
          <a:ext cx="0" cy="0"/>
          <a:chOff x="0" y="0"/>
          <a:chExt cx="0" cy="0"/>
        </a:xfrm>
      </p:grpSpPr>
      <p:sp>
        <p:nvSpPr>
          <p:cNvPr id="1919" name="Google Shape;1919;p27"/>
          <p:cNvSpPr txBox="1">
            <a:spLocks noGrp="1"/>
          </p:cNvSpPr>
          <p:nvPr>
            <p:ph type="title"/>
          </p:nvPr>
        </p:nvSpPr>
        <p:spPr>
          <a:xfrm>
            <a:off x="146829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0" name="Google Shape;1920;p27"/>
          <p:cNvSpPr txBox="1">
            <a:spLocks noGrp="1"/>
          </p:cNvSpPr>
          <p:nvPr>
            <p:ph type="subTitle" idx="1"/>
          </p:nvPr>
        </p:nvSpPr>
        <p:spPr>
          <a:xfrm>
            <a:off x="146829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1" name="Google Shape;1921;p27"/>
          <p:cNvSpPr txBox="1">
            <a:spLocks noGrp="1"/>
          </p:cNvSpPr>
          <p:nvPr>
            <p:ph type="title" idx="2"/>
          </p:nvPr>
        </p:nvSpPr>
        <p:spPr>
          <a:xfrm>
            <a:off x="474592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2" name="Google Shape;1922;p27"/>
          <p:cNvSpPr txBox="1">
            <a:spLocks noGrp="1"/>
          </p:cNvSpPr>
          <p:nvPr>
            <p:ph type="subTitle" idx="3"/>
          </p:nvPr>
        </p:nvSpPr>
        <p:spPr>
          <a:xfrm>
            <a:off x="474592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3" name="Google Shape;1923;p27"/>
          <p:cNvSpPr txBox="1">
            <a:spLocks noGrp="1"/>
          </p:cNvSpPr>
          <p:nvPr>
            <p:ph type="title" idx="4"/>
          </p:nvPr>
        </p:nvSpPr>
        <p:spPr>
          <a:xfrm>
            <a:off x="146829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4" name="Google Shape;1924;p27"/>
          <p:cNvSpPr txBox="1">
            <a:spLocks noGrp="1"/>
          </p:cNvSpPr>
          <p:nvPr>
            <p:ph type="subTitle" idx="5"/>
          </p:nvPr>
        </p:nvSpPr>
        <p:spPr>
          <a:xfrm>
            <a:off x="146829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5" name="Google Shape;1925;p27"/>
          <p:cNvSpPr txBox="1">
            <a:spLocks noGrp="1"/>
          </p:cNvSpPr>
          <p:nvPr>
            <p:ph type="title" idx="6"/>
          </p:nvPr>
        </p:nvSpPr>
        <p:spPr>
          <a:xfrm>
            <a:off x="474592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6" name="Google Shape;1926;p27"/>
          <p:cNvSpPr txBox="1">
            <a:spLocks noGrp="1"/>
          </p:cNvSpPr>
          <p:nvPr>
            <p:ph type="subTitle" idx="7"/>
          </p:nvPr>
        </p:nvSpPr>
        <p:spPr>
          <a:xfrm>
            <a:off x="474592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7" name="Google Shape;1927;p27"/>
          <p:cNvSpPr txBox="1">
            <a:spLocks noGrp="1"/>
          </p:cNvSpPr>
          <p:nvPr>
            <p:ph type="title" idx="8"/>
          </p:nvPr>
        </p:nvSpPr>
        <p:spPr>
          <a:xfrm>
            <a:off x="8075701"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8" name="Google Shape;1928;p27"/>
          <p:cNvSpPr txBox="1">
            <a:spLocks noGrp="1"/>
          </p:cNvSpPr>
          <p:nvPr>
            <p:ph type="subTitle" idx="9"/>
          </p:nvPr>
        </p:nvSpPr>
        <p:spPr>
          <a:xfrm>
            <a:off x="8075701"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9" name="Google Shape;1929;p27"/>
          <p:cNvSpPr txBox="1">
            <a:spLocks noGrp="1"/>
          </p:cNvSpPr>
          <p:nvPr>
            <p:ph type="title" idx="13"/>
          </p:nvPr>
        </p:nvSpPr>
        <p:spPr>
          <a:xfrm>
            <a:off x="8075701"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30" name="Google Shape;1930;p27"/>
          <p:cNvSpPr txBox="1">
            <a:spLocks noGrp="1"/>
          </p:cNvSpPr>
          <p:nvPr>
            <p:ph type="subTitle" idx="14"/>
          </p:nvPr>
        </p:nvSpPr>
        <p:spPr>
          <a:xfrm>
            <a:off x="8075701"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31" name="Google Shape;1931;p27"/>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96459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21714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14576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BC5FA-D972-46F8-9648-79E8EACC9EF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210613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2BC5FA-D972-46F8-9648-79E8EACC9EF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304096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2BC5FA-D972-46F8-9648-79E8EACC9EF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144014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2BC5FA-D972-46F8-9648-79E8EACC9EF3}"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1367016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2BC5FA-D972-46F8-9648-79E8EACC9EF3}"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98712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BC5FA-D972-46F8-9648-79E8EACC9EF3}"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101693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2BC5FA-D972-46F8-9648-79E8EACC9EF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54906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2BC5FA-D972-46F8-9648-79E8EACC9EF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EC38F-0120-4313-8AAA-1832CA2257E9}" type="slidenum">
              <a:rPr lang="en-US" smtClean="0"/>
              <a:t>‹#›</a:t>
            </a:fld>
            <a:endParaRPr lang="en-US"/>
          </a:p>
        </p:txBody>
      </p:sp>
    </p:spTree>
    <p:extLst>
      <p:ext uri="{BB962C8B-B14F-4D97-AF65-F5344CB8AC3E}">
        <p14:creationId xmlns:p14="http://schemas.microsoft.com/office/powerpoint/2010/main" val="385144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BC5FA-D972-46F8-9648-79E8EACC9EF3}"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EC38F-0120-4313-8AAA-1832CA2257E9}" type="slidenum">
              <a:rPr lang="en-US" smtClean="0"/>
              <a:t>‹#›</a:t>
            </a:fld>
            <a:endParaRPr lang="en-US"/>
          </a:p>
        </p:txBody>
      </p:sp>
    </p:spTree>
    <p:extLst>
      <p:ext uri="{BB962C8B-B14F-4D97-AF65-F5344CB8AC3E}">
        <p14:creationId xmlns:p14="http://schemas.microsoft.com/office/powerpoint/2010/main" val="3015606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4.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451" y="1695089"/>
            <a:ext cx="9415422" cy="2671390"/>
          </a:xfrm>
          <a:prstGeom prst="rect">
            <a:avLst/>
          </a:prstGeom>
        </p:spPr>
      </p:pic>
    </p:spTree>
    <p:extLst>
      <p:ext uri="{BB962C8B-B14F-4D97-AF65-F5344CB8AC3E}">
        <p14:creationId xmlns:p14="http://schemas.microsoft.com/office/powerpoint/2010/main" val="426560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同侧圆角矩形 2"/>
          <p:cNvSpPr/>
          <p:nvPr/>
        </p:nvSpPr>
        <p:spPr>
          <a:xfrm>
            <a:off x="2101215" y="1518285"/>
            <a:ext cx="7633335" cy="3146425"/>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7" name="文本框 3"/>
          <p:cNvSpPr txBox="1"/>
          <p:nvPr/>
        </p:nvSpPr>
        <p:spPr>
          <a:xfrm>
            <a:off x="2778787" y="2415718"/>
            <a:ext cx="6368904" cy="1421928"/>
          </a:xfrm>
          <a:prstGeom prst="rect">
            <a:avLst/>
          </a:prstGeom>
          <a:noFill/>
        </p:spPr>
        <p:txBody>
          <a:bodyPr vert="horz"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9600" b="0" i="0" u="none" strike="noStrike" kern="1200" cap="none" spc="0" normalizeH="0" baseline="0" noProof="0" dirty="0" err="1">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Luyện</a:t>
            </a:r>
            <a:r>
              <a:rPr kumimoji="0" lang="en-US" altLang="zh-CN" sz="9600" b="0" i="0" u="none" strike="noStrike" kern="1200" cap="none" spc="0" normalizeH="0" noProof="0" dirty="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 </a:t>
            </a:r>
            <a:r>
              <a:rPr kumimoji="0" lang="en-US" altLang="zh-CN" sz="9600" b="0" i="0" u="none" strike="noStrike" kern="1200" cap="none" spc="0" normalizeH="0" noProof="0" dirty="0" err="1">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tập</a:t>
            </a:r>
            <a:endParaRPr kumimoji="0" lang="zh-CN" altLang="en-US" sz="9600" b="0" i="0" u="none" strike="noStrike" kern="1200" cap="none" spc="0" normalizeH="0" baseline="0" noProof="0" dirty="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endParaRPr>
          </a:p>
        </p:txBody>
      </p:sp>
      <p:sp>
        <p:nvSpPr>
          <p:cNvPr id="8" name="同侧圆角矩形 1"/>
          <p:cNvSpPr/>
          <p:nvPr/>
        </p:nvSpPr>
        <p:spPr>
          <a:xfrm>
            <a:off x="2228215" y="1654175"/>
            <a:ext cx="7369175" cy="2838450"/>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Tree>
    <p:extLst>
      <p:ext uri="{BB962C8B-B14F-4D97-AF65-F5344CB8AC3E}">
        <p14:creationId xmlns:p14="http://schemas.microsoft.com/office/powerpoint/2010/main" val="214605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1580499" y="638921"/>
            <a:ext cx="9057639" cy="1729668"/>
            <a:chOff x="37681" y="1627665"/>
            <a:chExt cx="5880734" cy="1108541"/>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2375" b="8443"/>
            <a:stretch/>
          </p:blipFill>
          <p:spPr>
            <a:xfrm>
              <a:off x="37681" y="1627665"/>
              <a:ext cx="5880734" cy="1108541"/>
            </a:xfrm>
            <a:prstGeom prst="rect">
              <a:avLst/>
            </a:prstGeom>
            <a:ln>
              <a:noFill/>
            </a:ln>
            <a:effectLst>
              <a:softEdge rad="112500"/>
            </a:effectLst>
          </p:spPr>
        </p:pic>
        <p:sp>
          <p:nvSpPr>
            <p:cNvPr id="11" name="TextBox 10"/>
            <p:cNvSpPr txBox="1"/>
            <p:nvPr/>
          </p:nvSpPr>
          <p:spPr>
            <a:xfrm>
              <a:off x="838369" y="1740837"/>
              <a:ext cx="4813749" cy="8481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4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bạn ăn kẹo cao su xong, dính bã kẹo lên ghế đá ở sân trường.</a:t>
              </a:r>
              <a:endParaRPr kumimoji="0" lang="en-US"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2" name="Group 11"/>
            <p:cNvGrpSpPr/>
            <p:nvPr/>
          </p:nvGrpSpPr>
          <p:grpSpPr>
            <a:xfrm>
              <a:off x="169294" y="1839050"/>
              <a:ext cx="521926" cy="535602"/>
              <a:chOff x="169294" y="1839050"/>
              <a:chExt cx="521926" cy="535602"/>
            </a:xfrm>
          </p:grpSpPr>
          <p:sp>
            <p:nvSpPr>
              <p:cNvPr id="13"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00B0F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226485" y="1839050"/>
                <a:ext cx="407544" cy="335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solidFill>
                        <a:srgbClr val="000000"/>
                      </a:solidFill>
                    </a:ln>
                    <a:solidFill>
                      <a:srgbClr val="002060"/>
                    </a:solidFill>
                    <a:effectLst/>
                    <a:uLnTx/>
                    <a:uFillTx/>
                    <a:latin typeface="Cambria" panose="02040503050406030204" pitchFamily="18" charset="0"/>
                    <a:ea typeface="Cambria" panose="02040503050406030204" pitchFamily="18" charset="0"/>
                  </a:rPr>
                  <a:t>a</a:t>
                </a:r>
              </a:p>
            </p:txBody>
          </p:sp>
        </p:grpSp>
      </p:grpSp>
      <p:sp>
        <p:nvSpPr>
          <p:cNvPr id="15" name="TextBox 14"/>
          <p:cNvSpPr txBox="1"/>
          <p:nvPr/>
        </p:nvSpPr>
        <p:spPr>
          <a:xfrm>
            <a:off x="525643" y="2657290"/>
            <a:ext cx="11167353" cy="3416320"/>
          </a:xfrm>
          <a:prstGeom prst="rect">
            <a:avLst/>
          </a:prstGeom>
          <a:noFill/>
        </p:spPr>
        <p:txBody>
          <a:bodyPr wrap="square" rtlCol="0">
            <a:spAutoFit/>
          </a:bodyPr>
          <a:lstStyle/>
          <a:p>
            <a:pPr algn="just"/>
            <a:r>
              <a:rPr lang="vi-VN" sz="7200" dirty="0">
                <a:solidFill>
                  <a:schemeClr val="accent6"/>
                </a:solidFill>
                <a:latin typeface="Cambria" panose="02040503050406030204" pitchFamily="18" charset="0"/>
                <a:ea typeface="Cambria" panose="02040503050406030204" pitchFamily="18" charset="0"/>
              </a:rPr>
              <a:t>Em sẽ nhắc nhở bạn nên lấy giấy gói bả kẹo cao su rồi vứt vào thùng rác.</a:t>
            </a:r>
            <a:endParaRPr lang="en-US" sz="72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879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650656" y="538098"/>
            <a:ext cx="9224867" cy="2049459"/>
            <a:chOff x="94368" y="2873903"/>
            <a:chExt cx="5764863" cy="1291697"/>
          </a:xfrm>
        </p:grpSpPr>
        <p:pic>
          <p:nvPicPr>
            <p:cNvPr id="4" name="Picture 3"/>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078" b="4572"/>
            <a:stretch/>
          </p:blipFill>
          <p:spPr>
            <a:xfrm>
              <a:off x="94368" y="2873903"/>
              <a:ext cx="5726545" cy="1291697"/>
            </a:xfrm>
            <a:prstGeom prst="rect">
              <a:avLst/>
            </a:prstGeom>
            <a:ln>
              <a:noFill/>
            </a:ln>
            <a:effectLst>
              <a:softEdge rad="112500"/>
            </a:effectLst>
          </p:spPr>
        </p:pic>
        <p:sp>
          <p:nvSpPr>
            <p:cNvPr id="5" name="TextBox 4"/>
            <p:cNvSpPr txBox="1"/>
            <p:nvPr/>
          </p:nvSpPr>
          <p:spPr>
            <a:xfrm>
              <a:off x="586376" y="2981142"/>
              <a:ext cx="5272855" cy="9892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Hai bạn</a:t>
              </a:r>
              <a:r>
                <a:rPr kumimoji="0" lang="vi-VN" sz="48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nữ đang hái hoa ở khuôn viên nhà văn hóa thôn.</a:t>
              </a:r>
              <a:endParaRPr kumimoji="0" lang="en-US" sz="48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179346" y="3168260"/>
              <a:ext cx="521926" cy="523746"/>
              <a:chOff x="169294" y="1852079"/>
              <a:chExt cx="521926" cy="523746"/>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tx1">
                  <a:lumMod val="60000"/>
                  <a:lumOff val="40000"/>
                </a:schemeClr>
              </a:solidFill>
              <a:ln>
                <a:solidFill>
                  <a:schemeClr val="accent6"/>
                </a:solidFill>
              </a:ln>
            </p:spPr>
            <p:txBody>
              <a:bodyPr spcFirstLastPara="1" wrap="square" lIns="91440" tIns="45720" rIns="91440" bIns="45720" anchor="ctr" anchorCtr="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25086" y="1852079"/>
                <a:ext cx="407544" cy="5237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ln w="3175">
                      <a:solidFill>
                        <a:srgbClr val="000000"/>
                      </a:solidFill>
                    </a:ln>
                    <a:solidFill>
                      <a:srgbClr val="FAAE7F">
                        <a:lumMod val="50000"/>
                      </a:srgbClr>
                    </a:solidFill>
                    <a:latin typeface="Cambria" panose="02040503050406030204" pitchFamily="18" charset="0"/>
                    <a:ea typeface="Cambria" panose="02040503050406030204" pitchFamily="18" charset="0"/>
                  </a:rPr>
                  <a:t>b</a:t>
                </a:r>
                <a:endParaRPr kumimoji="0" lang="en-US" sz="4800" b="1" i="0" u="none" strike="noStrike" kern="1200" cap="none" spc="0" normalizeH="0" baseline="0" noProof="0" dirty="0">
                  <a:ln w="3175">
                    <a:solidFill>
                      <a:srgbClr val="000000"/>
                    </a:solidFill>
                  </a:ln>
                  <a:solidFill>
                    <a:srgbClr val="FAAE7F">
                      <a:lumMod val="50000"/>
                    </a:srgbClr>
                  </a:solidFill>
                  <a:effectLst/>
                  <a:uLnTx/>
                  <a:uFillTx/>
                  <a:latin typeface="Cambria" panose="02040503050406030204" pitchFamily="18" charset="0"/>
                  <a:ea typeface="Cambria" panose="02040503050406030204" pitchFamily="18" charset="0"/>
                </a:endParaRPr>
              </a:p>
            </p:txBody>
          </p:sp>
        </p:grpSp>
      </p:grpSp>
      <p:sp>
        <p:nvSpPr>
          <p:cNvPr id="10" name="TextBox 9"/>
          <p:cNvSpPr txBox="1"/>
          <p:nvPr/>
        </p:nvSpPr>
        <p:spPr>
          <a:xfrm>
            <a:off x="525643" y="2657290"/>
            <a:ext cx="11167353" cy="3785652"/>
          </a:xfrm>
          <a:prstGeom prst="rect">
            <a:avLst/>
          </a:prstGeom>
          <a:noFill/>
        </p:spPr>
        <p:txBody>
          <a:bodyPr wrap="square" rtlCol="0">
            <a:spAutoFit/>
          </a:bodyPr>
          <a:lstStyle/>
          <a:p>
            <a:pPr algn="just"/>
            <a:r>
              <a:rPr lang="vi-VN" sz="6000" dirty="0">
                <a:solidFill>
                  <a:schemeClr val="accent6"/>
                </a:solidFill>
                <a:latin typeface="Cambria" panose="02040503050406030204" pitchFamily="18" charset="0"/>
                <a:ea typeface="Cambria" panose="02040503050406030204" pitchFamily="18" charset="0"/>
              </a:rPr>
              <a:t>Em sẽ khuyên hai bạn không nên hái hoa, hoa ở khuôn viên để tất cả mọi người cùng ngắm, tăng vẻ đẹp cho khuôn viên.</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39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751327" y="744881"/>
            <a:ext cx="9034593" cy="1792985"/>
            <a:chOff x="6022303" y="1550724"/>
            <a:chExt cx="5666802" cy="1046811"/>
          </a:xfrm>
        </p:grpSpPr>
        <p:pic>
          <p:nvPicPr>
            <p:cNvPr id="4" name="Picture 3"/>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2813" b="9811"/>
            <a:stretch/>
          </p:blipFill>
          <p:spPr>
            <a:xfrm>
              <a:off x="6022303" y="1550724"/>
              <a:ext cx="5577300" cy="1019858"/>
            </a:xfrm>
            <a:prstGeom prst="rect">
              <a:avLst/>
            </a:prstGeom>
            <a:ln>
              <a:noFill/>
            </a:ln>
            <a:effectLst>
              <a:softEdge rad="112500"/>
            </a:effectLst>
          </p:spPr>
        </p:pic>
        <p:sp>
          <p:nvSpPr>
            <p:cNvPr id="5" name="TextBox 4"/>
            <p:cNvSpPr txBox="1"/>
            <p:nvPr/>
          </p:nvSpPr>
          <p:spPr>
            <a:xfrm>
              <a:off x="6944859" y="1573295"/>
              <a:ext cx="4744246" cy="1024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54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em nhỏ trèo lên bức tượng ở công viên.</a:t>
              </a:r>
              <a:endParaRPr kumimoji="0" lang="en-US" sz="54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6165554" y="1791105"/>
              <a:ext cx="521926" cy="541396"/>
              <a:chOff x="169294" y="1852726"/>
              <a:chExt cx="521926" cy="541396"/>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92D050"/>
              </a:solidFill>
              <a:ln>
                <a:solidFill>
                  <a:schemeClr val="accent6"/>
                </a:solidFill>
              </a:ln>
            </p:spPr>
            <p:txBody>
              <a:bodyPr spcFirstLastPara="1" wrap="square" lIns="91440" tIns="45720" rIns="91440" bIns="45720" anchor="ctr" anchorCtr="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26485" y="1855048"/>
                <a:ext cx="407544" cy="539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noProof="0" dirty="0">
                    <a:ln w="3175">
                      <a:solidFill>
                        <a:srgbClr val="000000"/>
                      </a:solidFill>
                    </a:ln>
                    <a:solidFill>
                      <a:srgbClr val="136D33"/>
                    </a:solidFill>
                    <a:latin typeface="Cambria" panose="02040503050406030204" pitchFamily="18" charset="0"/>
                    <a:ea typeface="Cambria" panose="02040503050406030204" pitchFamily="18" charset="0"/>
                  </a:rPr>
                  <a:t>c</a:t>
                </a:r>
                <a:endParaRPr kumimoji="0" lang="en-US" sz="5400" b="1" i="0" u="none" strike="noStrike" kern="1200" cap="none" spc="0" normalizeH="0" baseline="0" noProof="0" dirty="0">
                  <a:ln w="3175">
                    <a:solidFill>
                      <a:srgbClr val="000000"/>
                    </a:solidFill>
                  </a:ln>
                  <a:solidFill>
                    <a:srgbClr val="136D33"/>
                  </a:solidFill>
                  <a:effectLst/>
                  <a:uLnTx/>
                  <a:uFillTx/>
                  <a:latin typeface="Cambria" panose="02040503050406030204" pitchFamily="18" charset="0"/>
                  <a:ea typeface="Cambria" panose="02040503050406030204" pitchFamily="18" charset="0"/>
                </a:endParaRPr>
              </a:p>
            </p:txBody>
          </p:sp>
        </p:grpSp>
      </p:grpSp>
      <p:sp>
        <p:nvSpPr>
          <p:cNvPr id="10" name="TextBox 9"/>
          <p:cNvSpPr txBox="1"/>
          <p:nvPr/>
        </p:nvSpPr>
        <p:spPr>
          <a:xfrm>
            <a:off x="525643" y="2657290"/>
            <a:ext cx="11167353" cy="2862322"/>
          </a:xfrm>
          <a:prstGeom prst="rect">
            <a:avLst/>
          </a:prstGeom>
          <a:noFill/>
        </p:spPr>
        <p:txBody>
          <a:bodyPr wrap="square" rtlCol="0">
            <a:spAutoFit/>
          </a:bodyPr>
          <a:lstStyle/>
          <a:p>
            <a:pPr algn="just"/>
            <a:r>
              <a:rPr lang="vi-VN" sz="6000" dirty="0">
                <a:solidFill>
                  <a:schemeClr val="accent6"/>
                </a:solidFill>
                <a:latin typeface="Cambria" panose="02040503050406030204" pitchFamily="18" charset="0"/>
                <a:ea typeface="Cambria" panose="02040503050406030204" pitchFamily="18" charset="0"/>
              </a:rPr>
              <a:t>Em sẽ khuyên em nhỏ không nên làm thế vì rất nguy hiểm, rất dễ ngã gây chấn thương.</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289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114456" y="643402"/>
            <a:ext cx="10714377" cy="2467538"/>
            <a:chOff x="6151366" y="2935670"/>
            <a:chExt cx="5837478" cy="1794827"/>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908" b="19761"/>
            <a:stretch/>
          </p:blipFill>
          <p:spPr>
            <a:xfrm>
              <a:off x="6151366" y="2935670"/>
              <a:ext cx="5837478" cy="1739609"/>
            </a:xfrm>
            <a:prstGeom prst="rect">
              <a:avLst/>
            </a:prstGeom>
            <a:ln>
              <a:noFill/>
            </a:ln>
            <a:effectLst>
              <a:softEdge rad="112500"/>
            </a:effectLst>
          </p:spPr>
        </p:pic>
        <p:sp>
          <p:nvSpPr>
            <p:cNvPr id="5" name="TextBox 4"/>
            <p:cNvSpPr txBox="1"/>
            <p:nvPr/>
          </p:nvSpPr>
          <p:spPr>
            <a:xfrm>
              <a:off x="6670544" y="3320121"/>
              <a:ext cx="5231959" cy="14103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vi-VN" sz="4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giờ ra chơi, một số bạn nam bê chậu hoa ở hành lang lớp học để làm gôn đá bóng.</a:t>
              </a:r>
              <a:endParaRPr kumimoji="0" lang="en-US"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6228437" y="3243020"/>
              <a:ext cx="521926" cy="522573"/>
              <a:chOff x="169294" y="1852079"/>
              <a:chExt cx="521926" cy="522573"/>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accent4">
                  <a:lumMod val="60000"/>
                  <a:lumOff val="40000"/>
                </a:schemeClr>
              </a:solidFill>
              <a:ln>
                <a:solidFill>
                  <a:schemeClr val="accent6"/>
                </a:solidFill>
              </a:ln>
            </p:spPr>
            <p:txBody>
              <a:bodyPr spcFirstLastPara="1" wrap="square" lIns="91440" tIns="45720" rIns="91440" bIns="45720" anchor="ctr" anchorCtr="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03857" y="1852079"/>
                <a:ext cx="407544" cy="514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rPr>
                  <a:t>d</a:t>
                </a:r>
              </a:p>
            </p:txBody>
          </p:sp>
        </p:grpSp>
      </p:grpSp>
      <p:sp>
        <p:nvSpPr>
          <p:cNvPr id="10" name="TextBox 9"/>
          <p:cNvSpPr txBox="1"/>
          <p:nvPr/>
        </p:nvSpPr>
        <p:spPr>
          <a:xfrm>
            <a:off x="661480" y="3373747"/>
            <a:ext cx="11167353" cy="2862322"/>
          </a:xfrm>
          <a:prstGeom prst="rect">
            <a:avLst/>
          </a:prstGeom>
          <a:noFill/>
        </p:spPr>
        <p:txBody>
          <a:bodyPr wrap="square" rtlCol="0">
            <a:spAutoFit/>
          </a:bodyPr>
          <a:lstStyle/>
          <a:p>
            <a:pPr algn="just"/>
            <a:r>
              <a:rPr lang="vi-VN" sz="6000" dirty="0">
                <a:solidFill>
                  <a:schemeClr val="accent6"/>
                </a:solidFill>
                <a:latin typeface="Cambria" panose="02040503050406030204" pitchFamily="18" charset="0"/>
                <a:ea typeface="Cambria" panose="02040503050406030204" pitchFamily="18" charset="0"/>
              </a:rPr>
              <a:t>Em sẽ khuyên các bạn nam nên để chậu hoa lại chỗ cũ để giữ nét đẹp cho hành lang.</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032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34357" y="773962"/>
            <a:ext cx="6523285" cy="5310076"/>
          </a:xfrm>
          <a:prstGeom prst="rect">
            <a:avLst/>
          </a:prstGeom>
        </p:spPr>
      </p:pic>
    </p:spTree>
    <p:extLst>
      <p:ext uri="{BB962C8B-B14F-4D97-AF65-F5344CB8AC3E}">
        <p14:creationId xmlns:p14="http://schemas.microsoft.com/office/powerpoint/2010/main" val="73073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4AE3A-2CDC-5CC7-F13D-5ED8999AF256}"/>
              </a:ext>
            </a:extLst>
          </p:cNvPr>
          <p:cNvPicPr>
            <a:picLocks noChangeAspect="1"/>
          </p:cNvPicPr>
          <p:nvPr/>
        </p:nvPicPr>
        <p:blipFill>
          <a:blip r:embed="rId2"/>
          <a:stretch>
            <a:fillRect/>
          </a:stretch>
        </p:blipFill>
        <p:spPr>
          <a:xfrm>
            <a:off x="-1" y="834189"/>
            <a:ext cx="12336379" cy="5374106"/>
          </a:xfrm>
          <a:prstGeom prst="rect">
            <a:avLst/>
          </a:prstGeom>
        </p:spPr>
      </p:pic>
      <p:sp>
        <p:nvSpPr>
          <p:cNvPr id="4" name="TextBox 3">
            <a:extLst>
              <a:ext uri="{FF2B5EF4-FFF2-40B4-BE49-F238E27FC236}">
                <a16:creationId xmlns:a16="http://schemas.microsoft.com/office/drawing/2014/main" id="{18438ED0-B612-8116-5E86-3EC18739BDDA}"/>
              </a:ext>
            </a:extLst>
          </p:cNvPr>
          <p:cNvSpPr txBox="1"/>
          <p:nvPr/>
        </p:nvSpPr>
        <p:spPr>
          <a:xfrm>
            <a:off x="2997217" y="187858"/>
            <a:ext cx="7205562" cy="646331"/>
          </a:xfrm>
          <a:prstGeom prst="rect">
            <a:avLst/>
          </a:prstGeom>
          <a:noFill/>
        </p:spPr>
        <p:txBody>
          <a:bodyPr wrap="square" rtlCol="0">
            <a:spAutoFit/>
          </a:bodyPr>
          <a:lstStyle/>
          <a:p>
            <a:pPr algn="ctr"/>
            <a:r>
              <a:rPr lang="en-US" sz="3600" dirty="0">
                <a:solidFill>
                  <a:schemeClr val="accent6"/>
                </a:solidFill>
                <a:latin typeface="Cambria" panose="02040503050406030204" pitchFamily="18" charset="0"/>
                <a:ea typeface="Cambria" panose="02040503050406030204" pitchFamily="18" charset="0"/>
              </a:rPr>
              <a:t>THẢO LUẬN NHÓM 4</a:t>
            </a:r>
          </a:p>
        </p:txBody>
      </p:sp>
    </p:spTree>
    <p:extLst>
      <p:ext uri="{BB962C8B-B14F-4D97-AF65-F5344CB8AC3E}">
        <p14:creationId xmlns:p14="http://schemas.microsoft.com/office/powerpoint/2010/main" val="347821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5"/>
        <p:cNvGrpSpPr/>
        <p:nvPr/>
      </p:nvGrpSpPr>
      <p:grpSpPr>
        <a:xfrm>
          <a:off x="0" y="0"/>
          <a:ext cx="0" cy="0"/>
          <a:chOff x="0" y="0"/>
          <a:chExt cx="0" cy="0"/>
        </a:xfrm>
      </p:grpSpPr>
      <p:pic>
        <p:nvPicPr>
          <p:cNvPr id="121"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905" t="11129" r="-1905" b="15647"/>
          <a:stretch/>
        </p:blipFill>
        <p:spPr>
          <a:xfrm>
            <a:off x="-213360" y="-1444813"/>
            <a:ext cx="12618720" cy="7696964"/>
          </a:xfrm>
          <a:prstGeom prst="rect">
            <a:avLst/>
          </a:prstGeom>
        </p:spPr>
      </p:pic>
      <p:grpSp>
        <p:nvGrpSpPr>
          <p:cNvPr id="117" name="组合 19">
            <a:extLst>
              <a:ext uri="{FF2B5EF4-FFF2-40B4-BE49-F238E27FC236}">
                <a16:creationId xmlns:a16="http://schemas.microsoft.com/office/drawing/2014/main" id="{086C413C-607D-4248-B829-718F2741C080}"/>
              </a:ext>
            </a:extLst>
          </p:cNvPr>
          <p:cNvGrpSpPr/>
          <p:nvPr/>
        </p:nvGrpSpPr>
        <p:grpSpPr>
          <a:xfrm rot="20373868">
            <a:off x="7942536" y="3492057"/>
            <a:ext cx="1957146" cy="1382161"/>
            <a:chOff x="9356660" y="724851"/>
            <a:chExt cx="1957146" cy="1382161"/>
          </a:xfrm>
        </p:grpSpPr>
        <p:pic>
          <p:nvPicPr>
            <p:cNvPr id="118" name="图片 29">
              <a:extLst>
                <a:ext uri="{FF2B5EF4-FFF2-40B4-BE49-F238E27FC236}">
                  <a16:creationId xmlns:a16="http://schemas.microsoft.com/office/drawing/2014/main" id="{39D8654E-F309-41CC-B141-EF862A36E531}"/>
                </a:ext>
              </a:extLst>
            </p:cNvPr>
            <p:cNvPicPr>
              <a:picLocks noChangeAspect="1"/>
            </p:cNvPicPr>
            <p:nvPr/>
          </p:nvPicPr>
          <p:blipFill rotWithShape="1">
            <a:blip r:embed="rId4"/>
            <a:srcRect l="18621" t="20137" r="48107" b="48968"/>
            <a:stretch/>
          </p:blipFill>
          <p:spPr>
            <a:xfrm>
              <a:off x="9356660" y="1019522"/>
              <a:ext cx="1171142" cy="1087490"/>
            </a:xfrm>
            <a:prstGeom prst="rect">
              <a:avLst/>
            </a:prstGeom>
          </p:spPr>
        </p:pic>
        <p:pic>
          <p:nvPicPr>
            <p:cNvPr id="119" name="图片 30">
              <a:extLst>
                <a:ext uri="{FF2B5EF4-FFF2-40B4-BE49-F238E27FC236}">
                  <a16:creationId xmlns:a16="http://schemas.microsoft.com/office/drawing/2014/main" id="{57625B24-8E7E-47E6-A4C7-265A7961D1B4}"/>
                </a:ext>
              </a:extLst>
            </p:cNvPr>
            <p:cNvPicPr>
              <a:picLocks noChangeAspect="1"/>
            </p:cNvPicPr>
            <p:nvPr/>
          </p:nvPicPr>
          <p:blipFill rotWithShape="1">
            <a:blip r:embed="rId4"/>
            <a:srcRect l="51945" t="37003" r="17965" b="32102"/>
            <a:stretch/>
          </p:blipFill>
          <p:spPr>
            <a:xfrm>
              <a:off x="10254628" y="724851"/>
              <a:ext cx="1059178" cy="1087486"/>
            </a:xfrm>
            <a:prstGeom prst="rect">
              <a:avLst/>
            </a:prstGeom>
          </p:spPr>
        </p:pic>
      </p:grpSp>
      <p:sp>
        <p:nvSpPr>
          <p:cNvPr id="21" name="TextBox 20"/>
          <p:cNvSpPr txBox="1"/>
          <p:nvPr/>
        </p:nvSpPr>
        <p:spPr>
          <a:xfrm>
            <a:off x="2322849" y="1320814"/>
            <a:ext cx="7543045" cy="2862322"/>
          </a:xfrm>
          <a:prstGeom prst="rect">
            <a:avLst/>
          </a:prstGeom>
          <a:noFill/>
        </p:spPr>
        <p:txBody>
          <a:bodyPr wrap="square" rtlCol="0">
            <a:spAutoFit/>
          </a:bodyPr>
          <a:lstStyle/>
          <a:p>
            <a:pPr algn="ctr"/>
            <a:r>
              <a:rPr lang="vi-VN" sz="6000" dirty="0">
                <a:solidFill>
                  <a:schemeClr val="accent6"/>
                </a:solidFill>
                <a:latin typeface="Cambria" panose="02040503050406030204" pitchFamily="18" charset="0"/>
                <a:ea typeface="Cambria" panose="02040503050406030204" pitchFamily="18" charset="0"/>
              </a:rPr>
              <a:t>Chia sẻ những việc làm bảo vệ của công của em.</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10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900476" y="674511"/>
            <a:ext cx="6990610" cy="6028714"/>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5886"/>
            <a:ext cx="4174253" cy="2167401"/>
          </a:xfrm>
          <a:prstGeom prst="rect">
            <a:avLst/>
          </a:prstGeom>
        </p:spPr>
      </p:pic>
      <p:sp>
        <p:nvSpPr>
          <p:cNvPr id="10" name="TextBox 9"/>
          <p:cNvSpPr txBox="1"/>
          <p:nvPr/>
        </p:nvSpPr>
        <p:spPr>
          <a:xfrm>
            <a:off x="5447490" y="1359909"/>
            <a:ext cx="6420254" cy="3785652"/>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Tìm hiểu và nhận xét về ý thức bảo vệ tài sản trường, lớp của các bạn học sinh và đề xuất biện pháp bảo vệ tài sản.</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710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CA823B-3D4E-46FA-8E25-A83DCD34F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604" y="462988"/>
            <a:ext cx="5116747" cy="6395012"/>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pic>
        <p:nvPicPr>
          <p:cNvPr id="2" name="Picture 1"/>
          <p:cNvPicPr>
            <a:picLocks noChangeAspect="1"/>
          </p:cNvPicPr>
          <p:nvPr/>
        </p:nvPicPr>
        <p:blipFill>
          <a:blip r:embed="rId4"/>
          <a:stretch>
            <a:fillRect/>
          </a:stretch>
        </p:blipFill>
        <p:spPr>
          <a:xfrm>
            <a:off x="0" y="2202739"/>
            <a:ext cx="9156986" cy="3414056"/>
          </a:xfrm>
          <a:prstGeom prst="rect">
            <a:avLst/>
          </a:prstGeom>
        </p:spPr>
      </p:pic>
    </p:spTree>
    <p:extLst>
      <p:ext uri="{BB962C8B-B14F-4D97-AF65-F5344CB8AC3E}">
        <p14:creationId xmlns:p14="http://schemas.microsoft.com/office/powerpoint/2010/main" val="3746327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1a">
            <a:hlinkClick r:id="rId3"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787" y="1112261"/>
            <a:ext cx="3212870" cy="2312293"/>
          </a:xfrm>
          <a:prstGeom prst="rect">
            <a:avLst/>
          </a:prstGeom>
        </p:spPr>
      </p:pic>
      <p:pic>
        <p:nvPicPr>
          <p:cNvPr id="41" name="2a">
            <a:hlinkClick r:id="rId5"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2921" y="1151108"/>
            <a:ext cx="3205203" cy="2305071"/>
          </a:xfrm>
          <a:prstGeom prst="rect">
            <a:avLst/>
          </a:prstGeom>
        </p:spPr>
      </p:pic>
      <p:pic>
        <p:nvPicPr>
          <p:cNvPr id="42" name="3a">
            <a:hlinkClick r:id="rId7"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2366" y="3400610"/>
            <a:ext cx="3176291" cy="2291294"/>
          </a:xfrm>
          <a:prstGeom prst="rect">
            <a:avLst/>
          </a:prstGeom>
        </p:spPr>
      </p:pic>
      <p:pic>
        <p:nvPicPr>
          <p:cNvPr id="43" name="4a">
            <a:hlinkClick r:id="rId9"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8347" y="3368811"/>
            <a:ext cx="3173458" cy="2308524"/>
          </a:xfrm>
          <a:prstGeom prst="rect">
            <a:avLst/>
          </a:prstGeom>
        </p:spPr>
      </p:pic>
      <p:pic>
        <p:nvPicPr>
          <p:cNvPr id="4" name="Picture 3">
            <a:hlinkClick r:id="rId1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61436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3" restart="whenNotActive" fill="hold" evtFilter="cancelBubble" nodeType="interactiveSeq">
                <p:stCondLst>
                  <p:cond evt="onClick" delay="0">
                    <p:tgtEl>
                      <p:spTgt spid="4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145377" y="901889"/>
            <a:ext cx="97301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Em sẽ làm gì nếu thấy bạn của mình dùng bút gạch nhiều vết xước trên b</a:t>
            </a:r>
            <a:r>
              <a:rPr lang="en-US" sz="4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à</a:t>
            </a:r>
            <a:r>
              <a:rPr lang="vi-VN" sz="4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962979" y="2713580"/>
            <a:ext cx="8367795"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 sẽ</a:t>
            </a:r>
            <a:r>
              <a:rPr kumimoji="0" lang="vi-VN" sz="40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khuyên nhủ và giải thích cho bạn hiểu về hành động của bạn. Sau đó, em cùng bạn đến gặp cô giáo để sửa lại bàn.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0553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975746" y="942758"/>
            <a:ext cx="1021041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vi-VN"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Ân luôn nhắc nhở các bạn giữ gìn đồ dùng học tập. Hành động của Ân đúng hay sai?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3132306" y="3310442"/>
            <a:ext cx="6361240"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9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2725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128750" y="927518"/>
            <a:ext cx="10038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noProof="0" dirty="0">
                <a:solidFill>
                  <a:srgbClr val="FF0000"/>
                </a:solidFill>
                <a:latin typeface="Cambria" panose="02040503050406030204" pitchFamily="18" charset="0"/>
                <a:ea typeface="Cambria" panose="02040503050406030204" pitchFamily="18" charset="0"/>
                <a:cs typeface="Times New Roman" panose="02020603050405020304" pitchFamily="18" charset="0"/>
              </a:rPr>
              <a:t>An cùng Toàn ngắt lá và giẫm lên hoa. Hành động của các bạn đúng hay sai?</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BA46285-AC70-4F24-87DC-EF5358B6E211}"/>
              </a:ext>
            </a:extLst>
          </p:cNvPr>
          <p:cNvSpPr txBox="1"/>
          <p:nvPr/>
        </p:nvSpPr>
        <p:spPr>
          <a:xfrm>
            <a:off x="4144494" y="2994088"/>
            <a:ext cx="3917466"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SAI</a:t>
            </a:r>
            <a:endParaRPr kumimoji="0" lang="en-US" sz="11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78628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881798"/>
            <a:ext cx="95246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vi-VN" sz="6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kể tên những tài sản ở trường được gọi là của công.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69521" y="3152170"/>
            <a:ext cx="9692254"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Bàn</a:t>
            </a:r>
            <a:r>
              <a:rPr kumimoji="0" lang="vi-VN" sz="6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ghế ở trường, ghế đá, bảng đen, giá sách,....</a:t>
            </a:r>
            <a:endParaRPr kumimoji="0" lang="en-US" sz="6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397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09184" y="210887"/>
            <a:ext cx="8927524" cy="1286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accent2"/>
                </a:solidFill>
                <a:latin typeface="Cambria" panose="02040503050406030204" pitchFamily="18" charset="0"/>
                <a:ea typeface="Cambria" panose="02040503050406030204" pitchFamily="18" charset="0"/>
              </a:rPr>
              <a:t>Em sẽ làm gì nếu chứng kiến các hành vi dưới đây? Vì sao?</a:t>
            </a:r>
            <a:endParaRPr lang="en-US" sz="4000" dirty="0">
              <a:solidFill>
                <a:schemeClr val="accent2"/>
              </a:solidFill>
              <a:latin typeface="Cambria" panose="02040503050406030204" pitchFamily="18" charset="0"/>
              <a:ea typeface="Cambria" panose="02040503050406030204" pitchFamily="18" charset="0"/>
            </a:endParaRPr>
          </a:p>
        </p:txBody>
      </p:sp>
      <p:sp>
        <p:nvSpPr>
          <p:cNvPr id="10" name="Rounded Rectangle 9"/>
          <p:cNvSpPr/>
          <p:nvPr/>
        </p:nvSpPr>
        <p:spPr>
          <a:xfrm>
            <a:off x="96540" y="1706572"/>
            <a:ext cx="12025561" cy="50198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11" name="Group 10"/>
          <p:cNvGrpSpPr/>
          <p:nvPr/>
        </p:nvGrpSpPr>
        <p:grpSpPr>
          <a:xfrm>
            <a:off x="105817" y="2353793"/>
            <a:ext cx="5880734" cy="1729668"/>
            <a:chOff x="37681" y="1627665"/>
            <a:chExt cx="5880734" cy="1108541"/>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2375" b="8443"/>
            <a:stretch/>
          </p:blipFill>
          <p:spPr>
            <a:xfrm>
              <a:off x="37681" y="1627665"/>
              <a:ext cx="5880734" cy="1108541"/>
            </a:xfrm>
            <a:prstGeom prst="rect">
              <a:avLst/>
            </a:prstGeom>
            <a:ln>
              <a:noFill/>
            </a:ln>
            <a:effectLst>
              <a:softEdge rad="112500"/>
            </a:effectLst>
          </p:spPr>
        </p:pic>
        <p:sp>
          <p:nvSpPr>
            <p:cNvPr id="13" name="TextBox 12"/>
            <p:cNvSpPr txBox="1"/>
            <p:nvPr/>
          </p:nvSpPr>
          <p:spPr>
            <a:xfrm>
              <a:off x="838369" y="1740837"/>
              <a:ext cx="4813749" cy="946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3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bạn ăn kẹo cao su xong, dính bã kẹo lên ghế đá ở sân trường.</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p:cNvGrpSpPr/>
            <p:nvPr/>
          </p:nvGrpSpPr>
          <p:grpSpPr>
            <a:xfrm>
              <a:off x="169294" y="1839050"/>
              <a:ext cx="521926" cy="535602"/>
              <a:chOff x="169294" y="1839050"/>
              <a:chExt cx="521926" cy="535602"/>
            </a:xfrm>
          </p:grpSpPr>
          <p:sp>
            <p:nvSpPr>
              <p:cNvPr id="15"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00B0F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226485" y="1839050"/>
                <a:ext cx="407544" cy="335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solidFill>
                        <a:srgbClr val="000000"/>
                      </a:solidFill>
                    </a:ln>
                    <a:solidFill>
                      <a:srgbClr val="002060"/>
                    </a:solidFill>
                    <a:effectLst/>
                    <a:uLnTx/>
                    <a:uFillTx/>
                    <a:latin typeface="Cambria" panose="02040503050406030204" pitchFamily="18" charset="0"/>
                    <a:ea typeface="Cambria" panose="02040503050406030204" pitchFamily="18" charset="0"/>
                  </a:rPr>
                  <a:t>a</a:t>
                </a:r>
              </a:p>
            </p:txBody>
          </p:sp>
        </p:grpSp>
      </p:grpSp>
      <p:grpSp>
        <p:nvGrpSpPr>
          <p:cNvPr id="17" name="Group 16"/>
          <p:cNvGrpSpPr/>
          <p:nvPr/>
        </p:nvGrpSpPr>
        <p:grpSpPr>
          <a:xfrm>
            <a:off x="191507" y="4273519"/>
            <a:ext cx="5764863" cy="1806951"/>
            <a:chOff x="94368" y="2873903"/>
            <a:chExt cx="5764863" cy="1291697"/>
          </a:xfrm>
        </p:grpSpPr>
        <p:pic>
          <p:nvPicPr>
            <p:cNvPr id="18" name="Picture 1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078" b="4572"/>
            <a:stretch/>
          </p:blipFill>
          <p:spPr>
            <a:xfrm>
              <a:off x="94368" y="2873903"/>
              <a:ext cx="5726545" cy="1291697"/>
            </a:xfrm>
            <a:prstGeom prst="rect">
              <a:avLst/>
            </a:prstGeom>
            <a:ln>
              <a:noFill/>
            </a:ln>
            <a:effectLst>
              <a:softEdge rad="112500"/>
            </a:effectLst>
          </p:spPr>
        </p:pic>
        <p:sp>
          <p:nvSpPr>
            <p:cNvPr id="19" name="TextBox 18"/>
            <p:cNvSpPr txBox="1"/>
            <p:nvPr/>
          </p:nvSpPr>
          <p:spPr>
            <a:xfrm>
              <a:off x="586376" y="2981142"/>
              <a:ext cx="5272855" cy="726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Hai bạn</a:t>
              </a:r>
              <a:r>
                <a:rPr kumimoji="0" lang="vi-VN" sz="3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nữ đang hái hoa ở khuôn viên nhà văn hóa thôn.</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0" name="Group 19"/>
            <p:cNvGrpSpPr/>
            <p:nvPr/>
          </p:nvGrpSpPr>
          <p:grpSpPr>
            <a:xfrm>
              <a:off x="179346" y="3168260"/>
              <a:ext cx="521926" cy="522573"/>
              <a:chOff x="169294" y="1852079"/>
              <a:chExt cx="521926" cy="522573"/>
            </a:xfrm>
          </p:grpSpPr>
          <p:sp>
            <p:nvSpPr>
              <p:cNvPr id="21"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tx1">
                  <a:lumMod val="60000"/>
                  <a:lumOff val="40000"/>
                </a:schemeClr>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22" name="TextBox 21"/>
              <p:cNvSpPr txBox="1"/>
              <p:nvPr/>
            </p:nvSpPr>
            <p:spPr>
              <a:xfrm>
                <a:off x="225086" y="1852079"/>
                <a:ext cx="407544" cy="37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ln w="3175">
                      <a:solidFill>
                        <a:srgbClr val="000000"/>
                      </a:solidFill>
                    </a:ln>
                    <a:solidFill>
                      <a:srgbClr val="FAAE7F">
                        <a:lumMod val="50000"/>
                      </a:srgbClr>
                    </a:solidFill>
                    <a:latin typeface="Cambria" panose="02040503050406030204" pitchFamily="18" charset="0"/>
                    <a:ea typeface="Cambria" panose="02040503050406030204" pitchFamily="18" charset="0"/>
                  </a:rPr>
                  <a:t>b</a:t>
                </a:r>
                <a:endParaRPr kumimoji="0" lang="en-US" sz="2800" b="1" i="0" u="none" strike="noStrike" kern="1200" cap="none" spc="0" normalizeH="0" baseline="0" noProof="0" dirty="0">
                  <a:ln w="3175">
                    <a:solidFill>
                      <a:srgbClr val="000000"/>
                    </a:solidFill>
                  </a:ln>
                  <a:solidFill>
                    <a:srgbClr val="FAAE7F">
                      <a:lumMod val="50000"/>
                    </a:srgbClr>
                  </a:solidFill>
                  <a:effectLst/>
                  <a:uLnTx/>
                  <a:uFillTx/>
                  <a:latin typeface="Cambria" panose="02040503050406030204" pitchFamily="18" charset="0"/>
                  <a:ea typeface="Cambria" panose="02040503050406030204" pitchFamily="18" charset="0"/>
                </a:endParaRPr>
              </a:p>
            </p:txBody>
          </p:sp>
        </p:grpSp>
      </p:grpSp>
      <p:grpSp>
        <p:nvGrpSpPr>
          <p:cNvPr id="23" name="Group 22"/>
          <p:cNvGrpSpPr/>
          <p:nvPr/>
        </p:nvGrpSpPr>
        <p:grpSpPr>
          <a:xfrm>
            <a:off x="6109320" y="2301306"/>
            <a:ext cx="5613176" cy="1746820"/>
            <a:chOff x="6022303" y="1550724"/>
            <a:chExt cx="5613176" cy="1019858"/>
          </a:xfrm>
        </p:grpSpPr>
        <p:pic>
          <p:nvPicPr>
            <p:cNvPr id="24" name="Picture 23"/>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2813" b="9811"/>
            <a:stretch/>
          </p:blipFill>
          <p:spPr>
            <a:xfrm>
              <a:off x="6022303" y="1550724"/>
              <a:ext cx="5577300" cy="1019858"/>
            </a:xfrm>
            <a:prstGeom prst="rect">
              <a:avLst/>
            </a:prstGeom>
            <a:ln>
              <a:noFill/>
            </a:ln>
            <a:effectLst>
              <a:softEdge rad="112500"/>
            </a:effectLst>
          </p:spPr>
        </p:pic>
        <p:sp>
          <p:nvSpPr>
            <p:cNvPr id="25" name="TextBox 24"/>
            <p:cNvSpPr txBox="1"/>
            <p:nvPr/>
          </p:nvSpPr>
          <p:spPr>
            <a:xfrm>
              <a:off x="6891233" y="1759804"/>
              <a:ext cx="4744246" cy="592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3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em nhỏ trèo lên bức tượng ở công viên.</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6" name="Group 25"/>
            <p:cNvGrpSpPr/>
            <p:nvPr/>
          </p:nvGrpSpPr>
          <p:grpSpPr>
            <a:xfrm>
              <a:off x="6165554" y="1791105"/>
              <a:ext cx="521926" cy="521926"/>
              <a:chOff x="169294" y="1852726"/>
              <a:chExt cx="521926" cy="521926"/>
            </a:xfrm>
          </p:grpSpPr>
          <p:sp>
            <p:nvSpPr>
              <p:cNvPr id="2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92D05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28" name="TextBox 27"/>
              <p:cNvSpPr txBox="1"/>
              <p:nvPr/>
            </p:nvSpPr>
            <p:spPr>
              <a:xfrm>
                <a:off x="226485" y="1855048"/>
                <a:ext cx="407544" cy="305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noProof="0" dirty="0">
                    <a:ln w="3175">
                      <a:solidFill>
                        <a:srgbClr val="000000"/>
                      </a:solidFill>
                    </a:ln>
                    <a:solidFill>
                      <a:srgbClr val="136D33"/>
                    </a:solidFill>
                    <a:latin typeface="Cambria" panose="02040503050406030204" pitchFamily="18" charset="0"/>
                    <a:ea typeface="Cambria" panose="02040503050406030204" pitchFamily="18" charset="0"/>
                  </a:rPr>
                  <a:t>c</a:t>
                </a:r>
                <a:endParaRPr kumimoji="0" lang="en-US" sz="2800" b="1" i="0" u="none" strike="noStrike" kern="1200" cap="none" spc="0" normalizeH="0" baseline="0" noProof="0" dirty="0">
                  <a:ln w="3175">
                    <a:solidFill>
                      <a:srgbClr val="000000"/>
                    </a:solidFill>
                  </a:ln>
                  <a:solidFill>
                    <a:srgbClr val="136D33"/>
                  </a:solidFill>
                  <a:effectLst/>
                  <a:uLnTx/>
                  <a:uFillTx/>
                  <a:latin typeface="Cambria" panose="02040503050406030204" pitchFamily="18" charset="0"/>
                  <a:ea typeface="Cambria" panose="02040503050406030204" pitchFamily="18" charset="0"/>
                </a:endParaRPr>
              </a:p>
            </p:txBody>
          </p:sp>
        </p:grpSp>
      </p:grpSp>
      <p:grpSp>
        <p:nvGrpSpPr>
          <p:cNvPr id="29" name="Group 28"/>
          <p:cNvGrpSpPr/>
          <p:nvPr/>
        </p:nvGrpSpPr>
        <p:grpSpPr>
          <a:xfrm>
            <a:off x="6133930" y="4320459"/>
            <a:ext cx="5837478" cy="1690913"/>
            <a:chOff x="6151366" y="2935671"/>
            <a:chExt cx="5837478" cy="1229929"/>
          </a:xfrm>
        </p:grpSpPr>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t="22908" b="19761"/>
            <a:stretch/>
          </p:blipFill>
          <p:spPr>
            <a:xfrm>
              <a:off x="6151366" y="2935671"/>
              <a:ext cx="5837478" cy="1229929"/>
            </a:xfrm>
            <a:prstGeom prst="rect">
              <a:avLst/>
            </a:prstGeom>
            <a:ln>
              <a:noFill/>
            </a:ln>
            <a:effectLst>
              <a:softEdge rad="112500"/>
            </a:effectLst>
          </p:spPr>
        </p:pic>
        <p:sp>
          <p:nvSpPr>
            <p:cNvPr id="31" name="TextBox 30"/>
            <p:cNvSpPr txBox="1"/>
            <p:nvPr/>
          </p:nvSpPr>
          <p:spPr>
            <a:xfrm>
              <a:off x="6833115" y="3067156"/>
              <a:ext cx="5069388" cy="1074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vi-VN" sz="3000" b="0" i="1"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giờ ra chơi, một số bạn nam bê chậu hoa ở hành lang lớp học để làm gôn đá bóng.</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2" name="Group 31"/>
            <p:cNvGrpSpPr/>
            <p:nvPr/>
          </p:nvGrpSpPr>
          <p:grpSpPr>
            <a:xfrm>
              <a:off x="6228437" y="3243020"/>
              <a:ext cx="521926" cy="522573"/>
              <a:chOff x="169294" y="1852079"/>
              <a:chExt cx="521926" cy="522573"/>
            </a:xfrm>
          </p:grpSpPr>
          <p:sp>
            <p:nvSpPr>
              <p:cNvPr id="33"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accent4">
                  <a:lumMod val="60000"/>
                  <a:lumOff val="40000"/>
                </a:schemeClr>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A5A5A5"/>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203857" y="1852079"/>
                <a:ext cx="407544" cy="380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rPr>
                  <a:t>d</a:t>
                </a:r>
              </a:p>
            </p:txBody>
          </p:sp>
        </p:grpSp>
      </p:grpSp>
    </p:spTree>
    <p:extLst>
      <p:ext uri="{BB962C8B-B14F-4D97-AF65-F5344CB8AC3E}">
        <p14:creationId xmlns:p14="http://schemas.microsoft.com/office/powerpoint/2010/main" val="366792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C8BD4A-963C-4E62-BEFE-8F57E7082DD2}"/>
              </a:ext>
            </a:extLst>
          </p:cNvPr>
          <p:cNvSpPr/>
          <p:nvPr/>
        </p:nvSpPr>
        <p:spPr>
          <a:xfrm>
            <a:off x="1157243" y="1718578"/>
            <a:ext cx="9877515" cy="4316462"/>
          </a:xfrm>
          <a:prstGeom prst="rect">
            <a:avLst/>
          </a:prstGeom>
          <a:solidFill>
            <a:schemeClr val="accent2">
              <a:alpha val="8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716572" y="2194453"/>
            <a:ext cx="10758856" cy="2340138"/>
          </a:xfrm>
          <a:prstGeom prst="rect">
            <a:avLst/>
          </a:prstGeom>
        </p:spPr>
      </p:pic>
      <p:pic>
        <p:nvPicPr>
          <p:cNvPr id="3" name="Picture 2"/>
          <p:cNvPicPr>
            <a:picLocks noChangeAspect="1"/>
          </p:cNvPicPr>
          <p:nvPr/>
        </p:nvPicPr>
        <p:blipFill>
          <a:blip r:embed="rId3"/>
          <a:stretch>
            <a:fillRect/>
          </a:stretch>
        </p:blipFill>
        <p:spPr>
          <a:xfrm>
            <a:off x="4171131" y="30012"/>
            <a:ext cx="3383573" cy="1926503"/>
          </a:xfrm>
          <a:prstGeom prst="rect">
            <a:avLst/>
          </a:prstGeom>
        </p:spPr>
      </p:pic>
    </p:spTree>
    <p:extLst>
      <p:ext uri="{BB962C8B-B14F-4D97-AF65-F5344CB8AC3E}">
        <p14:creationId xmlns:p14="http://schemas.microsoft.com/office/powerpoint/2010/main" val="78616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C8BD4A-963C-4E62-BEFE-8F57E7082DD2}"/>
              </a:ext>
            </a:extLst>
          </p:cNvPr>
          <p:cNvSpPr/>
          <p:nvPr/>
        </p:nvSpPr>
        <p:spPr>
          <a:xfrm>
            <a:off x="1140992" y="1713017"/>
            <a:ext cx="9877515" cy="4316462"/>
          </a:xfrm>
          <a:prstGeom prst="rect">
            <a:avLst/>
          </a:prstGeom>
          <a:solidFill>
            <a:schemeClr val="accent2">
              <a:alpha val="87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vi-VN" sz="3600" dirty="0">
                <a:solidFill>
                  <a:schemeClr val="tx2">
                    <a:lumMod val="50000"/>
                  </a:schemeClr>
                </a:solidFill>
                <a:latin typeface="+mj-lt"/>
              </a:rPr>
              <a:t>Nêu được một số biểu hiện của bảo vệ của công.</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chemeClr val="tx2">
                    <a:lumMod val="50000"/>
                  </a:schemeClr>
                </a:solidFill>
                <a:effectLst/>
                <a:uLnTx/>
                <a:uFillTx/>
                <a:latin typeface="+mj-lt"/>
                <a:ea typeface="+mn-ea"/>
                <a:cs typeface="+mn-cs"/>
              </a:rPr>
              <a:t>Biết vì sao phải bảo vệ của công.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vi-VN" sz="3600" dirty="0">
                <a:solidFill>
                  <a:schemeClr val="tx2">
                    <a:lumMod val="50000"/>
                  </a:schemeClr>
                </a:solidFill>
                <a:latin typeface="+mj-lt"/>
              </a:rPr>
              <a:t>Nắm được những việc làm cụ thể để bảo vệ của công.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chemeClr val="tx2">
                    <a:lumMod val="50000"/>
                  </a:schemeClr>
                </a:solidFill>
                <a:effectLst/>
                <a:uLnTx/>
                <a:uFillTx/>
                <a:latin typeface="+mj-lt"/>
                <a:ea typeface="+mn-ea"/>
                <a:cs typeface="+mn-cs"/>
              </a:rPr>
              <a:t>Vận dụng để giải quyết các tình huống liên quan tới việc bảo vệ của công. </a:t>
            </a:r>
            <a:endParaRPr kumimoji="0" lang="en-US" sz="3600" b="0" i="0" u="none" strike="noStrike" kern="1200" cap="none" spc="0" normalizeH="0" baseline="0" noProof="0" dirty="0">
              <a:ln>
                <a:noFill/>
              </a:ln>
              <a:solidFill>
                <a:schemeClr val="tx2">
                  <a:lumMod val="50000"/>
                </a:schemeClr>
              </a:solidFill>
              <a:effectLst/>
              <a:uLnTx/>
              <a:uFillTx/>
              <a:latin typeface="+mj-lt"/>
              <a:ea typeface="+mn-ea"/>
              <a:cs typeface="+mn-cs"/>
            </a:endParaRPr>
          </a:p>
        </p:txBody>
      </p:sp>
      <p:sp>
        <p:nvSpPr>
          <p:cNvPr id="5" name="Rectangle: Rounded Corners 4">
            <a:extLst>
              <a:ext uri="{FF2B5EF4-FFF2-40B4-BE49-F238E27FC236}">
                <a16:creationId xmlns:a16="http://schemas.microsoft.com/office/drawing/2014/main" id="{EBF4BB35-B369-4A7F-AD1F-C97C81626336}"/>
              </a:ext>
            </a:extLst>
          </p:cNvPr>
          <p:cNvSpPr/>
          <p:nvPr/>
        </p:nvSpPr>
        <p:spPr>
          <a:xfrm>
            <a:off x="2650146" y="734732"/>
            <a:ext cx="5346357" cy="65589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dirty="0">
                <a:solidFill>
                  <a:srgbClr val="FF0000"/>
                </a:solidFill>
                <a:latin typeface="+mj-lt"/>
              </a:rPr>
              <a:t>YÊU CẦU CẦN ĐẠT</a:t>
            </a:r>
            <a:endParaRPr lang="en-US" sz="3200" b="1" dirty="0">
              <a:solidFill>
                <a:srgbClr val="FF0000"/>
              </a:solidFill>
              <a:latin typeface="+mj-lt"/>
            </a:endParaRPr>
          </a:p>
        </p:txBody>
      </p:sp>
    </p:spTree>
    <p:extLst>
      <p:ext uri="{BB962C8B-B14F-4D97-AF65-F5344CB8AC3E}">
        <p14:creationId xmlns:p14="http://schemas.microsoft.com/office/powerpoint/2010/main" val="1758693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Words>
  <Application>Microsoft Office PowerPoint</Application>
  <PresentationFormat>Widescreen</PresentationFormat>
  <Paragraphs>42</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#9Slide07 Crocante</vt:lpstr>
      <vt:lpstr>Arial</vt:lpstr>
      <vt:lpstr>Calibri</vt:lpstr>
      <vt:lpstr>Calibri Light</vt:lpstr>
      <vt:lpstr>Cambria</vt:lpstr>
      <vt:lpstr>Times New Roman</vt:lpstr>
      <vt:lpstr>字魂130号-快乐俏黑体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2024-01-19T08:50:05Z</dcterms:created>
  <dcterms:modified xsi:type="dcterms:W3CDTF">2024-01-19T08:50:54Z</dcterms:modified>
</cp:coreProperties>
</file>