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A84AF-A423-4F60-8588-C7D09CA9CCD8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748EF-618C-42E5-905A-231D6EA36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3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59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657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21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D8151-81EF-497D-AE59-DC5EEB7C0C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2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82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467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092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9E08-B570-49DC-846C-05B268E74F5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A07D-EDE8-4260-8958-6F24C73C9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3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9E08-B570-49DC-846C-05B268E74F5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A07D-EDE8-4260-8958-6F24C73C9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55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9E08-B570-49DC-846C-05B268E74F5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A07D-EDE8-4260-8958-6F24C73C9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32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9E08-B570-49DC-846C-05B268E74F5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A07D-EDE8-4260-8958-6F24C73C9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95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9E08-B570-49DC-846C-05B268E74F5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A07D-EDE8-4260-8958-6F24C73C9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5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9E08-B570-49DC-846C-05B268E74F5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A07D-EDE8-4260-8958-6F24C73C9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9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9E08-B570-49DC-846C-05B268E74F5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A07D-EDE8-4260-8958-6F24C73C9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5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9E08-B570-49DC-846C-05B268E74F5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A07D-EDE8-4260-8958-6F24C73C9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0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9E08-B570-49DC-846C-05B268E74F5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A07D-EDE8-4260-8958-6F24C73C9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9E08-B570-49DC-846C-05B268E74F5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A07D-EDE8-4260-8958-6F24C73C9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20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9E08-B570-49DC-846C-05B268E74F5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A07D-EDE8-4260-8958-6F24C73C9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8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29E08-B570-49DC-846C-05B268E74F5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1A07D-EDE8-4260-8958-6F24C73C9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0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83127" y="-12032"/>
            <a:ext cx="12192000" cy="6882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8872A4-CF3C-A10B-71FA-CEC36E74E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018" y="416439"/>
            <a:ext cx="2816596" cy="1700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3F7832-165A-D4C2-4E93-74DDC81F5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31" y="2648197"/>
            <a:ext cx="10260280" cy="4815256"/>
          </a:xfrm>
          <a:prstGeom prst="rect">
            <a:avLst/>
          </a:prstGeom>
        </p:spPr>
      </p:pic>
      <p:pic>
        <p:nvPicPr>
          <p:cNvPr id="4" name="Picture 3" descr="A green and white logo&#10;&#10;Description automatically generated">
            <a:extLst>
              <a:ext uri="{FF2B5EF4-FFF2-40B4-BE49-F238E27FC236}">
                <a16:creationId xmlns:a16="http://schemas.microsoft.com/office/drawing/2014/main" id="{7F40725F-DCBB-1201-DB89-49F544361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42" y="-247233"/>
            <a:ext cx="2410854" cy="24108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D38045-C4F1-A9D0-618D-480B3D1D8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80746" y="1352445"/>
            <a:ext cx="16052124" cy="24108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E3D078-9372-E236-5A22-4E9062821C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4836" y="3145919"/>
            <a:ext cx="4566300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3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2DF4D3-357E-4540-6A64-2DED2D5CEB32}"/>
              </a:ext>
            </a:extLst>
          </p:cNvPr>
          <p:cNvSpPr txBox="1"/>
          <p:nvPr/>
        </p:nvSpPr>
        <p:spPr>
          <a:xfrm>
            <a:off x="1339988" y="897923"/>
            <a:ext cx="98287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222222"/>
                </a:solidFill>
                <a:latin typeface="Cambria" panose="02040503050406030204" pitchFamily="18" charset="0"/>
              </a:rPr>
              <a:t>   Cô Hoa có 450 000 đồng, cô mua 5 kg ổi thì còn lại </a:t>
            </a:r>
          </a:p>
          <a:p>
            <a:pPr algn="just"/>
            <a:r>
              <a:rPr lang="en-US" sz="3000" dirty="0">
                <a:solidFill>
                  <a:srgbClr val="222222"/>
                </a:solidFill>
                <a:latin typeface="Cambria" panose="02040503050406030204" pitchFamily="18" charset="0"/>
              </a:rPr>
              <a:t>275 000 đồng. Hỏi cô Hoa mua 1 kg ổi hết bao nhiêu tiền?</a:t>
            </a:r>
            <a:endParaRPr lang="en-US" sz="3000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8C3676-F86B-18FC-29D6-2989650323C2}"/>
              </a:ext>
            </a:extLst>
          </p:cNvPr>
          <p:cNvSpPr txBox="1"/>
          <p:nvPr/>
        </p:nvSpPr>
        <p:spPr>
          <a:xfrm>
            <a:off x="2531543" y="2106313"/>
            <a:ext cx="216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en-US" sz="3200" b="1" dirty="0">
                <a:solidFill>
                  <a:srgbClr val="753E0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BFA2DE-0526-E317-E443-90BFC8271A52}"/>
              </a:ext>
            </a:extLst>
          </p:cNvPr>
          <p:cNvSpPr txBox="1"/>
          <p:nvPr/>
        </p:nvSpPr>
        <p:spPr>
          <a:xfrm>
            <a:off x="1132452" y="2691088"/>
            <a:ext cx="68873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753E0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 tiền cô Hoa đã mua ổi là:</a:t>
            </a:r>
          </a:p>
          <a:p>
            <a:pPr algn="just"/>
            <a:r>
              <a:rPr lang="en-US" sz="2800" b="1" dirty="0">
                <a:solidFill>
                  <a:srgbClr val="753E0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450 000 – 275 000 = 175 000 (đồng)</a:t>
            </a:r>
          </a:p>
          <a:p>
            <a:pPr algn="just"/>
            <a:r>
              <a:rPr lang="en-US" sz="2800" b="1" dirty="0">
                <a:solidFill>
                  <a:srgbClr val="753E0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 kg ổi hết số tiền là:</a:t>
            </a:r>
          </a:p>
          <a:p>
            <a:pPr algn="just"/>
            <a:r>
              <a:rPr lang="en-US" sz="2800" b="1" dirty="0">
                <a:solidFill>
                  <a:srgbClr val="753E0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    175 000 : 5 = 35 000 (đồng)</a:t>
            </a:r>
          </a:p>
          <a:p>
            <a:pPr algn="just"/>
            <a:r>
              <a:rPr lang="en-US" sz="2800" b="1" dirty="0">
                <a:solidFill>
                  <a:srgbClr val="753E0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                                  Đáp số: 35 000 đồng</a:t>
            </a:r>
          </a:p>
          <a:p>
            <a:pPr algn="just"/>
            <a:endParaRPr lang="en-US" sz="28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oup of guavas in a basket&#10;&#10;Description automatically generated">
            <a:extLst>
              <a:ext uri="{FF2B5EF4-FFF2-40B4-BE49-F238E27FC236}">
                <a16:creationId xmlns:a16="http://schemas.microsoft.com/office/drawing/2014/main" id="{23DC8F89-AF69-AA33-B1FC-0E9B77E23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55" y="2214583"/>
            <a:ext cx="3643251" cy="24288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4584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85" y="295656"/>
            <a:ext cx="6776533" cy="67765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F77AE3-6540-7A31-662D-D88A5D2A41BD}"/>
              </a:ext>
            </a:extLst>
          </p:cNvPr>
          <p:cNvGrpSpPr/>
          <p:nvPr/>
        </p:nvGrpSpPr>
        <p:grpSpPr>
          <a:xfrm>
            <a:off x="1388924" y="2106008"/>
            <a:ext cx="6208294" cy="4106779"/>
            <a:chOff x="1388924" y="2106008"/>
            <a:chExt cx="6208294" cy="4106779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1388924" y="2106008"/>
              <a:ext cx="6208294" cy="410677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C9D9C5-4DFA-E244-1A94-FE31808D3AB2}"/>
                </a:ext>
              </a:extLst>
            </p:cNvPr>
            <p:cNvSpPr txBox="1"/>
            <p:nvPr/>
          </p:nvSpPr>
          <p:spPr>
            <a:xfrm>
              <a:off x="1819794" y="2830821"/>
              <a:ext cx="534655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400" b="1" noProof="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lang="en-US" sz="4400" b="1" noProof="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Ôn</a:t>
              </a:r>
              <a:r>
                <a:rPr lang="en-US" sz="4400" b="1" noProof="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noProof="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lang="en-US" sz="4400" b="1" noProof="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noProof="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lang="en-US" sz="4400" b="1" noProof="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400" b="1" noProof="0" dirty="0" err="1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cũ</a:t>
              </a:r>
              <a:r>
                <a:rPr lang="en-US" sz="4400" b="1" noProof="0" dirty="0">
                  <a:solidFill>
                    <a:schemeClr val="bg1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400" b="1" i="0" u="none" strike="noStrike" kern="120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400" b="1" i="0" u="none" strike="noStrike" kern="1200" cap="none" spc="0" normalizeH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400" b="1" i="0" u="none" strike="noStrike" kern="1200" cap="none" spc="0" normalizeH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mới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E256418-C119-166A-6ADD-73654BD6B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794" y="446541"/>
            <a:ext cx="4907705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4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16042"/>
            <a:ext cx="12192000" cy="68820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26313"/>
          <a:stretch/>
        </p:blipFill>
        <p:spPr>
          <a:xfrm>
            <a:off x="-16043" y="-93306"/>
            <a:ext cx="6945163" cy="6959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7FFD7-A989-C0AB-4F0E-1F4A057A5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1381" y="581954"/>
            <a:ext cx="7364606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0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BEE41-69B5-2797-0745-DBFCDE18F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540" y="1028455"/>
            <a:ext cx="6468417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5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B352A9A-BDAF-4FEF-B4A2-0D81120665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04" y="376736"/>
            <a:ext cx="5426985" cy="6352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77252F-0617-2463-B403-89E86BA94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239" y="1120216"/>
            <a:ext cx="6980525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9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F7DDE6-A5FE-8427-6CC2-F62E962504E8}"/>
              </a:ext>
            </a:extLst>
          </p:cNvPr>
          <p:cNvSpPr txBox="1"/>
          <p:nvPr/>
        </p:nvSpPr>
        <p:spPr>
          <a:xfrm>
            <a:off x="672709" y="1981995"/>
            <a:ext cx="386366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753E0D"/>
                </a:solidFill>
                <a:effectLst/>
                <a:uLnTx/>
                <a:uFillTx/>
                <a:latin typeface="Cambria" panose="02040503050406030204" pitchFamily="18" charset="0"/>
              </a:rPr>
              <a:t>a) </a:t>
            </a:r>
            <a:r>
              <a:rPr lang="nl-NL" sz="3500" b="1" kern="0" dirty="0">
                <a:solidFill>
                  <a:srgbClr val="753E0D"/>
                </a:solidFill>
                <a:latin typeface="Cambria" panose="02040503050406030204" pitchFamily="18" charset="0"/>
              </a:rPr>
              <a:t>489 325: 5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753E0D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D416B-B0B4-DF8D-FC84-2BBE8FD988D9}"/>
              </a:ext>
            </a:extLst>
          </p:cNvPr>
          <p:cNvSpPr txBox="1"/>
          <p:nvPr/>
        </p:nvSpPr>
        <p:spPr>
          <a:xfrm>
            <a:off x="4580911" y="1962465"/>
            <a:ext cx="323420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753E0D"/>
                </a:solidFill>
                <a:effectLst/>
                <a:uLnTx/>
                <a:uFillTx/>
                <a:latin typeface="Cambria" panose="02040503050406030204" pitchFamily="18" charset="0"/>
              </a:rPr>
              <a:t>c) 542 827 : 6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753E0D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F4575-FF59-931F-3DF1-C9CD03D9F5C5}"/>
              </a:ext>
            </a:extLst>
          </p:cNvPr>
          <p:cNvSpPr txBox="1"/>
          <p:nvPr/>
        </p:nvSpPr>
        <p:spPr>
          <a:xfrm>
            <a:off x="8091956" y="1969629"/>
            <a:ext cx="323420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solidFill>
                  <a:srgbClr val="753E0D"/>
                </a:solidFill>
                <a:latin typeface="Cambria" panose="02040503050406030204" pitchFamily="18" charset="0"/>
              </a:rPr>
              <a:t>c) 826 391 : 7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753E0D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604B6E-8FA4-69BA-925F-E8CD6859108C}"/>
              </a:ext>
            </a:extLst>
          </p:cNvPr>
          <p:cNvGrpSpPr/>
          <p:nvPr/>
        </p:nvGrpSpPr>
        <p:grpSpPr>
          <a:xfrm>
            <a:off x="2096913" y="983265"/>
            <a:ext cx="7514920" cy="646331"/>
            <a:chOff x="2106579" y="879677"/>
            <a:chExt cx="23296961" cy="64633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FAE26EB-4AC9-031B-87EF-8AD4393CEB47}"/>
                </a:ext>
              </a:extLst>
            </p:cNvPr>
            <p:cNvSpPr/>
            <p:nvPr/>
          </p:nvSpPr>
          <p:spPr>
            <a:xfrm>
              <a:off x="2106579" y="908289"/>
              <a:ext cx="19671150" cy="61771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16281D-029A-4FD9-EAFF-B58038DD2A25}"/>
                </a:ext>
              </a:extLst>
            </p:cNvPr>
            <p:cNvSpPr txBox="1"/>
            <p:nvPr/>
          </p:nvSpPr>
          <p:spPr>
            <a:xfrm>
              <a:off x="2457978" y="879677"/>
              <a:ext cx="229455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D6148D9-C068-3055-1317-B229923C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32" y="608458"/>
            <a:ext cx="1347333" cy="1603387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5C909D2A-5F11-D3D4-A895-3A3B9B29FDF9}"/>
              </a:ext>
            </a:extLst>
          </p:cNvPr>
          <p:cNvGrpSpPr/>
          <p:nvPr/>
        </p:nvGrpSpPr>
        <p:grpSpPr>
          <a:xfrm>
            <a:off x="1183966" y="2687365"/>
            <a:ext cx="3537522" cy="2838372"/>
            <a:chOff x="1183966" y="2687365"/>
            <a:chExt cx="3537522" cy="28383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E08C671-7D30-8923-C992-27FB132F6776}"/>
                </a:ext>
              </a:extLst>
            </p:cNvPr>
            <p:cNvSpPr/>
            <p:nvPr/>
          </p:nvSpPr>
          <p:spPr>
            <a:xfrm>
              <a:off x="1183966" y="2687365"/>
              <a:ext cx="3382390" cy="2810910"/>
            </a:xfrm>
            <a:prstGeom prst="roundRect">
              <a:avLst/>
            </a:prstGeom>
            <a:solidFill>
              <a:srgbClr val="FAE7D6"/>
            </a:solidFill>
            <a:ln w="19050">
              <a:solidFill>
                <a:srgbClr val="753E0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3863CD-F00E-B263-A2EC-69298E52D4B4}"/>
                </a:ext>
              </a:extLst>
            </p:cNvPr>
            <p:cNvSpPr txBox="1"/>
            <p:nvPr/>
          </p:nvSpPr>
          <p:spPr>
            <a:xfrm>
              <a:off x="1224038" y="2776264"/>
              <a:ext cx="214855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489 325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7FDE605-A438-66D7-C595-A8C0F2632BDC}"/>
                </a:ext>
              </a:extLst>
            </p:cNvPr>
            <p:cNvGrpSpPr/>
            <p:nvPr/>
          </p:nvGrpSpPr>
          <p:grpSpPr>
            <a:xfrm>
              <a:off x="3057558" y="2842233"/>
              <a:ext cx="1458852" cy="1358090"/>
              <a:chOff x="2003797" y="2045380"/>
              <a:chExt cx="880157" cy="135809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33DB756-7744-1A2B-134F-BA096FC3A7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305" y="2045380"/>
                <a:ext cx="0" cy="135809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EDCA294-1478-2982-F591-9DC9067B15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3797" y="2549383"/>
                <a:ext cx="880157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5AA465-0CC5-5C2E-7E2D-C2125A9EBFBC}"/>
                </a:ext>
              </a:extLst>
            </p:cNvPr>
            <p:cNvSpPr txBox="1"/>
            <p:nvPr/>
          </p:nvSpPr>
          <p:spPr>
            <a:xfrm>
              <a:off x="3205819" y="2732846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1F1F7D-839D-78C5-1C0B-B0FB9DE1156B}"/>
                </a:ext>
              </a:extLst>
            </p:cNvPr>
            <p:cNvSpPr txBox="1"/>
            <p:nvPr/>
          </p:nvSpPr>
          <p:spPr>
            <a:xfrm>
              <a:off x="1486957" y="3244207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90370A-2D16-423E-6D2E-BD9D9E62FCFE}"/>
                </a:ext>
              </a:extLst>
            </p:cNvPr>
            <p:cNvSpPr txBox="1"/>
            <p:nvPr/>
          </p:nvSpPr>
          <p:spPr>
            <a:xfrm>
              <a:off x="1730715" y="3625852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5D3988-E32A-C32F-46B2-7D9E9A709B3A}"/>
                </a:ext>
              </a:extLst>
            </p:cNvPr>
            <p:cNvSpPr txBox="1"/>
            <p:nvPr/>
          </p:nvSpPr>
          <p:spPr>
            <a:xfrm>
              <a:off x="2085383" y="3630464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27EBDA-97A0-9E37-8020-16FECD18B02A}"/>
                </a:ext>
              </a:extLst>
            </p:cNvPr>
            <p:cNvSpPr txBox="1"/>
            <p:nvPr/>
          </p:nvSpPr>
          <p:spPr>
            <a:xfrm>
              <a:off x="3124945" y="3373353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9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A3B624-8E74-EBCA-0861-2009733CFAFA}"/>
                </a:ext>
              </a:extLst>
            </p:cNvPr>
            <p:cNvSpPr txBox="1"/>
            <p:nvPr/>
          </p:nvSpPr>
          <p:spPr>
            <a:xfrm>
              <a:off x="1736442" y="3244207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9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777204-0E97-C3F5-44E4-D66E518BF0D9}"/>
                </a:ext>
              </a:extLst>
            </p:cNvPr>
            <p:cNvSpPr txBox="1"/>
            <p:nvPr/>
          </p:nvSpPr>
          <p:spPr>
            <a:xfrm>
              <a:off x="3374027" y="3363788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E00D6DC-CD50-B117-F559-4A453BB477FB}"/>
                </a:ext>
              </a:extLst>
            </p:cNvPr>
            <p:cNvSpPr txBox="1"/>
            <p:nvPr/>
          </p:nvSpPr>
          <p:spPr>
            <a:xfrm>
              <a:off x="3644176" y="337059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8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45BDCD9-4E35-1481-855F-D75248172E09}"/>
                </a:ext>
              </a:extLst>
            </p:cNvPr>
            <p:cNvSpPr txBox="1"/>
            <p:nvPr/>
          </p:nvSpPr>
          <p:spPr>
            <a:xfrm>
              <a:off x="2077700" y="4025115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0653741-69AF-2512-3CA1-DFA033E21347}"/>
                </a:ext>
              </a:extLst>
            </p:cNvPr>
            <p:cNvSpPr txBox="1"/>
            <p:nvPr/>
          </p:nvSpPr>
          <p:spPr>
            <a:xfrm>
              <a:off x="2362471" y="4025115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35F421A-EA38-0F48-8C25-65F87979645A}"/>
                </a:ext>
              </a:extLst>
            </p:cNvPr>
            <p:cNvSpPr txBox="1"/>
            <p:nvPr/>
          </p:nvSpPr>
          <p:spPr>
            <a:xfrm>
              <a:off x="3942140" y="337059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6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35E9F3B-BD0A-008A-7BBD-A4CB6E7622A9}"/>
                </a:ext>
              </a:extLst>
            </p:cNvPr>
            <p:cNvSpPr txBox="1"/>
            <p:nvPr/>
          </p:nvSpPr>
          <p:spPr>
            <a:xfrm>
              <a:off x="2376178" y="445665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DAE69E7-3E0B-3CEE-0E1B-247D9D4A49AF}"/>
                </a:ext>
              </a:extLst>
            </p:cNvPr>
            <p:cNvSpPr txBox="1"/>
            <p:nvPr/>
          </p:nvSpPr>
          <p:spPr>
            <a:xfrm>
              <a:off x="2649693" y="4443066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79D418D-C15E-21D2-17A0-16E9D430A638}"/>
                </a:ext>
              </a:extLst>
            </p:cNvPr>
            <p:cNvSpPr txBox="1"/>
            <p:nvPr/>
          </p:nvSpPr>
          <p:spPr>
            <a:xfrm>
              <a:off x="4205639" y="3386780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5DCF36E-6A12-CE0E-D4EE-2A92074080CA}"/>
                </a:ext>
              </a:extLst>
            </p:cNvPr>
            <p:cNvSpPr txBox="1"/>
            <p:nvPr/>
          </p:nvSpPr>
          <p:spPr>
            <a:xfrm>
              <a:off x="2649174" y="4894795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07D06A5-FDFC-0F16-F241-0D9BFAD25BDF}"/>
              </a:ext>
            </a:extLst>
          </p:cNvPr>
          <p:cNvGrpSpPr/>
          <p:nvPr/>
        </p:nvGrpSpPr>
        <p:grpSpPr>
          <a:xfrm>
            <a:off x="4707230" y="2686504"/>
            <a:ext cx="3537522" cy="2838372"/>
            <a:chOff x="1183966" y="2687365"/>
            <a:chExt cx="3537522" cy="2838372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8FA80829-1EF9-9C13-E6AB-222CA095407A}"/>
                </a:ext>
              </a:extLst>
            </p:cNvPr>
            <p:cNvSpPr/>
            <p:nvPr/>
          </p:nvSpPr>
          <p:spPr>
            <a:xfrm>
              <a:off x="1183966" y="2687365"/>
              <a:ext cx="3382390" cy="2810910"/>
            </a:xfrm>
            <a:prstGeom prst="roundRect">
              <a:avLst/>
            </a:prstGeom>
            <a:solidFill>
              <a:srgbClr val="FAE7D6"/>
            </a:solidFill>
            <a:ln w="19050">
              <a:solidFill>
                <a:srgbClr val="753E0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0AEF78C-241A-E9E5-4D59-BA0DD5557F30}"/>
                </a:ext>
              </a:extLst>
            </p:cNvPr>
            <p:cNvSpPr txBox="1"/>
            <p:nvPr/>
          </p:nvSpPr>
          <p:spPr>
            <a:xfrm>
              <a:off x="1224038" y="2776264"/>
              <a:ext cx="214855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542 827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B9576DA-2060-11A3-DB6A-6BA7191DCD29}"/>
                </a:ext>
              </a:extLst>
            </p:cNvPr>
            <p:cNvGrpSpPr/>
            <p:nvPr/>
          </p:nvGrpSpPr>
          <p:grpSpPr>
            <a:xfrm>
              <a:off x="3057558" y="2842233"/>
              <a:ext cx="1458852" cy="1358090"/>
              <a:chOff x="2003797" y="2045380"/>
              <a:chExt cx="880157" cy="1358090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59ED1B05-399A-2C0E-2517-F18158A2D2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305" y="2045380"/>
                <a:ext cx="0" cy="135809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3C77640-5E44-1A12-8683-8E7CD98DAC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3797" y="2549383"/>
                <a:ext cx="880157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5BA7813-CC36-53C4-77A5-754CE9840499}"/>
                </a:ext>
              </a:extLst>
            </p:cNvPr>
            <p:cNvSpPr txBox="1"/>
            <p:nvPr/>
          </p:nvSpPr>
          <p:spPr>
            <a:xfrm>
              <a:off x="3205819" y="2732846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6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39FFE0E-C422-4A4D-8C18-61B721BC79AA}"/>
                </a:ext>
              </a:extLst>
            </p:cNvPr>
            <p:cNvSpPr txBox="1"/>
            <p:nvPr/>
          </p:nvSpPr>
          <p:spPr>
            <a:xfrm>
              <a:off x="1486957" y="3244207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55F30E3-2B7C-D341-E87E-5944B1EB3FD2}"/>
                </a:ext>
              </a:extLst>
            </p:cNvPr>
            <p:cNvSpPr txBox="1"/>
            <p:nvPr/>
          </p:nvSpPr>
          <p:spPr>
            <a:xfrm>
              <a:off x="1730715" y="3645308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9F7CFBC-7702-266D-9AAF-FD8247B1F3B0}"/>
                </a:ext>
              </a:extLst>
            </p:cNvPr>
            <p:cNvSpPr txBox="1"/>
            <p:nvPr/>
          </p:nvSpPr>
          <p:spPr>
            <a:xfrm>
              <a:off x="2085637" y="3645308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8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1397AEA-EDA4-43CF-4C14-C5D32B64AF83}"/>
                </a:ext>
              </a:extLst>
            </p:cNvPr>
            <p:cNvSpPr txBox="1"/>
            <p:nvPr/>
          </p:nvSpPr>
          <p:spPr>
            <a:xfrm>
              <a:off x="3124945" y="3373353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9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3CF1306-0D06-FA4C-A4A0-EE50EAF45139}"/>
                </a:ext>
              </a:extLst>
            </p:cNvPr>
            <p:cNvSpPr txBox="1"/>
            <p:nvPr/>
          </p:nvSpPr>
          <p:spPr>
            <a:xfrm>
              <a:off x="1736442" y="3244207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076A4F3-0F60-AE20-B587-AC4271E256B9}"/>
                </a:ext>
              </a:extLst>
            </p:cNvPr>
            <p:cNvSpPr txBox="1"/>
            <p:nvPr/>
          </p:nvSpPr>
          <p:spPr>
            <a:xfrm>
              <a:off x="3374027" y="3363788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C5613E2-C566-DC14-01A1-56D5FA8E80E6}"/>
                </a:ext>
              </a:extLst>
            </p:cNvPr>
            <p:cNvSpPr txBox="1"/>
            <p:nvPr/>
          </p:nvSpPr>
          <p:spPr>
            <a:xfrm>
              <a:off x="3644176" y="337059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58011FD-9DB9-D242-0FB9-B5EF255BC8C3}"/>
                </a:ext>
              </a:extLst>
            </p:cNvPr>
            <p:cNvSpPr txBox="1"/>
            <p:nvPr/>
          </p:nvSpPr>
          <p:spPr>
            <a:xfrm>
              <a:off x="2077700" y="4025115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72E750F-C56F-464E-FD26-440FE722CFD8}"/>
                </a:ext>
              </a:extLst>
            </p:cNvPr>
            <p:cNvSpPr txBox="1"/>
            <p:nvPr/>
          </p:nvSpPr>
          <p:spPr>
            <a:xfrm>
              <a:off x="2362471" y="4025115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72199E6-D343-458C-BF38-CBD8DDA8F1B9}"/>
                </a:ext>
              </a:extLst>
            </p:cNvPr>
            <p:cNvSpPr txBox="1"/>
            <p:nvPr/>
          </p:nvSpPr>
          <p:spPr>
            <a:xfrm>
              <a:off x="3942140" y="337059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0DCF352-C275-31AF-DC21-A06EA3E943B4}"/>
                </a:ext>
              </a:extLst>
            </p:cNvPr>
            <p:cNvSpPr txBox="1"/>
            <p:nvPr/>
          </p:nvSpPr>
          <p:spPr>
            <a:xfrm>
              <a:off x="2376178" y="445665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E33C642-D06B-95E9-2927-7FFC2013A722}"/>
                </a:ext>
              </a:extLst>
            </p:cNvPr>
            <p:cNvSpPr txBox="1"/>
            <p:nvPr/>
          </p:nvSpPr>
          <p:spPr>
            <a:xfrm>
              <a:off x="2649693" y="4443066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4E6177D-2F32-6F15-A3BE-AD6BD4D93A22}"/>
                </a:ext>
              </a:extLst>
            </p:cNvPr>
            <p:cNvSpPr txBox="1"/>
            <p:nvPr/>
          </p:nvSpPr>
          <p:spPr>
            <a:xfrm>
              <a:off x="4205639" y="3386780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B251C0E-F57D-ED54-489B-4D48A7BA0094}"/>
                </a:ext>
              </a:extLst>
            </p:cNvPr>
            <p:cNvSpPr txBox="1"/>
            <p:nvPr/>
          </p:nvSpPr>
          <p:spPr>
            <a:xfrm>
              <a:off x="2649174" y="4894795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32877F3-137C-7F9A-8A56-62AEEE3A62C7}"/>
              </a:ext>
            </a:extLst>
          </p:cNvPr>
          <p:cNvGrpSpPr/>
          <p:nvPr/>
        </p:nvGrpSpPr>
        <p:grpSpPr>
          <a:xfrm>
            <a:off x="8337856" y="2686504"/>
            <a:ext cx="4012251" cy="3813867"/>
            <a:chOff x="1183966" y="2687365"/>
            <a:chExt cx="3682640" cy="3123786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206F9124-C9DC-AB05-418B-9A78DE5F8BE4}"/>
                </a:ext>
              </a:extLst>
            </p:cNvPr>
            <p:cNvSpPr/>
            <p:nvPr/>
          </p:nvSpPr>
          <p:spPr>
            <a:xfrm>
              <a:off x="1183966" y="2687365"/>
              <a:ext cx="3382390" cy="2964419"/>
            </a:xfrm>
            <a:prstGeom prst="roundRect">
              <a:avLst/>
            </a:prstGeom>
            <a:solidFill>
              <a:srgbClr val="FAE7D6"/>
            </a:solidFill>
            <a:ln w="19050">
              <a:solidFill>
                <a:srgbClr val="753E0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C2C5917-FB8B-3FB5-5E0C-32D63341B5C9}"/>
                </a:ext>
              </a:extLst>
            </p:cNvPr>
            <p:cNvSpPr txBox="1"/>
            <p:nvPr/>
          </p:nvSpPr>
          <p:spPr>
            <a:xfrm>
              <a:off x="1224038" y="2776264"/>
              <a:ext cx="214855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826 391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F40B975B-AE83-6EE9-0A75-D3D0B28388C3}"/>
                </a:ext>
              </a:extLst>
            </p:cNvPr>
            <p:cNvGrpSpPr/>
            <p:nvPr/>
          </p:nvGrpSpPr>
          <p:grpSpPr>
            <a:xfrm>
              <a:off x="3057558" y="2842233"/>
              <a:ext cx="1458852" cy="1358090"/>
              <a:chOff x="2003797" y="2045380"/>
              <a:chExt cx="880157" cy="1358090"/>
            </a:xfrm>
          </p:grpSpPr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00FE1E19-E290-B8B8-1EED-F5AE6474B5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305" y="2045380"/>
                <a:ext cx="0" cy="135809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118452C-1CD5-8361-0829-9E510EB5E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3797" y="2549383"/>
                <a:ext cx="880157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299305E-D03E-62B0-2E2F-96D84F936188}"/>
                </a:ext>
              </a:extLst>
            </p:cNvPr>
            <p:cNvSpPr txBox="1"/>
            <p:nvPr/>
          </p:nvSpPr>
          <p:spPr>
            <a:xfrm>
              <a:off x="3205819" y="2732846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9761BEA-6E25-BDCA-B4D7-956A52BC8975}"/>
                </a:ext>
              </a:extLst>
            </p:cNvPr>
            <p:cNvSpPr txBox="1"/>
            <p:nvPr/>
          </p:nvSpPr>
          <p:spPr>
            <a:xfrm>
              <a:off x="1262861" y="3244207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9D7DA00-E4D9-AE64-957F-03C77C4F2B1E}"/>
                </a:ext>
              </a:extLst>
            </p:cNvPr>
            <p:cNvSpPr txBox="1"/>
            <p:nvPr/>
          </p:nvSpPr>
          <p:spPr>
            <a:xfrm>
              <a:off x="1527550" y="3702251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E0C78DF-2B83-7319-FA3A-0C2B7F47E553}"/>
                </a:ext>
              </a:extLst>
            </p:cNvPr>
            <p:cNvSpPr txBox="1"/>
            <p:nvPr/>
          </p:nvSpPr>
          <p:spPr>
            <a:xfrm>
              <a:off x="1787794" y="3692812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6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B5C8093-EDC1-B6ED-1A3A-9AEA3D611515}"/>
                </a:ext>
              </a:extLst>
            </p:cNvPr>
            <p:cNvSpPr txBox="1"/>
            <p:nvPr/>
          </p:nvSpPr>
          <p:spPr>
            <a:xfrm>
              <a:off x="3124945" y="3373353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E970014-FB53-51BA-50A0-20B813D53C89}"/>
                </a:ext>
              </a:extLst>
            </p:cNvPr>
            <p:cNvSpPr txBox="1"/>
            <p:nvPr/>
          </p:nvSpPr>
          <p:spPr>
            <a:xfrm>
              <a:off x="1511394" y="3244207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134F7EC-654A-3B8A-4CC5-2903228D08FF}"/>
                </a:ext>
              </a:extLst>
            </p:cNvPr>
            <p:cNvSpPr txBox="1"/>
            <p:nvPr/>
          </p:nvSpPr>
          <p:spPr>
            <a:xfrm>
              <a:off x="3374027" y="3363788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4088AC4-7580-970F-1844-C3D5F5277C99}"/>
                </a:ext>
              </a:extLst>
            </p:cNvPr>
            <p:cNvSpPr txBox="1"/>
            <p:nvPr/>
          </p:nvSpPr>
          <p:spPr>
            <a:xfrm>
              <a:off x="3603190" y="337059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45163CD-2683-512F-C357-1AE63F41E263}"/>
                </a:ext>
              </a:extLst>
            </p:cNvPr>
            <p:cNvSpPr txBox="1"/>
            <p:nvPr/>
          </p:nvSpPr>
          <p:spPr>
            <a:xfrm>
              <a:off x="1814889" y="4128362"/>
              <a:ext cx="42834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86F1194-8FA2-34F2-7872-60C04A263DE7}"/>
                </a:ext>
              </a:extLst>
            </p:cNvPr>
            <p:cNvSpPr txBox="1"/>
            <p:nvPr/>
          </p:nvSpPr>
          <p:spPr>
            <a:xfrm>
              <a:off x="2136503" y="4110240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77335D5-5784-939F-A9DC-11377F65C5D3}"/>
                </a:ext>
              </a:extLst>
            </p:cNvPr>
            <p:cNvSpPr txBox="1"/>
            <p:nvPr/>
          </p:nvSpPr>
          <p:spPr>
            <a:xfrm>
              <a:off x="3870149" y="337059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BE4BB13-02F4-67E1-2A21-4FAA86159E33}"/>
                </a:ext>
              </a:extLst>
            </p:cNvPr>
            <p:cNvSpPr txBox="1"/>
            <p:nvPr/>
          </p:nvSpPr>
          <p:spPr>
            <a:xfrm>
              <a:off x="2173776" y="4527668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D557DA0-5FF9-7C56-C925-9F97264DD5BC}"/>
                </a:ext>
              </a:extLst>
            </p:cNvPr>
            <p:cNvSpPr txBox="1"/>
            <p:nvPr/>
          </p:nvSpPr>
          <p:spPr>
            <a:xfrm>
              <a:off x="2431700" y="4527668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9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925C32D-9F7D-6B9F-6C54-D0E5B1F6A6D8}"/>
                </a:ext>
              </a:extLst>
            </p:cNvPr>
            <p:cNvSpPr txBox="1"/>
            <p:nvPr/>
          </p:nvSpPr>
          <p:spPr>
            <a:xfrm>
              <a:off x="4119039" y="3377340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4A2480C-A291-462C-3FA4-60D1383B9BD1}"/>
                </a:ext>
              </a:extLst>
            </p:cNvPr>
            <p:cNvSpPr txBox="1"/>
            <p:nvPr/>
          </p:nvSpPr>
          <p:spPr>
            <a:xfrm>
              <a:off x="2430788" y="4918791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452BBB0-957E-B18E-94C8-0FBEE8236654}"/>
                </a:ext>
              </a:extLst>
            </p:cNvPr>
            <p:cNvSpPr txBox="1"/>
            <p:nvPr/>
          </p:nvSpPr>
          <p:spPr>
            <a:xfrm>
              <a:off x="2672280" y="4913523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1ED5273-32E5-0EFB-C46C-894DD171F741}"/>
                </a:ext>
              </a:extLst>
            </p:cNvPr>
            <p:cNvSpPr txBox="1"/>
            <p:nvPr/>
          </p:nvSpPr>
          <p:spPr>
            <a:xfrm>
              <a:off x="4350757" y="3378063"/>
              <a:ext cx="515849" cy="516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A83E8483-D60D-6C31-31E7-945CA16F8CDF}"/>
                </a:ext>
              </a:extLst>
            </p:cNvPr>
            <p:cNvSpPr txBox="1"/>
            <p:nvPr/>
          </p:nvSpPr>
          <p:spPr>
            <a:xfrm>
              <a:off x="2722980" y="5294372"/>
              <a:ext cx="515849" cy="516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829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A0A6199-5CB4-544F-B8C7-DBB5DD875DCA}"/>
              </a:ext>
            </a:extLst>
          </p:cNvPr>
          <p:cNvGrpSpPr/>
          <p:nvPr/>
        </p:nvGrpSpPr>
        <p:grpSpPr>
          <a:xfrm>
            <a:off x="2031525" y="980353"/>
            <a:ext cx="9042142" cy="1200329"/>
            <a:chOff x="2106579" y="879677"/>
            <a:chExt cx="19671152" cy="65274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3585EE-30DD-C13E-600B-886B251AE9CB}"/>
                </a:ext>
              </a:extLst>
            </p:cNvPr>
            <p:cNvSpPr/>
            <p:nvPr/>
          </p:nvSpPr>
          <p:spPr>
            <a:xfrm>
              <a:off x="2106579" y="908289"/>
              <a:ext cx="19671150" cy="61771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56FFA6-DE84-B287-038B-F03C16D76E36}"/>
                </a:ext>
              </a:extLst>
            </p:cNvPr>
            <p:cNvSpPr txBox="1"/>
            <p:nvPr/>
          </p:nvSpPr>
          <p:spPr>
            <a:xfrm>
              <a:off x="2457978" y="879677"/>
              <a:ext cx="19319753" cy="652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Tìm hai số biết tổng và hiệu của chúng lần lượt là 34 500 và 4 500?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902ACB-C901-7E23-2139-3D5985577E22}"/>
              </a:ext>
            </a:extLst>
          </p:cNvPr>
          <p:cNvSpPr/>
          <p:nvPr/>
        </p:nvSpPr>
        <p:spPr>
          <a:xfrm>
            <a:off x="2193051" y="2280431"/>
            <a:ext cx="8311883" cy="36928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4D7BA4-BD59-E6D5-3F49-01B85F7FEE83}"/>
              </a:ext>
            </a:extLst>
          </p:cNvPr>
          <p:cNvSpPr txBox="1"/>
          <p:nvPr/>
        </p:nvSpPr>
        <p:spPr>
          <a:xfrm>
            <a:off x="1315195" y="2636355"/>
            <a:ext cx="974454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noProof="0" dirty="0">
                <a:latin typeface="Cambria" panose="02040503050406030204" pitchFamily="18" charset="0"/>
              </a:rPr>
              <a:t>Số lớn là: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latin typeface="Cambria" panose="02040503050406030204" pitchFamily="18" charset="0"/>
              </a:rPr>
              <a:t>(34 500 + 4 500): 2 = 19 500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noProof="0" dirty="0">
                <a:latin typeface="Cambria" panose="02040503050406030204" pitchFamily="18" charset="0"/>
              </a:rPr>
              <a:t>Số bé là: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latin typeface="Cambria" panose="02040503050406030204" pitchFamily="18" charset="0"/>
              </a:rPr>
              <a:t>34 500 – 19 500 = 15 000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latin typeface="Cambria" panose="02040503050406030204" pitchFamily="18" charset="0"/>
              </a:rPr>
              <a:t>                           Đáp số: Số lớn: 19 500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noProof="0" dirty="0">
                <a:latin typeface="Cambria" panose="02040503050406030204" pitchFamily="18" charset="0"/>
              </a:rPr>
              <a:t>                                           Số bé: 15 000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8CFA08-C48D-C8AA-A56A-E022FD767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44" y="618687"/>
            <a:ext cx="1347333" cy="1603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4CCBF7-1C4A-55A2-42AB-E5809BDFBED0}"/>
              </a:ext>
            </a:extLst>
          </p:cNvPr>
          <p:cNvSpPr txBox="1"/>
          <p:nvPr/>
        </p:nvSpPr>
        <p:spPr>
          <a:xfrm>
            <a:off x="5883800" y="2168895"/>
            <a:ext cx="122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5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A0A6199-5CB4-544F-B8C7-DBB5DD875DCA}"/>
              </a:ext>
            </a:extLst>
          </p:cNvPr>
          <p:cNvGrpSpPr/>
          <p:nvPr/>
        </p:nvGrpSpPr>
        <p:grpSpPr>
          <a:xfrm>
            <a:off x="1988861" y="533157"/>
            <a:ext cx="9075712" cy="1667034"/>
            <a:chOff x="2106579" y="898373"/>
            <a:chExt cx="19744184" cy="8033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3585EE-30DD-C13E-600B-886B251AE9CB}"/>
                </a:ext>
              </a:extLst>
            </p:cNvPr>
            <p:cNvSpPr/>
            <p:nvPr/>
          </p:nvSpPr>
          <p:spPr>
            <a:xfrm>
              <a:off x="2106579" y="908289"/>
              <a:ext cx="19671150" cy="72459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56FFA6-DE84-B287-038B-F03C16D76E36}"/>
                </a:ext>
              </a:extLst>
            </p:cNvPr>
            <p:cNvSpPr txBox="1"/>
            <p:nvPr/>
          </p:nvSpPr>
          <p:spPr>
            <a:xfrm>
              <a:off x="3061461" y="898373"/>
              <a:ext cx="18789302" cy="80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Cứ 4 hộp sữa đóng thành 1 vỉ sữa. Hỏi 819 635 hộp sữa đóng được thành nhiều nhất bao nhiêu vỉ sữa và còn thừa mấy hộp sữa?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902ACB-C901-7E23-2139-3D5985577E22}"/>
              </a:ext>
            </a:extLst>
          </p:cNvPr>
          <p:cNvSpPr/>
          <p:nvPr/>
        </p:nvSpPr>
        <p:spPr>
          <a:xfrm>
            <a:off x="1827921" y="2493467"/>
            <a:ext cx="9042141" cy="2481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4D7BA4-BD59-E6D5-3F49-01B85F7FEE83}"/>
              </a:ext>
            </a:extLst>
          </p:cNvPr>
          <p:cNvSpPr txBox="1"/>
          <p:nvPr/>
        </p:nvSpPr>
        <p:spPr>
          <a:xfrm>
            <a:off x="1476721" y="2693326"/>
            <a:ext cx="97445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nl-NL" sz="36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vỉ sữa đóng được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baseline="0" dirty="0">
                <a:solidFill>
                  <a:prstClr val="black"/>
                </a:solidFill>
                <a:latin typeface="Cambria" panose="02040503050406030204" pitchFamily="18" charset="0"/>
              </a:rPr>
              <a:t>819</a:t>
            </a:r>
            <a:r>
              <a:rPr lang="nl-NL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635 : 4 = 204 908 (vỉ) dư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Đáp số: 204 908 vỉ sữa và dư 3 hộp sữa.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4CCBF7-1C4A-55A2-42AB-E5809BDFBED0}"/>
              </a:ext>
            </a:extLst>
          </p:cNvPr>
          <p:cNvSpPr txBox="1"/>
          <p:nvPr/>
        </p:nvSpPr>
        <p:spPr>
          <a:xfrm>
            <a:off x="5735533" y="1996440"/>
            <a:ext cx="12269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F15FCD-E158-681F-9D8A-9FC1C9BA9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28" y="0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6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453E93B-2AE3-AEDE-6DE7-F9A2C8A6C2F3}"/>
              </a:ext>
            </a:extLst>
          </p:cNvPr>
          <p:cNvGrpSpPr/>
          <p:nvPr/>
        </p:nvGrpSpPr>
        <p:grpSpPr>
          <a:xfrm>
            <a:off x="1860533" y="835066"/>
            <a:ext cx="4812844" cy="584775"/>
            <a:chOff x="2106583" y="879677"/>
            <a:chExt cx="18537275" cy="5847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C245AF5-E58C-137F-78DA-9227D3899369}"/>
                </a:ext>
              </a:extLst>
            </p:cNvPr>
            <p:cNvSpPr/>
            <p:nvPr/>
          </p:nvSpPr>
          <p:spPr>
            <a:xfrm>
              <a:off x="2106583" y="879677"/>
              <a:ext cx="17049446" cy="58477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CFA016-8BE2-B97C-2067-C7E3D2623341}"/>
                </a:ext>
              </a:extLst>
            </p:cNvPr>
            <p:cNvSpPr txBox="1"/>
            <p:nvPr/>
          </p:nvSpPr>
          <p:spPr>
            <a:xfrm>
              <a:off x="2457978" y="879677"/>
              <a:ext cx="18185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Chọn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trả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lời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đúng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7386FA-8086-8A0A-25D2-F64E44C58590}"/>
              </a:ext>
            </a:extLst>
          </p:cNvPr>
          <p:cNvGrpSpPr/>
          <p:nvPr/>
        </p:nvGrpSpPr>
        <p:grpSpPr>
          <a:xfrm>
            <a:off x="1190138" y="1519559"/>
            <a:ext cx="9811724" cy="1815882"/>
            <a:chOff x="2106583" y="879677"/>
            <a:chExt cx="18185879" cy="121346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FD561DF-33EE-02BF-6B3F-2AFA23A64445}"/>
                </a:ext>
              </a:extLst>
            </p:cNvPr>
            <p:cNvSpPr/>
            <p:nvPr/>
          </p:nvSpPr>
          <p:spPr>
            <a:xfrm>
              <a:off x="2106583" y="879677"/>
              <a:ext cx="18185879" cy="1196179"/>
            </a:xfrm>
            <a:prstGeom prst="roundRect">
              <a:avLst/>
            </a:prstGeom>
            <a:solidFill>
              <a:srgbClr val="FAE7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6A8A45-9C3A-0C79-2CFD-7D44CBE0312D}"/>
                </a:ext>
              </a:extLst>
            </p:cNvPr>
            <p:cNvSpPr txBox="1"/>
            <p:nvPr/>
          </p:nvSpPr>
          <p:spPr>
            <a:xfrm>
              <a:off x="2457978" y="879677"/>
              <a:ext cx="17756545" cy="121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A – li – ba – ba có 250 000 đồng tiền vàng. A – li – ba – ba chia số đồng tiền vàng thành 5 phần bằng nhau rồi </a:t>
              </a:r>
              <a:r>
                <a:rPr lang="en-US" sz="2800" b="1" dirty="0" err="1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lấy</a:t>
              </a:r>
              <a:r>
                <a:rPr lang="en-US" sz="2800" b="1" dirty="0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phần chia cho những người dân nghèo. Hỏi A – li – ba – ba còn lại bao nhiêu đồng tiền vàng? 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CD214F-7A58-1C45-84B3-524C151471BF}"/>
              </a:ext>
            </a:extLst>
          </p:cNvPr>
          <p:cNvGrpSpPr/>
          <p:nvPr/>
        </p:nvGrpSpPr>
        <p:grpSpPr>
          <a:xfrm>
            <a:off x="2158227" y="4291076"/>
            <a:ext cx="5636115" cy="731764"/>
            <a:chOff x="6755301" y="2782093"/>
            <a:chExt cx="2473236" cy="73176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43EEF76-D267-E42D-FCFA-C39A6D07F39D}"/>
                </a:ext>
              </a:extLst>
            </p:cNvPr>
            <p:cNvSpPr/>
            <p:nvPr/>
          </p:nvSpPr>
          <p:spPr>
            <a:xfrm>
              <a:off x="6755301" y="2782093"/>
              <a:ext cx="2473236" cy="72829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2AAE8E-0C17-FF3C-4012-CF9E2AE665C6}"/>
                </a:ext>
              </a:extLst>
            </p:cNvPr>
            <p:cNvSpPr txBox="1"/>
            <p:nvPr/>
          </p:nvSpPr>
          <p:spPr>
            <a:xfrm>
              <a:off x="6912942" y="2867526"/>
              <a:ext cx="2274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50 000 đồng tiền vàng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A1EEA1-D571-EB8E-56C3-4FF0C5CC6A27}"/>
              </a:ext>
            </a:extLst>
          </p:cNvPr>
          <p:cNvGrpSpPr/>
          <p:nvPr/>
        </p:nvGrpSpPr>
        <p:grpSpPr>
          <a:xfrm>
            <a:off x="2149646" y="3424254"/>
            <a:ext cx="5901823" cy="787624"/>
            <a:chOff x="1229520" y="2864057"/>
            <a:chExt cx="2473236" cy="78762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F0EC4D9-ACFB-196F-8482-76352A64E2BB}"/>
                </a:ext>
              </a:extLst>
            </p:cNvPr>
            <p:cNvSpPr/>
            <p:nvPr/>
          </p:nvSpPr>
          <p:spPr>
            <a:xfrm>
              <a:off x="1229520" y="2864057"/>
              <a:ext cx="2473236" cy="787624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D131CF-FCBC-C873-BD19-378DC7D1B832}"/>
                </a:ext>
              </a:extLst>
            </p:cNvPr>
            <p:cNvSpPr txBox="1"/>
            <p:nvPr/>
          </p:nvSpPr>
          <p:spPr>
            <a:xfrm>
              <a:off x="1350074" y="2924902"/>
              <a:ext cx="22988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200 000 đồng tiền vàng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3CA558-9C0F-7722-D763-14D8AE7FF00D}"/>
              </a:ext>
            </a:extLst>
          </p:cNvPr>
          <p:cNvGrpSpPr/>
          <p:nvPr/>
        </p:nvGrpSpPr>
        <p:grpSpPr>
          <a:xfrm>
            <a:off x="2114884" y="5177204"/>
            <a:ext cx="5823519" cy="1289230"/>
            <a:chOff x="981375" y="4872764"/>
            <a:chExt cx="4834689" cy="200012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83CBF80-F3A7-35CB-179F-F8CABF263B3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2A2B28-8C0A-5FB8-CCF8-641DE77A4FE2}"/>
                </a:ext>
              </a:extLst>
            </p:cNvPr>
            <p:cNvSpPr txBox="1"/>
            <p:nvPr/>
          </p:nvSpPr>
          <p:spPr>
            <a:xfrm>
              <a:off x="1427044" y="5010686"/>
              <a:ext cx="4389020" cy="186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150 đồng tiền vàng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AF5E407-E585-4189-F5BC-2D9C5478F3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934721" y="3484562"/>
            <a:ext cx="1058816" cy="7876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970861-4A29-4DFA-FC87-1E7B46466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1112271" y="5074436"/>
            <a:ext cx="770333" cy="10989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05CD7E5-6D09-DE54-A389-BA5024E060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62287" y="4281690"/>
            <a:ext cx="1135154" cy="8444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7E28EE-4B27-E30A-B77F-F1A522D2B2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136033" y="3484562"/>
            <a:ext cx="795195" cy="7152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3701D4A-6AC5-70AE-6B19-19712ED080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907407" y="4281464"/>
            <a:ext cx="795195" cy="8000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D4FC5D-BD2B-E09B-A437-72759883A8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938403" y="5122667"/>
            <a:ext cx="764199" cy="768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0B8E06-1C09-EBA9-ADED-EF995CCC7A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204" y="479530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5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A8A3CA5-6453-7948-62AF-D660056B0814}"/>
              </a:ext>
            </a:extLst>
          </p:cNvPr>
          <p:cNvGrpSpPr/>
          <p:nvPr/>
        </p:nvGrpSpPr>
        <p:grpSpPr>
          <a:xfrm>
            <a:off x="2052082" y="889359"/>
            <a:ext cx="5044970" cy="666310"/>
            <a:chOff x="2106575" y="904591"/>
            <a:chExt cx="19431341" cy="8479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676FB7B-C749-5D04-955B-3057F96B5817}"/>
                </a:ext>
              </a:extLst>
            </p:cNvPr>
            <p:cNvSpPr/>
            <p:nvPr/>
          </p:nvSpPr>
          <p:spPr>
            <a:xfrm>
              <a:off x="2106575" y="908289"/>
              <a:ext cx="16155028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F9BAA3-024A-448C-F3FF-9163E46A3522}"/>
                </a:ext>
              </a:extLst>
            </p:cNvPr>
            <p:cNvSpPr txBox="1"/>
            <p:nvPr/>
          </p:nvSpPr>
          <p:spPr>
            <a:xfrm>
              <a:off x="2668181" y="904591"/>
              <a:ext cx="188697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Cambria" panose="02040503050406030204" pitchFamily="18" charset="0"/>
                  <a:cs typeface="Arial" panose="020B0604020202020204" pitchFamily="34" charset="0"/>
                </a:rPr>
                <a:t>Chọn câu trả lời đúng: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DBCD57E-7DAB-E6B8-1AE0-79A253895DCA}"/>
              </a:ext>
            </a:extLst>
          </p:cNvPr>
          <p:cNvSpPr txBox="1"/>
          <p:nvPr/>
        </p:nvSpPr>
        <p:spPr>
          <a:xfrm>
            <a:off x="1027275" y="1564530"/>
            <a:ext cx="521914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  Kết quả của phép tính ghi trên mỗi xe là tổng cân nặng (tính theo đơn vị ki – lô – gam) của xe và hàng hóa trên chiếc xe đó. Hỏi chiếc xe nào có thể đi qua cây cầu?  </a:t>
            </a:r>
            <a:endParaRPr lang="en-US" sz="3000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906986-E918-8374-82F3-E84DB49BC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44" y="693559"/>
            <a:ext cx="1032000" cy="1228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A9E212-B3C9-5854-621C-EB0C089FA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5425" y="1107030"/>
            <a:ext cx="4829299" cy="2205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80B1EC-2153-DD0F-5D48-C647DD199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0794" y="4424675"/>
            <a:ext cx="8199924" cy="17375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85C95D-8ACC-C94D-8C4E-4ED316BD85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150718" y="4897279"/>
            <a:ext cx="795195" cy="71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9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B4D4B72-4CD6-4A9A-94B8-0790458B1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21640">
            <a:off x="3128284" y="5676723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0CA2339-6642-48C1-9C7F-B1E595203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797" y="88844"/>
            <a:ext cx="1435273" cy="114300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4E468DB-B781-49CA-8660-A3AF1763A8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13" y="850232"/>
            <a:ext cx="6007768" cy="6007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52FFE3-7BF3-255A-82B9-7A40E58C53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1469" y="1049713"/>
            <a:ext cx="6462320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5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</Words>
  <Application>Microsoft Office PowerPoint</Application>
  <PresentationFormat>Widescreen</PresentationFormat>
  <Paragraphs>92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Arial</vt:lpstr>
      <vt:lpstr>Calibri</vt:lpstr>
      <vt:lpstr>Calibri Light</vt:lpstr>
      <vt:lpstr>Cambria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2024-01-11T14:06:58Z</dcterms:created>
  <dcterms:modified xsi:type="dcterms:W3CDTF">2024-01-11T14:07:10Z</dcterms:modified>
</cp:coreProperties>
</file>