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BA3A9-D451-47E2-B890-BCCA23D29A6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E0F99-4D4A-4796-9490-D635A5C3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75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61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7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4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75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43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67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97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4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56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16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07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627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7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31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28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079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62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422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214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9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2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4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2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4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6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52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3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E210C-DFA5-43AF-B2FE-6C19C8FFD9D6}" type="datetimeFigureOut">
              <a:rPr lang="en-US" smtClean="0"/>
              <a:t>23/09/2024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DEA88-8BEB-4033-8421-64C4161F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4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3.xml"/><Relationship Id="rId7" Type="http://schemas.openxmlformats.org/officeDocument/2006/relationships/image" Target="../media/image26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8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3004-7BE4-4722-A372-235918778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8A05D52-31A6-449B-B0B1-2E1CDE08ACC0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790" y="422600"/>
            <a:ext cx="7460867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cs typeface="Calibri" panose="020F0502020204030204" pitchFamily="34" charset="0"/>
              </a:rPr>
              <a:t>Những hình ảnh trên nói về vẻ đẹp mà con người Việt Nam: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CA1FE6-7EFD-4CBB-8C78-107C81B70596}"/>
              </a:ext>
            </a:extLst>
          </p:cNvPr>
          <p:cNvGrpSpPr/>
          <p:nvPr/>
        </p:nvGrpSpPr>
        <p:grpSpPr>
          <a:xfrm>
            <a:off x="4008718" y="1750623"/>
            <a:ext cx="7426725" cy="977724"/>
            <a:chOff x="7254516" y="2284781"/>
            <a:chExt cx="4720743" cy="809046"/>
          </a:xfrm>
        </p:grpSpPr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7BC2C37B-3DF9-47B6-B342-1B8815926CC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978B25C7-E4ED-4F7F-B46E-FDCF61137807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inh thần yêu nước chống giặc ngoại xâm (tranh 1); 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007693-379F-4DF0-AE46-1E00BE734AD6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58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8E9D5D-9024-4228-8FA8-5E4D9D09E5CE}"/>
              </a:ext>
            </a:extLst>
          </p:cNvPr>
          <p:cNvGrpSpPr/>
          <p:nvPr/>
        </p:nvGrpSpPr>
        <p:grpSpPr>
          <a:xfrm>
            <a:off x="4174327" y="2917155"/>
            <a:ext cx="7195458" cy="1054734"/>
            <a:chOff x="7095999" y="3429000"/>
            <a:chExt cx="6906460" cy="1199629"/>
          </a:xfrm>
        </p:grpSpPr>
        <p:sp>
          <p:nvSpPr>
            <p:cNvPr id="21" name="Freeform: Shape 19">
              <a:extLst>
                <a:ext uri="{FF2B5EF4-FFF2-40B4-BE49-F238E27FC236}">
                  <a16:creationId xmlns:a16="http://schemas.microsoft.com/office/drawing/2014/main" id="{43AA3018-1F0D-421D-AE81-610CE12E869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DFF8F3-2F51-4D58-B593-2C0B2F5412C2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07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ruyền thống lao động, cần cù, sáng tạo (tranh 2);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8B9EDE37-59A9-4B58-B93B-3D5050E3B5F2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1C263E-C2EF-43A1-8623-13A232B4F0AF}"/>
              </a:ext>
            </a:extLst>
          </p:cNvPr>
          <p:cNvGrpSpPr/>
          <p:nvPr/>
        </p:nvGrpSpPr>
        <p:grpSpPr>
          <a:xfrm>
            <a:off x="4174327" y="4226126"/>
            <a:ext cx="7145979" cy="801384"/>
            <a:chOff x="7226284" y="5088735"/>
            <a:chExt cx="4656692" cy="1097580"/>
          </a:xfrm>
        </p:grpSpPr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id="{C63ED2B6-EDDE-4754-8CE1-BB2B21894FED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9C9C79-9FE7-4E3B-B8CD-8CC5008DB190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63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òng nhân ái (tranh 3);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923F6841-55E6-4E43-8895-F41E3ED9215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BA91E4-8CD1-458A-8D81-BCB0735A757C}"/>
              </a:ext>
            </a:extLst>
          </p:cNvPr>
          <p:cNvGrpSpPr/>
          <p:nvPr/>
        </p:nvGrpSpPr>
        <p:grpSpPr>
          <a:xfrm>
            <a:off x="4223806" y="5198522"/>
            <a:ext cx="7145979" cy="1248870"/>
            <a:chOff x="7226284" y="5088735"/>
            <a:chExt cx="4656692" cy="1313786"/>
          </a:xfrm>
        </p:grpSpPr>
        <p:sp>
          <p:nvSpPr>
            <p:cNvPr id="30" name="Freeform: Shape 21">
              <a:extLst>
                <a:ext uri="{FF2B5EF4-FFF2-40B4-BE49-F238E27FC236}">
                  <a16:creationId xmlns:a16="http://schemas.microsoft.com/office/drawing/2014/main" id="{6D179471-163C-4F1B-83CB-042EB86D91CE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687533-3488-4203-9A90-2BF436F486C2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113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ruyền thống hiếu học, tôn sư trọng đạo (tranh 4).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48">
              <a:extLst>
                <a:ext uri="{FF2B5EF4-FFF2-40B4-BE49-F238E27FC236}">
                  <a16:creationId xmlns:a16="http://schemas.microsoft.com/office/drawing/2014/main" id="{8BF3E769-7370-417C-872F-975AB7ADBF5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-189854" y="2520933"/>
            <a:ext cx="4941982" cy="2355585"/>
            <a:chOff x="7027291" y="1235167"/>
            <a:chExt cx="3939869" cy="23735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35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4"/>
                <a:ext cx="1641298" cy="735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7592655" y="2002796"/>
              <a:ext cx="2673739" cy="120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 ta luôn yêu mến và tự hào khi là người Việt </a:t>
              </a:r>
              <a:r>
                <a:rPr lang="nl-NL" sz="2400" b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Nam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-198885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304799" y="2404374"/>
            <a:ext cx="11249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ctr">
              <a:buFont typeface="Arial" panose="020B0604020202020204" pitchFamily="34" charset="0"/>
              <a:buChar char="•"/>
            </a:pPr>
            <a:r>
              <a:rPr lang="vi-VN" sz="480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vi-VN" sz="48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 sự phát triển của quê hương, đất nước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5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A5BDF973-ACBF-492A-9F54-32602594AC5B}"/>
              </a:ext>
            </a:extLst>
          </p:cNvPr>
          <p:cNvSpPr/>
          <p:nvPr/>
        </p:nvSpPr>
        <p:spPr>
          <a:xfrm>
            <a:off x="1219200" y="396322"/>
            <a:ext cx="10134600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259E3-9765-4F04-81C2-0713C4CCB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89" y="1477708"/>
            <a:ext cx="5943600" cy="51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714738-4629-4BD5-8117-14B137C2B7A3}"/>
              </a:ext>
            </a:extLst>
          </p:cNvPr>
          <p:cNvSpPr txBox="1"/>
          <p:nvPr/>
        </p:nvSpPr>
        <p:spPr>
          <a:xfrm>
            <a:off x="6630388" y="1443716"/>
            <a:ext cx="5104411" cy="2062103"/>
          </a:xfrm>
          <a:custGeom>
            <a:avLst/>
            <a:gdLst>
              <a:gd name="connsiteX0" fmla="*/ 0 w 5104411"/>
              <a:gd name="connsiteY0" fmla="*/ 0 h 1569660"/>
              <a:gd name="connsiteX1" fmla="*/ 5104411 w 5104411"/>
              <a:gd name="connsiteY1" fmla="*/ 0 h 1569660"/>
              <a:gd name="connsiteX2" fmla="*/ 5104411 w 5104411"/>
              <a:gd name="connsiteY2" fmla="*/ 1569660 h 1569660"/>
              <a:gd name="connsiteX3" fmla="*/ 0 w 5104411"/>
              <a:gd name="connsiteY3" fmla="*/ 1569660 h 1569660"/>
              <a:gd name="connsiteX4" fmla="*/ 0 w 510441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1569660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5201972" y="257633"/>
                  <a:pt x="5056020" y="890565"/>
                  <a:pt x="5104411" y="1569660"/>
                </a:cubicBezTo>
                <a:cubicBezTo>
                  <a:pt x="4186424" y="1404899"/>
                  <a:pt x="234840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104411" h="1569660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078523" y="662121"/>
                  <a:pt x="5173823" y="1402874"/>
                  <a:pt x="5104411" y="1569660"/>
                </a:cubicBezTo>
                <a:cubicBezTo>
                  <a:pt x="3753352" y="1423800"/>
                  <a:pt x="248447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Nêu cảm nhận của em về sự phát triển đất nước Việt Nam qua những bức tranh?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2660EC-56E0-40ED-A1A0-612C41F744B4}"/>
              </a:ext>
            </a:extLst>
          </p:cNvPr>
          <p:cNvSpPr txBox="1"/>
          <p:nvPr/>
        </p:nvSpPr>
        <p:spPr>
          <a:xfrm>
            <a:off x="6797518" y="3516025"/>
            <a:ext cx="5104411" cy="1569660"/>
          </a:xfrm>
          <a:custGeom>
            <a:avLst/>
            <a:gdLst>
              <a:gd name="connsiteX0" fmla="*/ 0 w 5104411"/>
              <a:gd name="connsiteY0" fmla="*/ 0 h 1569660"/>
              <a:gd name="connsiteX1" fmla="*/ 5104411 w 5104411"/>
              <a:gd name="connsiteY1" fmla="*/ 0 h 1569660"/>
              <a:gd name="connsiteX2" fmla="*/ 5104411 w 5104411"/>
              <a:gd name="connsiteY2" fmla="*/ 1569660 h 1569660"/>
              <a:gd name="connsiteX3" fmla="*/ 0 w 5104411"/>
              <a:gd name="connsiteY3" fmla="*/ 1569660 h 1569660"/>
              <a:gd name="connsiteX4" fmla="*/ 0 w 510441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1569660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5201972" y="257633"/>
                  <a:pt x="5056020" y="890565"/>
                  <a:pt x="5104411" y="1569660"/>
                </a:cubicBezTo>
                <a:cubicBezTo>
                  <a:pt x="4186424" y="1404899"/>
                  <a:pt x="234840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104411" h="1569660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078523" y="662121"/>
                  <a:pt x="5173823" y="1402874"/>
                  <a:pt x="5104411" y="1569660"/>
                </a:cubicBezTo>
                <a:cubicBezTo>
                  <a:pt x="3753352" y="1423800"/>
                  <a:pt x="248447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Chia sẻ thêm về sự phát triển của quê hương, đất nước mà em biết?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63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E714738-4629-4BD5-8117-14B137C2B7A3}"/>
              </a:ext>
            </a:extLst>
          </p:cNvPr>
          <p:cNvSpPr txBox="1"/>
          <p:nvPr/>
        </p:nvSpPr>
        <p:spPr>
          <a:xfrm>
            <a:off x="294969" y="270378"/>
            <a:ext cx="11481218" cy="1569660"/>
          </a:xfrm>
          <a:custGeom>
            <a:avLst/>
            <a:gdLst>
              <a:gd name="connsiteX0" fmla="*/ 0 w 5104411"/>
              <a:gd name="connsiteY0" fmla="*/ 0 h 3046988"/>
              <a:gd name="connsiteX1" fmla="*/ 5104411 w 5104411"/>
              <a:gd name="connsiteY1" fmla="*/ 0 h 3046988"/>
              <a:gd name="connsiteX2" fmla="*/ 5104411 w 5104411"/>
              <a:gd name="connsiteY2" fmla="*/ 3046988 h 3046988"/>
              <a:gd name="connsiteX3" fmla="*/ 0 w 5104411"/>
              <a:gd name="connsiteY3" fmla="*/ 3046988 h 3046988"/>
              <a:gd name="connsiteX4" fmla="*/ 0 w 5104411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3046988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4943166" y="1071537"/>
                  <a:pt x="5060651" y="2405261"/>
                  <a:pt x="5104411" y="3046988"/>
                </a:cubicBezTo>
                <a:cubicBezTo>
                  <a:pt x="4186424" y="2882227"/>
                  <a:pt x="234840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5104411" h="3046988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107541" y="810180"/>
                  <a:pt x="5003235" y="1773659"/>
                  <a:pt x="5104411" y="3046988"/>
                </a:cubicBezTo>
                <a:cubicBezTo>
                  <a:pt x="3753352" y="2901128"/>
                  <a:pt x="2484474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Đất nước thay đổi theo từng ngày, đèn dầu </a:t>
            </a:r>
            <a:r>
              <a:rPr lang="vi-VN" sz="3200" b="1" dirty="0" smtClean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đ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3200" b="1" dirty="0" smtClean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thay thế bằng đèn điện, nhà tranh được thay thế bằng nhà cao tầng, các bến đò được thay thế bằng các cây cầu.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2660EC-56E0-40ED-A1A0-612C41F744B4}"/>
              </a:ext>
            </a:extLst>
          </p:cNvPr>
          <p:cNvSpPr txBox="1"/>
          <p:nvPr/>
        </p:nvSpPr>
        <p:spPr>
          <a:xfrm>
            <a:off x="243996" y="2153265"/>
            <a:ext cx="11532191" cy="1077218"/>
          </a:xfrm>
          <a:custGeom>
            <a:avLst/>
            <a:gdLst>
              <a:gd name="connsiteX0" fmla="*/ 0 w 5104411"/>
              <a:gd name="connsiteY0" fmla="*/ 0 h 1569660"/>
              <a:gd name="connsiteX1" fmla="*/ 5104411 w 5104411"/>
              <a:gd name="connsiteY1" fmla="*/ 0 h 1569660"/>
              <a:gd name="connsiteX2" fmla="*/ 5104411 w 5104411"/>
              <a:gd name="connsiteY2" fmla="*/ 1569660 h 1569660"/>
              <a:gd name="connsiteX3" fmla="*/ 0 w 5104411"/>
              <a:gd name="connsiteY3" fmla="*/ 1569660 h 1569660"/>
              <a:gd name="connsiteX4" fmla="*/ 0 w 510441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1569660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5201972" y="257633"/>
                  <a:pt x="5056020" y="890565"/>
                  <a:pt x="5104411" y="1569660"/>
                </a:cubicBezTo>
                <a:cubicBezTo>
                  <a:pt x="4186424" y="1404899"/>
                  <a:pt x="234840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104411" h="1569660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078523" y="662121"/>
                  <a:pt x="5173823" y="1402874"/>
                  <a:pt x="5104411" y="1569660"/>
                </a:cubicBezTo>
                <a:cubicBezTo>
                  <a:pt x="3753352" y="1423800"/>
                  <a:pt x="248447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Các bác nông dân gặt lúa bằng máy móc, có các con đường cao tốc,….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288B68-C36C-47D6-90E2-59F8A8C33309}"/>
              </a:ext>
            </a:extLst>
          </p:cNvPr>
          <p:cNvSpPr txBox="1"/>
          <p:nvPr/>
        </p:nvSpPr>
        <p:spPr>
          <a:xfrm>
            <a:off x="2566220" y="3393513"/>
            <a:ext cx="9625780" cy="1077218"/>
          </a:xfrm>
          <a:custGeom>
            <a:avLst/>
            <a:gdLst>
              <a:gd name="connsiteX0" fmla="*/ 0 w 5758307"/>
              <a:gd name="connsiteY0" fmla="*/ 0 h 1569660"/>
              <a:gd name="connsiteX1" fmla="*/ 5758307 w 5758307"/>
              <a:gd name="connsiteY1" fmla="*/ 0 h 1569660"/>
              <a:gd name="connsiteX2" fmla="*/ 5758307 w 5758307"/>
              <a:gd name="connsiteY2" fmla="*/ 1569660 h 1569660"/>
              <a:gd name="connsiteX3" fmla="*/ 0 w 5758307"/>
              <a:gd name="connsiteY3" fmla="*/ 1569660 h 1569660"/>
              <a:gd name="connsiteX4" fmla="*/ 0 w 575830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569660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55868" y="257633"/>
                  <a:pt x="5709916" y="890565"/>
                  <a:pt x="5758307" y="1569660"/>
                </a:cubicBezTo>
                <a:cubicBezTo>
                  <a:pt x="4989765" y="1404899"/>
                  <a:pt x="2853182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758307" h="1569660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19" y="662121"/>
                  <a:pt x="5827719" y="1402874"/>
                  <a:pt x="5758307" y="1569660"/>
                </a:cubicBezTo>
                <a:cubicBezTo>
                  <a:pt x="4381272" y="1423800"/>
                  <a:pt x="2079021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cs typeface="Arial" panose="020B0604020202020204" pitchFamily="34" charset="0"/>
              </a:rPr>
              <a:t>Từ khi đổi mới đất nước ta đã phát triển mạnh mẽ: điện thắp sáng thay đèn dầu, 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1F464-39BE-4A4F-ACEA-CA648266C13C}"/>
              </a:ext>
            </a:extLst>
          </p:cNvPr>
          <p:cNvSpPr txBox="1"/>
          <p:nvPr/>
        </p:nvSpPr>
        <p:spPr>
          <a:xfrm>
            <a:off x="2566220" y="5181280"/>
            <a:ext cx="9625780" cy="1077218"/>
          </a:xfrm>
          <a:custGeom>
            <a:avLst/>
            <a:gdLst>
              <a:gd name="connsiteX0" fmla="*/ 0 w 6070032"/>
              <a:gd name="connsiteY0" fmla="*/ 0 h 2062103"/>
              <a:gd name="connsiteX1" fmla="*/ 6070032 w 6070032"/>
              <a:gd name="connsiteY1" fmla="*/ 0 h 2062103"/>
              <a:gd name="connsiteX2" fmla="*/ 6070032 w 6070032"/>
              <a:gd name="connsiteY2" fmla="*/ 2062103 h 2062103"/>
              <a:gd name="connsiteX3" fmla="*/ 0 w 6070032"/>
              <a:gd name="connsiteY3" fmla="*/ 2062103 h 2062103"/>
              <a:gd name="connsiteX4" fmla="*/ 0 w 6070032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0032" h="2062103" fill="none" extrusionOk="0">
                <a:moveTo>
                  <a:pt x="0" y="0"/>
                </a:moveTo>
                <a:cubicBezTo>
                  <a:pt x="1934728" y="5222"/>
                  <a:pt x="4276254" y="24918"/>
                  <a:pt x="6070032" y="0"/>
                </a:cubicBezTo>
                <a:cubicBezTo>
                  <a:pt x="5908787" y="602541"/>
                  <a:pt x="6026272" y="1321515"/>
                  <a:pt x="6070032" y="2062103"/>
                </a:cubicBezTo>
                <a:cubicBezTo>
                  <a:pt x="4742414" y="1897342"/>
                  <a:pt x="2859056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70032" h="2062103" stroke="0" extrusionOk="0">
                <a:moveTo>
                  <a:pt x="0" y="0"/>
                </a:moveTo>
                <a:cubicBezTo>
                  <a:pt x="1286553" y="11849"/>
                  <a:pt x="4860028" y="-161459"/>
                  <a:pt x="6070032" y="0"/>
                </a:cubicBezTo>
                <a:cubicBezTo>
                  <a:pt x="6073162" y="760657"/>
                  <a:pt x="5968856" y="1587749"/>
                  <a:pt x="6070032" y="2062103"/>
                </a:cubicBezTo>
                <a:cubicBezTo>
                  <a:pt x="5322725" y="1916243"/>
                  <a:pt x="2164446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cs typeface="Arial" panose="020B0604020202020204" pitchFamily="34" charset="0"/>
              </a:rPr>
              <a:t>Đời sống vật chất của người dân ngày càng no đủ, đời sống tinh thần ngày càng phong phú …...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11F1BC3B-612D-4848-9CA2-CEE2ABD33AA8}"/>
              </a:ext>
            </a:extLst>
          </p:cNvPr>
          <p:cNvSpPr/>
          <p:nvPr/>
        </p:nvSpPr>
        <p:spPr>
          <a:xfrm>
            <a:off x="2822352" y="4470731"/>
            <a:ext cx="1248203" cy="650545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1F4DF1-EFEE-4150-881F-578F9847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187" y="2803810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7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-198885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665018" y="2404374"/>
            <a:ext cx="11069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ctr">
              <a:buFont typeface="Arial" panose="020B0604020202020204" pitchFamily="34" charset="0"/>
              <a:buChar char="•"/>
            </a:pPr>
            <a:r>
              <a:rPr lang="vi-VN" sz="480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Tìm </a:t>
            </a:r>
            <a:r>
              <a:rPr lang="vi-VN" sz="48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hiểu những việc cần làm để thể hiện </a:t>
            </a:r>
            <a:r>
              <a:rPr lang="vi-VN" sz="480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tình </a:t>
            </a:r>
            <a:r>
              <a:rPr lang="vi-VN" sz="48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yêu Tổ quốc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52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FC670-03C4-4C80-9184-A5F0D8602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3" y="800245"/>
            <a:ext cx="6701517" cy="300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CBF53-C2E2-45FF-99B8-8E8AEB72F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19" y="3836425"/>
            <a:ext cx="6701518" cy="300989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EE9B0C3-99F1-421E-A3E2-024BE5B0DCC4}"/>
              </a:ext>
            </a:extLst>
          </p:cNvPr>
          <p:cNvSpPr/>
          <p:nvPr/>
        </p:nvSpPr>
        <p:spPr>
          <a:xfrm flipH="1">
            <a:off x="7032437" y="923576"/>
            <a:ext cx="5020780" cy="170413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62D7ED6-E8D2-4E9D-9025-AEBCB17C2175}"/>
              </a:ext>
            </a:extLst>
          </p:cNvPr>
          <p:cNvSpPr/>
          <p:nvPr/>
        </p:nvSpPr>
        <p:spPr>
          <a:xfrm flipH="1">
            <a:off x="7268296" y="2798725"/>
            <a:ext cx="4721044" cy="19763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8F300500-D458-4490-AC77-F28EA6C7C5D6}"/>
              </a:ext>
            </a:extLst>
          </p:cNvPr>
          <p:cNvGrpSpPr/>
          <p:nvPr/>
        </p:nvGrpSpPr>
        <p:grpSpPr>
          <a:xfrm>
            <a:off x="8069025" y="4850825"/>
            <a:ext cx="3113314" cy="1976330"/>
            <a:chOff x="5876916" y="975793"/>
            <a:chExt cx="4684259" cy="2641495"/>
          </a:xfrm>
        </p:grpSpPr>
        <p:grpSp>
          <p:nvGrpSpPr>
            <p:cNvPr id="18" name="Google Shape;1024;p13">
              <a:extLst>
                <a:ext uri="{FF2B5EF4-FFF2-40B4-BE49-F238E27FC236}">
                  <a16:creationId xmlns:a16="http://schemas.microsoft.com/office/drawing/2014/main" id="{767CE770-1EB1-4DB8-8C85-08A967D7EBE3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0933EF17-D715-4C31-9E9D-5331028EA6AF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75F685AD-289B-4790-8885-E05EE3CF049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1439A821-4FC5-4693-895B-3B875D07EBD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473515BD-5866-4ADD-BD61-71F899F05357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A5BDF973-ACBF-492A-9F54-32602594AC5B}"/>
              </a:ext>
            </a:extLst>
          </p:cNvPr>
          <p:cNvSpPr/>
          <p:nvPr/>
        </p:nvSpPr>
        <p:spPr>
          <a:xfrm>
            <a:off x="946682" y="151658"/>
            <a:ext cx="8257715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69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AB5C2-2BAD-4D8C-BD61-A315D186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02" y="658927"/>
            <a:ext cx="6296025" cy="267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07DF1-A8CB-49DB-B880-4242238B4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007" y="3522548"/>
            <a:ext cx="3048000" cy="28384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E482F0-AF07-432E-9E60-B4464C7994CB}"/>
              </a:ext>
            </a:extLst>
          </p:cNvPr>
          <p:cNvGrpSpPr/>
          <p:nvPr/>
        </p:nvGrpSpPr>
        <p:grpSpPr>
          <a:xfrm>
            <a:off x="5867400" y="3335452"/>
            <a:ext cx="6171002" cy="2133222"/>
            <a:chOff x="5867400" y="3335452"/>
            <a:chExt cx="6171002" cy="21332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B993D4-DA0B-4D1F-B0FC-203EE3F4A789}"/>
                </a:ext>
              </a:extLst>
            </p:cNvPr>
            <p:cNvGrpSpPr/>
            <p:nvPr/>
          </p:nvGrpSpPr>
          <p:grpSpPr>
            <a:xfrm>
              <a:off x="5867400" y="3335452"/>
              <a:ext cx="6171002" cy="2133222"/>
              <a:chOff x="4436414" y="1551563"/>
              <a:chExt cx="7327378" cy="4327762"/>
            </a:xfrm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4498616-6FCF-432C-8427-0A00C908913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2C0FB746-7AF4-4F94-BE14-CCA14169F2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78DC20-B68E-4E97-90CD-106A094EEA02}"/>
                </a:ext>
              </a:extLst>
            </p:cNvPr>
            <p:cNvSpPr txBox="1"/>
            <p:nvPr/>
          </p:nvSpPr>
          <p:spPr>
            <a:xfrm>
              <a:off x="5997596" y="3692365"/>
              <a:ext cx="5765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</a:rPr>
                <a:t>Thể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hiện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yêu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quý</a:t>
              </a:r>
              <a:r>
                <a:rPr lang="en-US" sz="4000" b="1" dirty="0">
                  <a:solidFill>
                    <a:srgbClr val="FF0000"/>
                  </a:solidFill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</a:rPr>
                <a:t>bảo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vệ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thiên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nhiên</a:t>
              </a:r>
              <a:r>
                <a:rPr lang="en-US" sz="4000" b="1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00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5E482F0-AF07-432E-9E60-B4464C7994CB}"/>
              </a:ext>
            </a:extLst>
          </p:cNvPr>
          <p:cNvGrpSpPr/>
          <p:nvPr/>
        </p:nvGrpSpPr>
        <p:grpSpPr>
          <a:xfrm>
            <a:off x="5867400" y="3335452"/>
            <a:ext cx="6171002" cy="2133222"/>
            <a:chOff x="5867400" y="3335452"/>
            <a:chExt cx="6171002" cy="21332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7B993D4-DA0B-4D1F-B0FC-203EE3F4A789}"/>
                </a:ext>
              </a:extLst>
            </p:cNvPr>
            <p:cNvGrpSpPr/>
            <p:nvPr/>
          </p:nvGrpSpPr>
          <p:grpSpPr>
            <a:xfrm>
              <a:off x="5867400" y="3335452"/>
              <a:ext cx="6171002" cy="2133222"/>
              <a:chOff x="4436414" y="1551563"/>
              <a:chExt cx="7327378" cy="4327762"/>
            </a:xfrm>
          </p:grpSpPr>
          <p:sp>
            <p:nvSpPr>
              <p:cNvPr id="27" name="Rectangle: Diagonal Corners Rounded 26">
                <a:extLst>
                  <a:ext uri="{FF2B5EF4-FFF2-40B4-BE49-F238E27FC236}">
                    <a16:creationId xmlns:a16="http://schemas.microsoft.com/office/drawing/2014/main" id="{E4498616-6FCF-432C-8427-0A00C9089138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2C0FB746-7AF4-4F94-BE14-CCA14169F2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78DC20-B68E-4E97-90CD-106A094EEA02}"/>
                </a:ext>
              </a:extLst>
            </p:cNvPr>
            <p:cNvSpPr txBox="1"/>
            <p:nvPr/>
          </p:nvSpPr>
          <p:spPr>
            <a:xfrm>
              <a:off x="5977332" y="3561277"/>
              <a:ext cx="576548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trọng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thống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7459A8-4F97-4387-AAA5-2223D29F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972" y="521022"/>
            <a:ext cx="3075828" cy="2584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72C19C-A207-4DBF-B1DB-0AB8D430A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82" y="689323"/>
            <a:ext cx="5378874" cy="2415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F22279-08CF-4080-9CF6-D404A58C9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82" y="3212063"/>
            <a:ext cx="5378874" cy="24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4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2D0CD1F-5FA6-4ADD-A097-0A5B553CC79D}"/>
              </a:ext>
            </a:extLst>
          </p:cNvPr>
          <p:cNvSpPr/>
          <p:nvPr/>
        </p:nvSpPr>
        <p:spPr>
          <a:xfrm>
            <a:off x="2889897" y="760358"/>
            <a:ext cx="6711302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AFB400DB-B416-4923-BB14-2E5068BD6ABB}"/>
              </a:ext>
            </a:extLst>
          </p:cNvPr>
          <p:cNvSpPr/>
          <p:nvPr/>
        </p:nvSpPr>
        <p:spPr>
          <a:xfrm>
            <a:off x="740229" y="3149676"/>
            <a:ext cx="10531927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8149F347-BABB-4FDE-8C0C-F736B7A7EE94}"/>
              </a:ext>
            </a:extLst>
          </p:cNvPr>
          <p:cNvSpPr/>
          <p:nvPr/>
        </p:nvSpPr>
        <p:spPr>
          <a:xfrm>
            <a:off x="740229" y="4149269"/>
            <a:ext cx="10531926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304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288B68-C36C-47D6-90E2-59F8A8C33309}"/>
              </a:ext>
            </a:extLst>
          </p:cNvPr>
          <p:cNvSpPr txBox="1"/>
          <p:nvPr/>
        </p:nvSpPr>
        <p:spPr>
          <a:xfrm>
            <a:off x="4854579" y="963874"/>
            <a:ext cx="5758307" cy="1569660"/>
          </a:xfrm>
          <a:custGeom>
            <a:avLst/>
            <a:gdLst>
              <a:gd name="connsiteX0" fmla="*/ 0 w 5758307"/>
              <a:gd name="connsiteY0" fmla="*/ 0 h 1569660"/>
              <a:gd name="connsiteX1" fmla="*/ 5758307 w 5758307"/>
              <a:gd name="connsiteY1" fmla="*/ 0 h 1569660"/>
              <a:gd name="connsiteX2" fmla="*/ 5758307 w 5758307"/>
              <a:gd name="connsiteY2" fmla="*/ 1569660 h 1569660"/>
              <a:gd name="connsiteX3" fmla="*/ 0 w 5758307"/>
              <a:gd name="connsiteY3" fmla="*/ 1569660 h 1569660"/>
              <a:gd name="connsiteX4" fmla="*/ 0 w 575830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569660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55868" y="257633"/>
                  <a:pt x="5709916" y="890565"/>
                  <a:pt x="5758307" y="1569660"/>
                </a:cubicBezTo>
                <a:cubicBezTo>
                  <a:pt x="4989765" y="1404899"/>
                  <a:pt x="2853182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758307" h="1569660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19" y="662121"/>
                  <a:pt x="5827719" y="1402874"/>
                  <a:pt x="5758307" y="1569660"/>
                </a:cubicBezTo>
                <a:cubicBezTo>
                  <a:pt x="4381272" y="1423800"/>
                  <a:pt x="2079021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Mỗi chúng ta cần thể hiện tình yêu Tổ quốc bằng những hành động thiết thực, phù hợp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61F464-39BE-4A4F-ACEA-CA648266C13C}"/>
              </a:ext>
            </a:extLst>
          </p:cNvPr>
          <p:cNvSpPr txBox="1"/>
          <p:nvPr/>
        </p:nvSpPr>
        <p:spPr>
          <a:xfrm>
            <a:off x="4754892" y="3540306"/>
            <a:ext cx="6070032" cy="1569660"/>
          </a:xfrm>
          <a:custGeom>
            <a:avLst/>
            <a:gdLst>
              <a:gd name="connsiteX0" fmla="*/ 0 w 6070032"/>
              <a:gd name="connsiteY0" fmla="*/ 0 h 1569660"/>
              <a:gd name="connsiteX1" fmla="*/ 6070032 w 6070032"/>
              <a:gd name="connsiteY1" fmla="*/ 0 h 1569660"/>
              <a:gd name="connsiteX2" fmla="*/ 6070032 w 6070032"/>
              <a:gd name="connsiteY2" fmla="*/ 1569660 h 1569660"/>
              <a:gd name="connsiteX3" fmla="*/ 0 w 6070032"/>
              <a:gd name="connsiteY3" fmla="*/ 1569660 h 1569660"/>
              <a:gd name="connsiteX4" fmla="*/ 0 w 607003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0032" h="1569660" fill="none" extrusionOk="0">
                <a:moveTo>
                  <a:pt x="0" y="0"/>
                </a:moveTo>
                <a:cubicBezTo>
                  <a:pt x="1934728" y="5222"/>
                  <a:pt x="4276254" y="24918"/>
                  <a:pt x="6070032" y="0"/>
                </a:cubicBezTo>
                <a:cubicBezTo>
                  <a:pt x="6167593" y="257633"/>
                  <a:pt x="6021641" y="890565"/>
                  <a:pt x="6070032" y="1569660"/>
                </a:cubicBezTo>
                <a:cubicBezTo>
                  <a:pt x="4742414" y="1404899"/>
                  <a:pt x="285905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70032" h="1569660" stroke="0" extrusionOk="0">
                <a:moveTo>
                  <a:pt x="0" y="0"/>
                </a:moveTo>
                <a:cubicBezTo>
                  <a:pt x="1286553" y="11849"/>
                  <a:pt x="4860028" y="-161459"/>
                  <a:pt x="6070032" y="0"/>
                </a:cubicBezTo>
                <a:cubicBezTo>
                  <a:pt x="6044144" y="662121"/>
                  <a:pt x="6139444" y="1402874"/>
                  <a:pt x="6070032" y="1569660"/>
                </a:cubicBezTo>
                <a:cubicBezTo>
                  <a:pt x="5322725" y="1423800"/>
                  <a:pt x="216444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Y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êu quý, bảo vệ thiên nhiên, trân trọng và tự hào về truyền thống lịch sử, văn hóa của đất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11F1BC3B-612D-4848-9CA2-CEE2ABD33AA8}"/>
              </a:ext>
            </a:extLst>
          </p:cNvPr>
          <p:cNvSpPr/>
          <p:nvPr/>
        </p:nvSpPr>
        <p:spPr>
          <a:xfrm>
            <a:off x="4743237" y="257439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0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1F4DF1-EFEE-4150-881F-578F9847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4" y="15841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6A9F196-B47E-4232-BA2F-2EFE3D8C83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49" y="-165187"/>
            <a:ext cx="4228356" cy="4228356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57E3B1B-ECDB-4F07-935B-C6C4D7101E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34" y="4063169"/>
            <a:ext cx="3548653" cy="3548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7E660-7005-429A-9874-5E2B1205FE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5590" y="2674325"/>
            <a:ext cx="7559695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4B71B-E089-4D80-8945-803E31F31C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6796" y="1755516"/>
            <a:ext cx="3194581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8EE72-3B3F-4AC6-9D80-ED68F58FB6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4296" y="3467356"/>
            <a:ext cx="9108213" cy="19691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C391A1F-0280-587A-D76F-B3F790F673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5" y="226323"/>
            <a:ext cx="1431403" cy="1349024"/>
          </a:xfrm>
          <a:prstGeom prst="ellipse">
            <a:avLst/>
          </a:prstGeom>
        </p:spPr>
      </p:pic>
      <p:sp>
        <p:nvSpPr>
          <p:cNvPr id="6" name="TextBox 88">
            <a:extLst>
              <a:ext uri="{FF2B5EF4-FFF2-40B4-BE49-F238E27FC236}">
                <a16:creationId xmlns:a16="http://schemas.microsoft.com/office/drawing/2014/main" id="{E3141DAA-612A-293E-50E8-40F2742BED66}"/>
              </a:ext>
            </a:extLst>
          </p:cNvPr>
          <p:cNvSpPr txBox="1"/>
          <p:nvPr/>
        </p:nvSpPr>
        <p:spPr>
          <a:xfrm>
            <a:off x="3176682" y="323012"/>
            <a:ext cx="6605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8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00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1612090" y="1983362"/>
            <a:ext cx="8962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EE7F9A-937C-4F22-A165-850C8CFD8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081108"/>
              </p:ext>
            </p:extLst>
          </p:nvPr>
        </p:nvGraphicFramePr>
        <p:xfrm>
          <a:off x="2111830" y="3411627"/>
          <a:ext cx="8341435" cy="269748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46853">
                  <a:extLst>
                    <a:ext uri="{9D8B030D-6E8A-4147-A177-3AD203B41FA5}">
                      <a16:colId xmlns:a16="http://schemas.microsoft.com/office/drawing/2014/main" val="1376610281"/>
                    </a:ext>
                  </a:extLst>
                </a:gridCol>
                <a:gridCol w="3518040">
                  <a:extLst>
                    <a:ext uri="{9D8B030D-6E8A-4147-A177-3AD203B41FA5}">
                      <a16:colId xmlns:a16="http://schemas.microsoft.com/office/drawing/2014/main" val="1926493849"/>
                    </a:ext>
                  </a:extLst>
                </a:gridCol>
                <a:gridCol w="3476542">
                  <a:extLst>
                    <a:ext uri="{9D8B030D-6E8A-4147-A177-3AD203B41FA5}">
                      <a16:colId xmlns:a16="http://schemas.microsoft.com/office/drawing/2014/main" val="4152813024"/>
                    </a:ext>
                  </a:extLst>
                </a:gridCol>
              </a:tblGrid>
              <a:tr h="8894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em đã làm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em sẽ làm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5782888"/>
                  </a:ext>
                </a:extLst>
              </a:tr>
              <a:tr h="18080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Bảo vệ môi trường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Học thật giỏi để sau này cống hiến cho đất nước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17769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988" y="486841"/>
            <a:ext cx="4911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3</a:t>
            </a:r>
            <a:r>
              <a:rPr lang="en-US" sz="6000" dirty="0" smtClean="0">
                <a:solidFill>
                  <a:srgbClr val="002060"/>
                </a:solidFill>
              </a:rPr>
              <a:t>. VẬN DỤNG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2B6B543-3F48-4EF7-A074-761DA006F2DB}"/>
              </a:ext>
            </a:extLst>
          </p:cNvPr>
          <p:cNvGrpSpPr/>
          <p:nvPr/>
        </p:nvGrpSpPr>
        <p:grpSpPr>
          <a:xfrm>
            <a:off x="4015690" y="969231"/>
            <a:ext cx="3578181" cy="1144074"/>
            <a:chOff x="3451538" y="450761"/>
            <a:chExt cx="5394102" cy="1144074"/>
          </a:xfrm>
        </p:grpSpPr>
        <p:sp>
          <p:nvSpPr>
            <p:cNvPr id="11" name="Round Diagonal Corner Rectangle 4">
              <a:extLst>
                <a:ext uri="{FF2B5EF4-FFF2-40B4-BE49-F238E27FC236}">
                  <a16:creationId xmlns:a16="http://schemas.microsoft.com/office/drawing/2014/main" id="{32695CBF-3B3C-4AA1-BB14-48C8D9EB0F19}"/>
                </a:ext>
              </a:extLst>
            </p:cNvPr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 Diagonal Corner Rectangle 7">
              <a:extLst>
                <a:ext uri="{FF2B5EF4-FFF2-40B4-BE49-F238E27FC236}">
                  <a16:creationId xmlns:a16="http://schemas.microsoft.com/office/drawing/2014/main" id="{1BBD01F2-3DA9-4696-9FBD-ABE042190ECE}"/>
                </a:ext>
              </a:extLst>
            </p:cNvPr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490A32-86EA-44E1-9DBD-77E040445E2B}"/>
              </a:ext>
            </a:extLst>
          </p:cNvPr>
          <p:cNvGrpSpPr/>
          <p:nvPr/>
        </p:nvGrpSpPr>
        <p:grpSpPr>
          <a:xfrm>
            <a:off x="-888671" y="1317336"/>
            <a:ext cx="10195074" cy="3429000"/>
            <a:chOff x="-1328670" y="870327"/>
            <a:chExt cx="10195074" cy="342900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3A6FE5-5BDE-457D-A94A-1A95F4D37324}"/>
                </a:ext>
              </a:extLst>
            </p:cNvPr>
            <p:cNvSpPr txBox="1"/>
            <p:nvPr/>
          </p:nvSpPr>
          <p:spPr>
            <a:xfrm>
              <a:off x="1540085" y="2476855"/>
              <a:ext cx="73263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32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 nhà t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ìm các câu ca dao, tục ngữ nói về tình yêu quê hương, đất nước.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377770D-B0C1-433A-8E27-0911D7DC1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72EA58-D349-45C7-843D-8BA0102093BD}"/>
              </a:ext>
            </a:extLst>
          </p:cNvPr>
          <p:cNvGrpSpPr/>
          <p:nvPr/>
        </p:nvGrpSpPr>
        <p:grpSpPr>
          <a:xfrm>
            <a:off x="-900084" y="3229519"/>
            <a:ext cx="9496671" cy="3429000"/>
            <a:chOff x="-1216778" y="2554764"/>
            <a:chExt cx="9496671" cy="3429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8F0F802-C153-44C6-9C1E-B48000344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6778" y="2554764"/>
              <a:ext cx="4572000" cy="3429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50A9DC-E1B0-4072-8591-CC6179B57334}"/>
                </a:ext>
              </a:extLst>
            </p:cNvPr>
            <p:cNvSpPr txBox="1"/>
            <p:nvPr/>
          </p:nvSpPr>
          <p:spPr>
            <a:xfrm>
              <a:off x="1763182" y="3945550"/>
              <a:ext cx="6516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cho tiết 2 của bài.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30445BA-DBA9-4588-96C9-72B4EF634E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8705049" y="579531"/>
            <a:ext cx="3455576" cy="66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24" y="514418"/>
            <a:ext cx="8075929" cy="55042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769" y="1331626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5521F3-FF21-44D5-8FE7-0703F8E1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5455" y="425108"/>
            <a:ext cx="9276736" cy="6278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412A73-E170-4D18-935F-296520B2ECFB}"/>
              </a:ext>
            </a:extLst>
          </p:cNvPr>
          <p:cNvSpPr txBox="1"/>
          <p:nvPr/>
        </p:nvSpPr>
        <p:spPr>
          <a:xfrm>
            <a:off x="5965371" y="1180925"/>
            <a:ext cx="622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FE05C7-7B8A-4507-9A5F-66DCCC3BD4C0}"/>
              </a:ext>
            </a:extLst>
          </p:cNvPr>
          <p:cNvSpPr txBox="1"/>
          <p:nvPr/>
        </p:nvSpPr>
        <p:spPr>
          <a:xfrm>
            <a:off x="5965371" y="2425561"/>
            <a:ext cx="6226629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cảm xúc của em khi nghe bài hát đó?</a:t>
            </a:r>
            <a:endParaRPr lang="en-US" sz="3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351" y="1835950"/>
            <a:ext cx="4911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</a:rPr>
              <a:t>1. KHÁM PHÁ</a:t>
            </a:r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1283551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1253613" y="3703302"/>
            <a:ext cx="9029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HIỂU VẺ ĐẸP ĐẤT NƯỚC, CON NGƯỜI VIỆT NAM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461105D-71EE-404D-973E-ECB3110CA1C1}"/>
              </a:ext>
            </a:extLst>
          </p:cNvPr>
          <p:cNvGrpSpPr/>
          <p:nvPr/>
        </p:nvGrpSpPr>
        <p:grpSpPr>
          <a:xfrm>
            <a:off x="2710543" y="-34571"/>
            <a:ext cx="7159919" cy="1034011"/>
            <a:chOff x="2087659" y="1263836"/>
            <a:chExt cx="5603135" cy="824427"/>
          </a:xfrm>
        </p:grpSpPr>
        <p:grpSp>
          <p:nvGrpSpPr>
            <p:cNvPr id="207" name="Google Shape;1438;p36">
              <a:extLst>
                <a:ext uri="{FF2B5EF4-FFF2-40B4-BE49-F238E27FC236}">
                  <a16:creationId xmlns:a16="http://schemas.microsoft.com/office/drawing/2014/main" id="{11FB889C-9ED7-42FC-8771-1F92C99ACE96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209" name="Google Shape;1439;p36">
                <a:extLst>
                  <a:ext uri="{FF2B5EF4-FFF2-40B4-BE49-F238E27FC236}">
                    <a16:creationId xmlns:a16="http://schemas.microsoft.com/office/drawing/2014/main" id="{01F0C5DD-67F9-4161-A400-55CCB961BD3A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440;p36">
                <a:extLst>
                  <a:ext uri="{FF2B5EF4-FFF2-40B4-BE49-F238E27FC236}">
                    <a16:creationId xmlns:a16="http://schemas.microsoft.com/office/drawing/2014/main" id="{BC45B5AD-BB9B-41A8-9D29-5879AE1C8FCE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441;p36">
                <a:extLst>
                  <a:ext uri="{FF2B5EF4-FFF2-40B4-BE49-F238E27FC236}">
                    <a16:creationId xmlns:a16="http://schemas.microsoft.com/office/drawing/2014/main" id="{1B05A917-811E-458F-BEBE-2AB976E8E361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442;p36">
                <a:extLst>
                  <a:ext uri="{FF2B5EF4-FFF2-40B4-BE49-F238E27FC236}">
                    <a16:creationId xmlns:a16="http://schemas.microsoft.com/office/drawing/2014/main" id="{8BF944E0-4A9F-4766-BB19-9721BF988B3C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443;p36">
                <a:extLst>
                  <a:ext uri="{FF2B5EF4-FFF2-40B4-BE49-F238E27FC236}">
                    <a16:creationId xmlns:a16="http://schemas.microsoft.com/office/drawing/2014/main" id="{2DEEF98E-51B4-4240-AA28-A97F6B202754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444;p36">
                <a:extLst>
                  <a:ext uri="{FF2B5EF4-FFF2-40B4-BE49-F238E27FC236}">
                    <a16:creationId xmlns:a16="http://schemas.microsoft.com/office/drawing/2014/main" id="{737B0DF0-0FB4-4F4B-A5BD-D3F715FA0E9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445;p36">
                <a:extLst>
                  <a:ext uri="{FF2B5EF4-FFF2-40B4-BE49-F238E27FC236}">
                    <a16:creationId xmlns:a16="http://schemas.microsoft.com/office/drawing/2014/main" id="{9274FD6E-BFB3-4861-883B-9FDE71D1758F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446;p36">
                <a:extLst>
                  <a:ext uri="{FF2B5EF4-FFF2-40B4-BE49-F238E27FC236}">
                    <a16:creationId xmlns:a16="http://schemas.microsoft.com/office/drawing/2014/main" id="{1C595E8A-D828-411C-B015-5B6F91A90F60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447;p36">
                <a:extLst>
                  <a:ext uri="{FF2B5EF4-FFF2-40B4-BE49-F238E27FC236}">
                    <a16:creationId xmlns:a16="http://schemas.microsoft.com/office/drawing/2014/main" id="{CE4336A2-A273-405A-9263-83A24CA46275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448;p36">
                <a:extLst>
                  <a:ext uri="{FF2B5EF4-FFF2-40B4-BE49-F238E27FC236}">
                    <a16:creationId xmlns:a16="http://schemas.microsoft.com/office/drawing/2014/main" id="{CB73D794-886B-4E4A-9E01-9F6E2F255EF9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449;p36">
                <a:extLst>
                  <a:ext uri="{FF2B5EF4-FFF2-40B4-BE49-F238E27FC236}">
                    <a16:creationId xmlns:a16="http://schemas.microsoft.com/office/drawing/2014/main" id="{509CB6EE-2F41-4BC4-AFFD-B57FC5BE0212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50;p36">
                <a:extLst>
                  <a:ext uri="{FF2B5EF4-FFF2-40B4-BE49-F238E27FC236}">
                    <a16:creationId xmlns:a16="http://schemas.microsoft.com/office/drawing/2014/main" id="{EA4213A5-5B18-46B1-B742-DD170C5CE841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51;p36">
                <a:extLst>
                  <a:ext uri="{FF2B5EF4-FFF2-40B4-BE49-F238E27FC236}">
                    <a16:creationId xmlns:a16="http://schemas.microsoft.com/office/drawing/2014/main" id="{9212C135-AFAD-4B3C-B9F5-722036B9EF33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52;p36">
                <a:extLst>
                  <a:ext uri="{FF2B5EF4-FFF2-40B4-BE49-F238E27FC236}">
                    <a16:creationId xmlns:a16="http://schemas.microsoft.com/office/drawing/2014/main" id="{9DB6B136-11E8-4665-B819-56265117617C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53;p36">
                <a:extLst>
                  <a:ext uri="{FF2B5EF4-FFF2-40B4-BE49-F238E27FC236}">
                    <a16:creationId xmlns:a16="http://schemas.microsoft.com/office/drawing/2014/main" id="{006F388A-1E07-4924-9249-4C46A18C72BC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54;p36">
                <a:extLst>
                  <a:ext uri="{FF2B5EF4-FFF2-40B4-BE49-F238E27FC236}">
                    <a16:creationId xmlns:a16="http://schemas.microsoft.com/office/drawing/2014/main" id="{41401EC3-36CA-49EE-8E82-0811B1CE5440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55;p36">
                <a:extLst>
                  <a:ext uri="{FF2B5EF4-FFF2-40B4-BE49-F238E27FC236}">
                    <a16:creationId xmlns:a16="http://schemas.microsoft.com/office/drawing/2014/main" id="{BA0BBF5A-3F0C-4ABA-A622-3A538C8796C7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56;p36">
                <a:extLst>
                  <a:ext uri="{FF2B5EF4-FFF2-40B4-BE49-F238E27FC236}">
                    <a16:creationId xmlns:a16="http://schemas.microsoft.com/office/drawing/2014/main" id="{38DFF51B-28E9-4634-820B-9466B6B499E2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57;p36">
                <a:extLst>
                  <a:ext uri="{FF2B5EF4-FFF2-40B4-BE49-F238E27FC236}">
                    <a16:creationId xmlns:a16="http://schemas.microsoft.com/office/drawing/2014/main" id="{6BD644D6-73F2-4578-8CDF-10C3FD588EAA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58;p36">
                <a:extLst>
                  <a:ext uri="{FF2B5EF4-FFF2-40B4-BE49-F238E27FC236}">
                    <a16:creationId xmlns:a16="http://schemas.microsoft.com/office/drawing/2014/main" id="{C46CE7D0-F438-4568-A8EF-AC0B82BFBF0F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59;p36">
                <a:extLst>
                  <a:ext uri="{FF2B5EF4-FFF2-40B4-BE49-F238E27FC236}">
                    <a16:creationId xmlns:a16="http://schemas.microsoft.com/office/drawing/2014/main" id="{AF7762C4-1063-488B-B96C-F9265B7A1E2C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60;p36">
                <a:extLst>
                  <a:ext uri="{FF2B5EF4-FFF2-40B4-BE49-F238E27FC236}">
                    <a16:creationId xmlns:a16="http://schemas.microsoft.com/office/drawing/2014/main" id="{30660965-F62B-47C9-BA40-BE974D53A18C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61;p36">
                <a:extLst>
                  <a:ext uri="{FF2B5EF4-FFF2-40B4-BE49-F238E27FC236}">
                    <a16:creationId xmlns:a16="http://schemas.microsoft.com/office/drawing/2014/main" id="{B0EFCA9B-4854-49E8-817C-6E5D6988EAF8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462;p36">
                <a:extLst>
                  <a:ext uri="{FF2B5EF4-FFF2-40B4-BE49-F238E27FC236}">
                    <a16:creationId xmlns:a16="http://schemas.microsoft.com/office/drawing/2014/main" id="{A56E890A-96DA-483D-9897-8C5D9BA0783E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463;p36">
                <a:extLst>
                  <a:ext uri="{FF2B5EF4-FFF2-40B4-BE49-F238E27FC236}">
                    <a16:creationId xmlns:a16="http://schemas.microsoft.com/office/drawing/2014/main" id="{96F002BF-8669-4EA1-AA48-C114AD28DCB4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464;p36">
                <a:extLst>
                  <a:ext uri="{FF2B5EF4-FFF2-40B4-BE49-F238E27FC236}">
                    <a16:creationId xmlns:a16="http://schemas.microsoft.com/office/drawing/2014/main" id="{FDAAC3D7-4A0C-4A9B-82AC-835197A4BB8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A1D80EFB-786E-47DD-A619-92DF4A824F53}"/>
                </a:ext>
              </a:extLst>
            </p:cNvPr>
            <p:cNvSpPr txBox="1"/>
            <p:nvPr/>
          </p:nvSpPr>
          <p:spPr>
            <a:xfrm>
              <a:off x="2874954" y="1485803"/>
              <a:ext cx="4815840" cy="59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Vẻ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đẹp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đất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nước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14C47E6-8F34-4CFB-8DB4-D650C25C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28" y="1108596"/>
            <a:ext cx="3023112" cy="2641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54217-6F3E-4745-8591-59B26BD96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582" y="1091601"/>
            <a:ext cx="3418567" cy="2675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87FF65A-AE6E-4D83-A7B6-3FEF4676C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15" r="-3" b="-3"/>
          <a:stretch/>
        </p:blipFill>
        <p:spPr>
          <a:xfrm>
            <a:off x="8467367" y="1037893"/>
            <a:ext cx="3467348" cy="2712350"/>
          </a:xfrm>
          <a:prstGeom prst="rect">
            <a:avLst/>
          </a:prstGeom>
        </p:spPr>
      </p:pic>
      <p:pic>
        <p:nvPicPr>
          <p:cNvPr id="40" name="Picture 39" descr="A group of people walking on a path by a tree&#10;&#10;Description automatically generated with low confidence">
            <a:extLst>
              <a:ext uri="{FF2B5EF4-FFF2-40B4-BE49-F238E27FC236}">
                <a16:creationId xmlns:a16="http://schemas.microsoft.com/office/drawing/2014/main" id="{52BF8A8F-DB4A-4FCA-B21E-032FACD04F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44" r="14240" b="-2"/>
          <a:stretch/>
        </p:blipFill>
        <p:spPr>
          <a:xfrm>
            <a:off x="7642139" y="4239152"/>
            <a:ext cx="2048359" cy="22267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381037-5345-461F-90B5-E73354ED15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312" r="15886" b="-4"/>
          <a:stretch/>
        </p:blipFill>
        <p:spPr>
          <a:xfrm>
            <a:off x="9946169" y="4262811"/>
            <a:ext cx="2053923" cy="2228761"/>
          </a:xfrm>
          <a:prstGeom prst="rect">
            <a:avLst/>
          </a:prstGeom>
        </p:spPr>
      </p:pic>
      <p:pic>
        <p:nvPicPr>
          <p:cNvPr id="42" name="Picture 4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3AD183F-0F36-4D67-801F-6A87899397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42" b="506"/>
          <a:stretch/>
        </p:blipFill>
        <p:spPr>
          <a:xfrm>
            <a:off x="663676" y="3942880"/>
            <a:ext cx="3330285" cy="281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1023;p13">
            <a:extLst>
              <a:ext uri="{FF2B5EF4-FFF2-40B4-BE49-F238E27FC236}">
                <a16:creationId xmlns:a16="http://schemas.microsoft.com/office/drawing/2014/main" id="{A6A9A39E-A12B-42F7-A15D-E6E012F5796A}"/>
              </a:ext>
            </a:extLst>
          </p:cNvPr>
          <p:cNvGrpSpPr/>
          <p:nvPr/>
        </p:nvGrpSpPr>
        <p:grpSpPr>
          <a:xfrm>
            <a:off x="447631" y="2244690"/>
            <a:ext cx="4484624" cy="2528919"/>
            <a:chOff x="5876916" y="975793"/>
            <a:chExt cx="4684259" cy="2641495"/>
          </a:xfrm>
        </p:grpSpPr>
        <p:grpSp>
          <p:nvGrpSpPr>
            <p:cNvPr id="87" name="Google Shape;1024;p13">
              <a:extLst>
                <a:ext uri="{FF2B5EF4-FFF2-40B4-BE49-F238E27FC236}">
                  <a16:creationId xmlns:a16="http://schemas.microsoft.com/office/drawing/2014/main" id="{9AAA5B1E-972B-4497-AD47-3D076451E8B0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9" name="Google Shape;1025;p13" descr="2">
                <a:extLst>
                  <a:ext uri="{FF2B5EF4-FFF2-40B4-BE49-F238E27FC236}">
                    <a16:creationId xmlns:a16="http://schemas.microsoft.com/office/drawing/2014/main" id="{C1F4ADAB-1454-457C-8F47-8C32289AA73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1026;p13" descr="1">
                <a:extLst>
                  <a:ext uri="{FF2B5EF4-FFF2-40B4-BE49-F238E27FC236}">
                    <a16:creationId xmlns:a16="http://schemas.microsoft.com/office/drawing/2014/main" id="{ED2694F7-3B79-444D-BD82-B89DCEEEA89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1027;p13" descr="3">
                <a:extLst>
                  <a:ext uri="{FF2B5EF4-FFF2-40B4-BE49-F238E27FC236}">
                    <a16:creationId xmlns:a16="http://schemas.microsoft.com/office/drawing/2014/main" id="{F4929A87-9C9B-4739-8FDF-47AD72078F7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" name="Google Shape;1028;p13">
              <a:extLst>
                <a:ext uri="{FF2B5EF4-FFF2-40B4-BE49-F238E27FC236}">
                  <a16:creationId xmlns:a16="http://schemas.microsoft.com/office/drawing/2014/main" id="{B6240C26-1F80-4E5F-A9A7-51C4F6CA58E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EF042C1-C9A1-46BF-A851-80C5A807FB8C}"/>
              </a:ext>
            </a:extLst>
          </p:cNvPr>
          <p:cNvGrpSpPr/>
          <p:nvPr/>
        </p:nvGrpSpPr>
        <p:grpSpPr>
          <a:xfrm>
            <a:off x="5489829" y="2581108"/>
            <a:ext cx="4927600" cy="1611584"/>
            <a:chOff x="8839157" y="2348309"/>
            <a:chExt cx="8275896" cy="1977500"/>
          </a:xfrm>
        </p:grpSpPr>
        <p:sp>
          <p:nvSpPr>
            <p:cNvPr id="103" name="Speech Bubble: Rectangle with Corners Rounded 6">
              <a:extLst>
                <a:ext uri="{FF2B5EF4-FFF2-40B4-BE49-F238E27FC236}">
                  <a16:creationId xmlns:a16="http://schemas.microsoft.com/office/drawing/2014/main" id="{05068290-9A9E-4DC3-994C-451F75A6E851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102"/>
                <a:gd name="adj2" fmla="val 4338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3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86E8124-EC98-4928-B0AB-3FB4544D9788}"/>
                </a:ext>
              </a:extLst>
            </p:cNvPr>
            <p:cNvSpPr/>
            <p:nvPr/>
          </p:nvSpPr>
          <p:spPr>
            <a:xfrm>
              <a:off x="8839157" y="2503069"/>
              <a:ext cx="8259927" cy="147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nl-NL" sz="36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cảm nhận gì về những hình ảnh đó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67D4E2-78CA-4558-A6A9-FFD6DB54E999}"/>
              </a:ext>
            </a:extLst>
          </p:cNvPr>
          <p:cNvGrpSpPr/>
          <p:nvPr/>
        </p:nvGrpSpPr>
        <p:grpSpPr>
          <a:xfrm>
            <a:off x="4793606" y="1096494"/>
            <a:ext cx="5711108" cy="1294906"/>
            <a:chOff x="8731328" y="2931953"/>
            <a:chExt cx="8587536" cy="2583742"/>
          </a:xfrm>
        </p:grpSpPr>
        <p:sp>
          <p:nvSpPr>
            <p:cNvPr id="107" name="Speech Bubble: Rectangle with Corners Rounded 6">
              <a:extLst>
                <a:ext uri="{FF2B5EF4-FFF2-40B4-BE49-F238E27FC236}">
                  <a16:creationId xmlns:a16="http://schemas.microsoft.com/office/drawing/2014/main" id="{29CF7EF5-93C6-4F09-A605-B4FB69C57BD9}"/>
                </a:ext>
              </a:extLst>
            </p:cNvPr>
            <p:cNvSpPr/>
            <p:nvPr/>
          </p:nvSpPr>
          <p:spPr>
            <a:xfrm flipH="1">
              <a:off x="8839152" y="2931953"/>
              <a:ext cx="8275896" cy="2583742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3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C2A1A2F-8E78-44EC-8E7E-DFB3E5046E34}"/>
                </a:ext>
              </a:extLst>
            </p:cNvPr>
            <p:cNvSpPr/>
            <p:nvPr/>
          </p:nvSpPr>
          <p:spPr>
            <a:xfrm>
              <a:off x="8731328" y="3115039"/>
              <a:ext cx="8587536" cy="2395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nl-NL" sz="36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hình ảnh trên có nội dung gì?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9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3004-7BE4-4722-A372-235918778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8A05D52-31A6-449B-B0B1-2E1CDE08ACC0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2933" y="531457"/>
            <a:ext cx="7460867" cy="555045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hình ảnh trên thể hiện vẻ đẹp của thiên nhiên và truyền thống vă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hóa của Việt Nam.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vẻ đẹp đó khiến chúng ta thêm yêu mến, tự hào về quê hương, đất nư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Việt Nam.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1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461105D-71EE-404D-973E-ECB3110CA1C1}"/>
              </a:ext>
            </a:extLst>
          </p:cNvPr>
          <p:cNvGrpSpPr/>
          <p:nvPr/>
        </p:nvGrpSpPr>
        <p:grpSpPr>
          <a:xfrm>
            <a:off x="2710542" y="-34571"/>
            <a:ext cx="8630967" cy="1034011"/>
            <a:chOff x="2087659" y="1263836"/>
            <a:chExt cx="6108001" cy="824427"/>
          </a:xfrm>
        </p:grpSpPr>
        <p:grpSp>
          <p:nvGrpSpPr>
            <p:cNvPr id="207" name="Google Shape;1438;p36">
              <a:extLst>
                <a:ext uri="{FF2B5EF4-FFF2-40B4-BE49-F238E27FC236}">
                  <a16:creationId xmlns:a16="http://schemas.microsoft.com/office/drawing/2014/main" id="{11FB889C-9ED7-42FC-8771-1F92C99ACE96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209" name="Google Shape;1439;p36">
                <a:extLst>
                  <a:ext uri="{FF2B5EF4-FFF2-40B4-BE49-F238E27FC236}">
                    <a16:creationId xmlns:a16="http://schemas.microsoft.com/office/drawing/2014/main" id="{01F0C5DD-67F9-4161-A400-55CCB961BD3A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440;p36">
                <a:extLst>
                  <a:ext uri="{FF2B5EF4-FFF2-40B4-BE49-F238E27FC236}">
                    <a16:creationId xmlns:a16="http://schemas.microsoft.com/office/drawing/2014/main" id="{BC45B5AD-BB9B-41A8-9D29-5879AE1C8FCE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441;p36">
                <a:extLst>
                  <a:ext uri="{FF2B5EF4-FFF2-40B4-BE49-F238E27FC236}">
                    <a16:creationId xmlns:a16="http://schemas.microsoft.com/office/drawing/2014/main" id="{1B05A917-811E-458F-BEBE-2AB976E8E361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442;p36">
                <a:extLst>
                  <a:ext uri="{FF2B5EF4-FFF2-40B4-BE49-F238E27FC236}">
                    <a16:creationId xmlns:a16="http://schemas.microsoft.com/office/drawing/2014/main" id="{8BF944E0-4A9F-4766-BB19-9721BF988B3C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443;p36">
                <a:extLst>
                  <a:ext uri="{FF2B5EF4-FFF2-40B4-BE49-F238E27FC236}">
                    <a16:creationId xmlns:a16="http://schemas.microsoft.com/office/drawing/2014/main" id="{2DEEF98E-51B4-4240-AA28-A97F6B202754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444;p36">
                <a:extLst>
                  <a:ext uri="{FF2B5EF4-FFF2-40B4-BE49-F238E27FC236}">
                    <a16:creationId xmlns:a16="http://schemas.microsoft.com/office/drawing/2014/main" id="{737B0DF0-0FB4-4F4B-A5BD-D3F715FA0E9A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445;p36">
                <a:extLst>
                  <a:ext uri="{FF2B5EF4-FFF2-40B4-BE49-F238E27FC236}">
                    <a16:creationId xmlns:a16="http://schemas.microsoft.com/office/drawing/2014/main" id="{9274FD6E-BFB3-4861-883B-9FDE71D1758F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446;p36">
                <a:extLst>
                  <a:ext uri="{FF2B5EF4-FFF2-40B4-BE49-F238E27FC236}">
                    <a16:creationId xmlns:a16="http://schemas.microsoft.com/office/drawing/2014/main" id="{1C595E8A-D828-411C-B015-5B6F91A90F60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447;p36">
                <a:extLst>
                  <a:ext uri="{FF2B5EF4-FFF2-40B4-BE49-F238E27FC236}">
                    <a16:creationId xmlns:a16="http://schemas.microsoft.com/office/drawing/2014/main" id="{CE4336A2-A273-405A-9263-83A24CA46275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448;p36">
                <a:extLst>
                  <a:ext uri="{FF2B5EF4-FFF2-40B4-BE49-F238E27FC236}">
                    <a16:creationId xmlns:a16="http://schemas.microsoft.com/office/drawing/2014/main" id="{CB73D794-886B-4E4A-9E01-9F6E2F255EF9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1449;p36">
                <a:extLst>
                  <a:ext uri="{FF2B5EF4-FFF2-40B4-BE49-F238E27FC236}">
                    <a16:creationId xmlns:a16="http://schemas.microsoft.com/office/drawing/2014/main" id="{509CB6EE-2F41-4BC4-AFFD-B57FC5BE0212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1450;p36">
                <a:extLst>
                  <a:ext uri="{FF2B5EF4-FFF2-40B4-BE49-F238E27FC236}">
                    <a16:creationId xmlns:a16="http://schemas.microsoft.com/office/drawing/2014/main" id="{EA4213A5-5B18-46B1-B742-DD170C5CE841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1451;p36">
                <a:extLst>
                  <a:ext uri="{FF2B5EF4-FFF2-40B4-BE49-F238E27FC236}">
                    <a16:creationId xmlns:a16="http://schemas.microsoft.com/office/drawing/2014/main" id="{9212C135-AFAD-4B3C-B9F5-722036B9EF33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1452;p36">
                <a:extLst>
                  <a:ext uri="{FF2B5EF4-FFF2-40B4-BE49-F238E27FC236}">
                    <a16:creationId xmlns:a16="http://schemas.microsoft.com/office/drawing/2014/main" id="{9DB6B136-11E8-4665-B819-56265117617C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1453;p36">
                <a:extLst>
                  <a:ext uri="{FF2B5EF4-FFF2-40B4-BE49-F238E27FC236}">
                    <a16:creationId xmlns:a16="http://schemas.microsoft.com/office/drawing/2014/main" id="{006F388A-1E07-4924-9249-4C46A18C72BC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1454;p36">
                <a:extLst>
                  <a:ext uri="{FF2B5EF4-FFF2-40B4-BE49-F238E27FC236}">
                    <a16:creationId xmlns:a16="http://schemas.microsoft.com/office/drawing/2014/main" id="{41401EC3-36CA-49EE-8E82-0811B1CE5440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1455;p36">
                <a:extLst>
                  <a:ext uri="{FF2B5EF4-FFF2-40B4-BE49-F238E27FC236}">
                    <a16:creationId xmlns:a16="http://schemas.microsoft.com/office/drawing/2014/main" id="{BA0BBF5A-3F0C-4ABA-A622-3A538C8796C7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1456;p36">
                <a:extLst>
                  <a:ext uri="{FF2B5EF4-FFF2-40B4-BE49-F238E27FC236}">
                    <a16:creationId xmlns:a16="http://schemas.microsoft.com/office/drawing/2014/main" id="{38DFF51B-28E9-4634-820B-9466B6B499E2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1457;p36">
                <a:extLst>
                  <a:ext uri="{FF2B5EF4-FFF2-40B4-BE49-F238E27FC236}">
                    <a16:creationId xmlns:a16="http://schemas.microsoft.com/office/drawing/2014/main" id="{6BD644D6-73F2-4578-8CDF-10C3FD588EAA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1458;p36">
                <a:extLst>
                  <a:ext uri="{FF2B5EF4-FFF2-40B4-BE49-F238E27FC236}">
                    <a16:creationId xmlns:a16="http://schemas.microsoft.com/office/drawing/2014/main" id="{C46CE7D0-F438-4568-A8EF-AC0B82BFBF0F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1459;p36">
                <a:extLst>
                  <a:ext uri="{FF2B5EF4-FFF2-40B4-BE49-F238E27FC236}">
                    <a16:creationId xmlns:a16="http://schemas.microsoft.com/office/drawing/2014/main" id="{AF7762C4-1063-488B-B96C-F9265B7A1E2C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1460;p36">
                <a:extLst>
                  <a:ext uri="{FF2B5EF4-FFF2-40B4-BE49-F238E27FC236}">
                    <a16:creationId xmlns:a16="http://schemas.microsoft.com/office/drawing/2014/main" id="{30660965-F62B-47C9-BA40-BE974D53A18C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1461;p36">
                <a:extLst>
                  <a:ext uri="{FF2B5EF4-FFF2-40B4-BE49-F238E27FC236}">
                    <a16:creationId xmlns:a16="http://schemas.microsoft.com/office/drawing/2014/main" id="{B0EFCA9B-4854-49E8-817C-6E5D6988EAF8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1462;p36">
                <a:extLst>
                  <a:ext uri="{FF2B5EF4-FFF2-40B4-BE49-F238E27FC236}">
                    <a16:creationId xmlns:a16="http://schemas.microsoft.com/office/drawing/2014/main" id="{A56E890A-96DA-483D-9897-8C5D9BA0783E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1463;p36">
                <a:extLst>
                  <a:ext uri="{FF2B5EF4-FFF2-40B4-BE49-F238E27FC236}">
                    <a16:creationId xmlns:a16="http://schemas.microsoft.com/office/drawing/2014/main" id="{96F002BF-8669-4EA1-AA48-C114AD28DCB4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1464;p36">
                <a:extLst>
                  <a:ext uri="{FF2B5EF4-FFF2-40B4-BE49-F238E27FC236}">
                    <a16:creationId xmlns:a16="http://schemas.microsoft.com/office/drawing/2014/main" id="{FDAAC3D7-4A0C-4A9B-82AC-835197A4BB8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A1D80EFB-786E-47DD-A619-92DF4A824F53}"/>
                </a:ext>
              </a:extLst>
            </p:cNvPr>
            <p:cNvSpPr txBox="1"/>
            <p:nvPr/>
          </p:nvSpPr>
          <p:spPr>
            <a:xfrm>
              <a:off x="2874954" y="1485803"/>
              <a:ext cx="5320706" cy="59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Vẻ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đẹp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con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Việt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Nam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1A7EBAF-9750-4113-9F3E-E5BA34AC7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12" y="1040305"/>
            <a:ext cx="3183441" cy="3026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E7FC1-5F4A-4702-9832-FDB5F5EC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575" y="839813"/>
            <a:ext cx="3228502" cy="30926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A07E6AA-C788-4535-9EA7-DBAEFE89B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316" y="3922661"/>
            <a:ext cx="4280204" cy="29034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383420-49A4-44AF-935A-06A15B299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248" y="3884613"/>
            <a:ext cx="4280203" cy="300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1023;p13">
            <a:extLst>
              <a:ext uri="{FF2B5EF4-FFF2-40B4-BE49-F238E27FC236}">
                <a16:creationId xmlns:a16="http://schemas.microsoft.com/office/drawing/2014/main" id="{A6A9A39E-A12B-42F7-A15D-E6E012F5796A}"/>
              </a:ext>
            </a:extLst>
          </p:cNvPr>
          <p:cNvGrpSpPr/>
          <p:nvPr/>
        </p:nvGrpSpPr>
        <p:grpSpPr>
          <a:xfrm>
            <a:off x="447631" y="2244690"/>
            <a:ext cx="4484624" cy="2528919"/>
            <a:chOff x="5876916" y="975793"/>
            <a:chExt cx="4684259" cy="2641495"/>
          </a:xfrm>
        </p:grpSpPr>
        <p:grpSp>
          <p:nvGrpSpPr>
            <p:cNvPr id="87" name="Google Shape;1024;p13">
              <a:extLst>
                <a:ext uri="{FF2B5EF4-FFF2-40B4-BE49-F238E27FC236}">
                  <a16:creationId xmlns:a16="http://schemas.microsoft.com/office/drawing/2014/main" id="{9AAA5B1E-972B-4497-AD47-3D076451E8B0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9" name="Google Shape;1025;p13" descr="2">
                <a:extLst>
                  <a:ext uri="{FF2B5EF4-FFF2-40B4-BE49-F238E27FC236}">
                    <a16:creationId xmlns:a16="http://schemas.microsoft.com/office/drawing/2014/main" id="{C1F4ADAB-1454-457C-8F47-8C32289AA73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1026;p13" descr="1">
                <a:extLst>
                  <a:ext uri="{FF2B5EF4-FFF2-40B4-BE49-F238E27FC236}">
                    <a16:creationId xmlns:a16="http://schemas.microsoft.com/office/drawing/2014/main" id="{ED2694F7-3B79-444D-BD82-B89DCEEEA89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1027;p13" descr="3">
                <a:extLst>
                  <a:ext uri="{FF2B5EF4-FFF2-40B4-BE49-F238E27FC236}">
                    <a16:creationId xmlns:a16="http://schemas.microsoft.com/office/drawing/2014/main" id="{F4929A87-9C9B-4739-8FDF-47AD72078F7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" name="Google Shape;1028;p13">
              <a:extLst>
                <a:ext uri="{FF2B5EF4-FFF2-40B4-BE49-F238E27FC236}">
                  <a16:creationId xmlns:a16="http://schemas.microsoft.com/office/drawing/2014/main" id="{B6240C26-1F80-4E5F-A9A7-51C4F6CA58E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EF042C1-C9A1-46BF-A851-80C5A807FB8C}"/>
              </a:ext>
            </a:extLst>
          </p:cNvPr>
          <p:cNvGrpSpPr/>
          <p:nvPr/>
        </p:nvGrpSpPr>
        <p:grpSpPr>
          <a:xfrm>
            <a:off x="5489828" y="2581108"/>
            <a:ext cx="5660799" cy="1611584"/>
            <a:chOff x="8839157" y="2348309"/>
            <a:chExt cx="8275896" cy="1977500"/>
          </a:xfrm>
        </p:grpSpPr>
        <p:sp>
          <p:nvSpPr>
            <p:cNvPr id="103" name="Speech Bubble: Rectangle with Corners Rounded 6">
              <a:extLst>
                <a:ext uri="{FF2B5EF4-FFF2-40B4-BE49-F238E27FC236}">
                  <a16:creationId xmlns:a16="http://schemas.microsoft.com/office/drawing/2014/main" id="{05068290-9A9E-4DC3-994C-451F75A6E851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102"/>
                <a:gd name="adj2" fmla="val 4338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86E8124-EC98-4928-B0AB-3FB4544D9788}"/>
                </a:ext>
              </a:extLst>
            </p:cNvPr>
            <p:cNvSpPr/>
            <p:nvPr/>
          </p:nvSpPr>
          <p:spPr>
            <a:xfrm>
              <a:off x="8839157" y="2737176"/>
              <a:ext cx="8259927" cy="1321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cảm nhận gì về những vẻ đẹp đó?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67D4E2-78CA-4558-A6A9-FFD6DB54E999}"/>
              </a:ext>
            </a:extLst>
          </p:cNvPr>
          <p:cNvGrpSpPr/>
          <p:nvPr/>
        </p:nvGrpSpPr>
        <p:grpSpPr>
          <a:xfrm>
            <a:off x="4346307" y="710604"/>
            <a:ext cx="6968457" cy="1686160"/>
            <a:chOff x="8731328" y="2931953"/>
            <a:chExt cx="8587536" cy="2649895"/>
          </a:xfrm>
        </p:grpSpPr>
        <p:sp>
          <p:nvSpPr>
            <p:cNvPr id="107" name="Speech Bubble: Rectangle with Corners Rounded 6">
              <a:extLst>
                <a:ext uri="{FF2B5EF4-FFF2-40B4-BE49-F238E27FC236}">
                  <a16:creationId xmlns:a16="http://schemas.microsoft.com/office/drawing/2014/main" id="{29CF7EF5-93C6-4F09-A605-B4FB69C57BD9}"/>
                </a:ext>
              </a:extLst>
            </p:cNvPr>
            <p:cNvSpPr/>
            <p:nvPr/>
          </p:nvSpPr>
          <p:spPr>
            <a:xfrm flipH="1">
              <a:off x="8839152" y="2931953"/>
              <a:ext cx="8275896" cy="2583742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C2A1A2F-8E78-44EC-8E7E-DFB3E5046E34}"/>
                </a:ext>
              </a:extLst>
            </p:cNvPr>
            <p:cNvSpPr/>
            <p:nvPr/>
          </p:nvSpPr>
          <p:spPr>
            <a:xfrm>
              <a:off x="8731328" y="3115039"/>
              <a:ext cx="8587536" cy="2466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hình ảnh trên thể hiện những vẻ đẹp gì của con người Việt Nam?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5B66C0-723E-49F2-BD3B-345693048598}"/>
              </a:ext>
            </a:extLst>
          </p:cNvPr>
          <p:cNvGrpSpPr/>
          <p:nvPr/>
        </p:nvGrpSpPr>
        <p:grpSpPr>
          <a:xfrm>
            <a:off x="5610108" y="4531202"/>
            <a:ext cx="5660799" cy="1695783"/>
            <a:chOff x="8839157" y="2348309"/>
            <a:chExt cx="8275896" cy="2080817"/>
          </a:xfrm>
        </p:grpSpPr>
        <p:sp>
          <p:nvSpPr>
            <p:cNvPr id="21" name="Speech Bubble: Rectangle with Corners Rounded 6">
              <a:extLst>
                <a:ext uri="{FF2B5EF4-FFF2-40B4-BE49-F238E27FC236}">
                  <a16:creationId xmlns:a16="http://schemas.microsoft.com/office/drawing/2014/main" id="{3305206A-2778-4055-9E4E-2C3A282E5168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323"/>
                <a:gd name="adj2" fmla="val -30239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42411A-8B46-49D8-A64B-3ECFC951798E}"/>
                </a:ext>
              </a:extLst>
            </p:cNvPr>
            <p:cNvSpPr/>
            <p:nvPr/>
          </p:nvSpPr>
          <p:spPr>
            <a:xfrm>
              <a:off x="8839157" y="2503069"/>
              <a:ext cx="8259927" cy="1926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chia sẻ thêm về những vẻ đẹp khác của con người Việt Nam?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4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676</Words>
  <Application>Microsoft Office PowerPoint</Application>
  <PresentationFormat>Widescreen</PresentationFormat>
  <Paragraphs>79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微软雅黑</vt:lpstr>
      <vt:lpstr>宋体</vt:lpstr>
      <vt:lpstr>Arial</vt:lpstr>
      <vt:lpstr>Calibri</vt:lpstr>
      <vt:lpstr>Calibri Light</vt:lpstr>
      <vt:lpstr>等线</vt:lpstr>
      <vt:lpstr>iCiel Cadena</vt:lpstr>
      <vt:lpstr>Pattaya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TOPICA</dc:creator>
  <cp:lastModifiedBy>TOPICA</cp:lastModifiedBy>
  <cp:revision>3</cp:revision>
  <dcterms:created xsi:type="dcterms:W3CDTF">2024-09-23T05:03:11Z</dcterms:created>
  <dcterms:modified xsi:type="dcterms:W3CDTF">2024-09-23T05:06:40Z</dcterms:modified>
</cp:coreProperties>
</file>