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95" r:id="rId2"/>
    <p:sldId id="262" r:id="rId3"/>
    <p:sldId id="264" r:id="rId4"/>
    <p:sldId id="288" r:id="rId5"/>
    <p:sldId id="291" r:id="rId6"/>
    <p:sldId id="267" r:id="rId7"/>
    <p:sldId id="273" r:id="rId8"/>
    <p:sldId id="292" r:id="rId9"/>
    <p:sldId id="28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3FAC8-B3C6-426F-BFDA-325711C5D990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55CE5-5B59-4107-875A-EC6BE9694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24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639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204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603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67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905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860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724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17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48E46-5327-1CD4-FC42-8AFAAA178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EAEF4A-9556-4CC1-17A2-004593D482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ECAF9-D776-60E1-D92F-A15440343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834AC-A68E-0347-4906-70C0DB1B5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53A77-E949-4CF6-8FC9-E32A067D7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79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26EF8-5266-54C1-7C38-883C8702E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06A2A7-5093-095E-F973-DB5F34E5AD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9377E-D4BE-3DDE-092C-66DE2F9D4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D833F-A3ED-DC87-A48F-710F58D7D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0193E-BC03-4EE1-CBFB-703DF5426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92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BABCA4-F8C0-A548-2FE1-1C7C8E51A2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42EDEA-7428-2E21-01AE-F13541FAA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32AAD-42CC-D5ED-1642-1DBC424BE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48270-ACF3-E8C4-4764-2691AE666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9853D-8A5E-D4E2-6B63-25CA76344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0BEFE-7184-5447-0964-C70BE40A7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C0D88-87AB-D6DD-00E3-4FE90E25B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A21BC-BB8E-ECF0-540B-5FAB7B2A8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F4A21-12AD-5BC1-3D79-A3E6727B2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91805-B3AA-450D-C618-576B953A4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24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4AC3A-B9D5-EFBD-FA7A-6AB4443A0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5ABBA-4ABF-C605-0637-36738DBBC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32395-06CE-B763-E0F9-B00C4D083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2AF6B-7EF4-70CC-AF08-20DF239A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FAE85-F2FF-95E9-AA5C-A69424530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63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C9AA9-BB0B-EFE3-D84A-70B1A6EBE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4CCCF-923A-E141-E09A-818340739A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B8D6A-A9D0-2DF0-5097-B3DBA1CC1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55D99-4AD0-B195-9FD8-DC1E2F137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6EABA2-4686-6EC6-7E2B-AC50D2A24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0C94D7-4E86-F58A-53BD-3CC1DCE30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33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1547B-8BAB-8811-B93B-9EEA07D57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D171C-E6CC-837D-D45C-59ED5152E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6C4EA-BB83-DB56-2FB0-7C9EC3116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B3B377-647E-7D82-2244-81BF28549C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5BDB0E-4BCA-1D1D-40E1-376D301D98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FD029E-1124-4865-6D2F-936196A1B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909913-BD4F-6B41-B916-51DEA00DE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7E03D7-3245-22A8-C1D8-65F494333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0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0F4B4-B163-9FF4-FE57-3AF48F0B8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E9C284-F945-7AED-09E4-D48E80777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FE9D44-FC55-0CDA-7235-803AB026A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893C2E-361A-636E-1FE2-030B4193E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35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FEC35E-DB9D-1936-53E7-11BC8D41D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516E7C-22E6-BD0D-2FE5-91C1F1F23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2896B-365B-380C-B617-B962F0D41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6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DD083-F39A-0DE1-7291-AF2C1B861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FA8FA-A346-BDA9-587A-54EA36517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8C3B9-331B-8034-0366-58DD03525B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03E8B4-29BC-5DCB-58A5-3A2D64DF1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E2C2EC-3C8A-D21E-3907-5567180E5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0B309-1EC2-5408-9C74-EA9475CE2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42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24C2E-5CA6-DE27-5E71-8A74FD88A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CABFA-D526-FB48-1BB4-97C9678A84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086900-8F55-0A5B-3869-CBF5CA5E8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A3D5AF-0BC7-FDC7-9E8B-644F236D8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51F33-B471-592D-002D-CE164A4B9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B50365-6634-63C1-2ABC-DFD5E1BC2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370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B53798-7D0A-924A-6248-C591C56E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E3F06-1209-A12E-B6F4-C86A22F09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97484-833C-A7A5-8548-7BD2B5D39B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189FD-EDB1-49C6-BC1D-3FBC97060010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2B4C1-98D3-584D-91AA-B853024BB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89BE8-7FC4-BF59-E4B0-2EEB4F9B5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18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5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31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"/>
            <a:ext cx="9966960" cy="67931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516249" y="1379448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39804"/>
            <a:ext cx="12212988" cy="18287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" y="1482119"/>
            <a:ext cx="2017147" cy="1651671"/>
          </a:xfrm>
          <a:prstGeom prst="rect">
            <a:avLst/>
          </a:prstGeom>
        </p:spPr>
      </p:pic>
      <p:pic>
        <p:nvPicPr>
          <p:cNvPr id="3" name="纯音乐 - 菊次郎的夏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8068" y="7176917"/>
            <a:ext cx="609600" cy="609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7309B9E-1DB6-4FA8-8370-FC9715280A3E}"/>
              </a:ext>
            </a:extLst>
          </p:cNvPr>
          <p:cNvSpPr txBox="1"/>
          <p:nvPr/>
        </p:nvSpPr>
        <p:spPr>
          <a:xfrm>
            <a:off x="4994671" y="1451734"/>
            <a:ext cx="3193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White Xmas PERSONAL USE" pitchFamily="50" charset="0"/>
                <a:cs typeface="Times New Roman" pitchFamily="18" charset="0"/>
              </a:rPr>
              <a:t>Tiếng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White Xmas PERSONAL USE" pitchFamily="50" charset="0"/>
                <a:cs typeface="Times New Roman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White Xmas PERSONAL USE" pitchFamily="50" charset="0"/>
                <a:cs typeface="Times New Roman" pitchFamily="18" charset="0"/>
              </a:rPr>
              <a:t>Việt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White Xmas PERSONAL USE" pitchFamily="50" charset="0"/>
              <a:cs typeface="Times New Roman" pitchFamily="18" charset="0"/>
            </a:endParaRPr>
          </a:p>
        </p:txBody>
      </p:sp>
      <p:pic>
        <p:nvPicPr>
          <p:cNvPr id="1026" name="Picture 2" descr="Cậu Bé Học Bài, Cậu Bé Đọc Sách 5 - KhoThietKe.Net">
            <a:extLst>
              <a:ext uri="{FF2B5EF4-FFF2-40B4-BE49-F238E27FC236}">
                <a16:creationId xmlns:a16="http://schemas.microsoft.com/office/drawing/2014/main" id="{B54FF96F-29FB-439E-9BDB-B58D30887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27" y="4285731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ậu Bé Học Bài, Cậu Bé Đọc Sách 5 - KhoThietKe.Net">
            <a:extLst>
              <a:ext uri="{FF2B5EF4-FFF2-40B4-BE49-F238E27FC236}">
                <a16:creationId xmlns:a16="http://schemas.microsoft.com/office/drawing/2014/main" id="{443CEAAF-7934-488E-B65D-4D18C4093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373" y="4212834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A0E8FD1-1ADE-4AC1-82BA-9E7C62073231}"/>
              </a:ext>
            </a:extLst>
          </p:cNvPr>
          <p:cNvSpPr txBox="1"/>
          <p:nvPr/>
        </p:nvSpPr>
        <p:spPr>
          <a:xfrm>
            <a:off x="4233409" y="2295272"/>
            <a:ext cx="3504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 –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A9A532-985E-4E83-9439-BC75CBCC03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95993" y="3118912"/>
            <a:ext cx="5620999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9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867965" cy="6846414"/>
            <a:chOff x="9835" y="-455139"/>
            <a:chExt cx="12341727" cy="6557235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03" y="198120"/>
              <a:ext cx="10766913" cy="5758013"/>
            </a:xfrm>
            <a:prstGeom prst="rect">
              <a:avLst/>
            </a:prstGeom>
          </p:spPr>
        </p:pic>
        <p:pic>
          <p:nvPicPr>
            <p:cNvPr id="14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71" y="344083"/>
              <a:ext cx="10766913" cy="5758013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C402BB3-5806-482C-8D64-935E6D6B81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6634" y="3593824"/>
            <a:ext cx="3467100" cy="326417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F6CE1E0-D87D-4C1E-BC6A-96D5DB88A6A9}"/>
              </a:ext>
            </a:extLst>
          </p:cNvPr>
          <p:cNvSpPr txBox="1"/>
          <p:nvPr/>
        </p:nvSpPr>
        <p:spPr>
          <a:xfrm>
            <a:off x="1143001" y="654669"/>
            <a:ext cx="96778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vi-VN" sz="3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 các từ in đậm dưới đây vào nhóm thích hợp.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E69C86-377A-4E4D-8C36-7915D2F74702}"/>
              </a:ext>
            </a:extLst>
          </p:cNvPr>
          <p:cNvSpPr txBox="1"/>
          <p:nvPr/>
        </p:nvSpPr>
        <p:spPr>
          <a:xfrm>
            <a:off x="967873" y="1740311"/>
            <a:ext cx="10424027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Ở bờ ao nhà tôi có một bụi kim ngân. Cứ vào dịp tháng Năm, từ các kẽ lá nảy ra từng chùm hoa hai bông, một bông màu </a:t>
            </a:r>
            <a:r>
              <a:rPr lang="vi-VN" sz="3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một bông màu </a:t>
            </a:r>
            <a:r>
              <a:rPr lang="vi-VN" sz="3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vi-VN" sz="3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 xíu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vi-VN" sz="3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 ngát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Trần Hoài Dương)</a:t>
            </a:r>
          </a:p>
        </p:txBody>
      </p:sp>
    </p:spTree>
    <p:extLst>
      <p:ext uri="{BB962C8B-B14F-4D97-AF65-F5344CB8AC3E}">
        <p14:creationId xmlns:p14="http://schemas.microsoft.com/office/powerpoint/2010/main" val="6036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00025" y="-628429"/>
            <a:ext cx="13382625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40" y="5537272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B61D4F3-FD4E-4059-A5DE-BEC659EC339D}"/>
              </a:ext>
            </a:extLst>
          </p:cNvPr>
          <p:cNvSpPr txBox="1"/>
          <p:nvPr/>
        </p:nvSpPr>
        <p:spPr>
          <a:xfrm>
            <a:off x="1228725" y="654669"/>
            <a:ext cx="95921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 các từ in đậm dưới đây vào nhóm thích hợp.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1F54F0-F97A-4FCB-801D-30DF3A8B5E50}"/>
              </a:ext>
            </a:extLst>
          </p:cNvPr>
          <p:cNvSpPr txBox="1"/>
          <p:nvPr/>
        </p:nvSpPr>
        <p:spPr>
          <a:xfrm>
            <a:off x="967873" y="1684039"/>
            <a:ext cx="1042402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Nai con có bộ lông màu </a:t>
            </a:r>
            <a:r>
              <a:rPr lang="vi-VN" sz="3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 nhạt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mịn màng, bốn cẳng </a:t>
            </a:r>
            <a:r>
              <a:rPr lang="vi-VN" sz="3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nghều 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 là đi trên những đôi cà kheo. Cái đầu </a:t>
            </a:r>
            <a:r>
              <a:rPr lang="vi-VN" sz="3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và </a:t>
            </a:r>
            <a:r>
              <a:rPr lang="vi-VN" sz="3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hai tai vểnh lên.</a:t>
            </a:r>
          </a:p>
          <a:p>
            <a:pPr lvl="0" algn="r"/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(Nguyệt Ánh)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72A3ACA-7E2F-49B2-A366-1A003634E2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291136"/>
            <a:ext cx="3365297" cy="356686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4BF88977-FCE1-44DD-9C62-35C254DDBF80}"/>
              </a:ext>
            </a:extLst>
          </p:cNvPr>
          <p:cNvGrpSpPr/>
          <p:nvPr/>
        </p:nvGrpSpPr>
        <p:grpSpPr>
          <a:xfrm>
            <a:off x="2335237" y="3985176"/>
            <a:ext cx="3061889" cy="954107"/>
            <a:chOff x="1178003" y="-688615"/>
            <a:chExt cx="3219958" cy="95410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90B3024-9A0F-4D10-9E59-AC15D2332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8003" y="-593411"/>
              <a:ext cx="3219958" cy="85890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4BBAFCC-C329-4996-8006-6F8791D29A79}"/>
                </a:ext>
              </a:extLst>
            </p:cNvPr>
            <p:cNvSpPr txBox="1"/>
            <p:nvPr/>
          </p:nvSpPr>
          <p:spPr>
            <a:xfrm>
              <a:off x="1309537" y="-688615"/>
              <a:ext cx="29160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sắc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26CEAAE-8004-41FD-B272-04F71D118AE0}"/>
              </a:ext>
            </a:extLst>
          </p:cNvPr>
          <p:cNvGrpSpPr/>
          <p:nvPr/>
        </p:nvGrpSpPr>
        <p:grpSpPr>
          <a:xfrm>
            <a:off x="5607271" y="4072235"/>
            <a:ext cx="3236343" cy="1192663"/>
            <a:chOff x="1466025" y="1120642"/>
            <a:chExt cx="2913988" cy="85890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F2730CF-AAC1-4B0B-8378-660D8476C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F0327EF-C611-41A8-8D73-8E0E973C83C7}"/>
                </a:ext>
              </a:extLst>
            </p:cNvPr>
            <p:cNvSpPr txBox="1"/>
            <p:nvPr/>
          </p:nvSpPr>
          <p:spPr>
            <a:xfrm>
              <a:off x="1466025" y="1120642"/>
              <a:ext cx="2780461" cy="687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thước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ED81C3E-A38C-4B85-A00A-0DCA9D083D2D}"/>
              </a:ext>
            </a:extLst>
          </p:cNvPr>
          <p:cNvGrpSpPr/>
          <p:nvPr/>
        </p:nvGrpSpPr>
        <p:grpSpPr>
          <a:xfrm>
            <a:off x="9005156" y="3993849"/>
            <a:ext cx="2658648" cy="954107"/>
            <a:chOff x="1466025" y="1025438"/>
            <a:chExt cx="2913988" cy="95410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666B06E-7BC8-40BD-A906-C9270F80C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FFA2B4F-11FD-4D58-A9F3-92F497CB8543}"/>
                </a:ext>
              </a:extLst>
            </p:cNvPr>
            <p:cNvSpPr txBox="1"/>
            <p:nvPr/>
          </p:nvSpPr>
          <p:spPr>
            <a:xfrm>
              <a:off x="1466025" y="1025438"/>
              <a:ext cx="26405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vị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843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29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12" y="5617751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9" name="Picture 48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480BA2A0-AA66-42E8-87D5-8B40B701987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13208" r="10004" b="23440"/>
          <a:stretch/>
        </p:blipFill>
        <p:spPr>
          <a:xfrm>
            <a:off x="3910818" y="2681159"/>
            <a:ext cx="4402686" cy="2936592"/>
          </a:xfrm>
          <a:prstGeom prst="rect">
            <a:avLst/>
          </a:prstGeom>
        </p:spPr>
      </p:pic>
      <p:grpSp>
        <p:nvGrpSpPr>
          <p:cNvPr id="50" name="组合 20">
            <a:extLst>
              <a:ext uri="{FF2B5EF4-FFF2-40B4-BE49-F238E27FC236}">
                <a16:creationId xmlns:a16="http://schemas.microsoft.com/office/drawing/2014/main" id="{7943470F-8C87-4F3F-92BE-D3EFD0B93087}"/>
              </a:ext>
            </a:extLst>
          </p:cNvPr>
          <p:cNvGrpSpPr/>
          <p:nvPr/>
        </p:nvGrpSpPr>
        <p:grpSpPr>
          <a:xfrm>
            <a:off x="1463050" y="318120"/>
            <a:ext cx="8609428" cy="2442817"/>
            <a:chOff x="731883" y="1025738"/>
            <a:chExt cx="7205669" cy="4403171"/>
          </a:xfrm>
        </p:grpSpPr>
        <p:sp>
          <p:nvSpPr>
            <p:cNvPr id="51" name="矩形 1">
              <a:extLst>
                <a:ext uri="{FF2B5EF4-FFF2-40B4-BE49-F238E27FC236}">
                  <a16:creationId xmlns:a16="http://schemas.microsoft.com/office/drawing/2014/main" id="{06DAEC13-0E75-4319-AC3F-33CF8E27E7A3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2" name="矩形 1">
              <a:extLst>
                <a:ext uri="{FF2B5EF4-FFF2-40B4-BE49-F238E27FC236}">
                  <a16:creationId xmlns:a16="http://schemas.microsoft.com/office/drawing/2014/main" id="{CD5EB981-C173-4C4D-88A6-A8B371487CA6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8FF8F4A8-1C58-4F8D-B80A-46B5272987DA}"/>
              </a:ext>
            </a:extLst>
          </p:cNvPr>
          <p:cNvSpPr txBox="1"/>
          <p:nvPr/>
        </p:nvSpPr>
        <p:spPr>
          <a:xfrm>
            <a:off x="2039818" y="751162"/>
            <a:ext cx="73551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thêm từ ngữ chỉ đặc điểm theo ba nhóm nêu trên và đặt câu với 2 – 3 từ ngữ tìm được.</a:t>
            </a:r>
          </a:p>
        </p:txBody>
      </p:sp>
    </p:spTree>
    <p:extLst>
      <p:ext uri="{BB962C8B-B14F-4D97-AF65-F5344CB8AC3E}">
        <p14:creationId xmlns:p14="http://schemas.microsoft.com/office/powerpoint/2010/main" val="107494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30"/>
            <a:ext cx="13187874" cy="7257829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CBA6FCB3-85ED-42CF-A27E-314B0B9A58DC}"/>
              </a:ext>
            </a:extLst>
          </p:cNvPr>
          <p:cNvGrpSpPr/>
          <p:nvPr/>
        </p:nvGrpSpPr>
        <p:grpSpPr>
          <a:xfrm>
            <a:off x="477625" y="0"/>
            <a:ext cx="3352801" cy="6426135"/>
            <a:chOff x="762196" y="315288"/>
            <a:chExt cx="4129549" cy="482821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707FFDB-60E3-4A6F-9972-F45497B17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EC57F1E-A168-4D15-A13E-E4344A5C58E8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rgbClr val="5299DB">
                <a:lumMod val="60000"/>
                <a:lumOff val="40000"/>
              </a:srgb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7" name="Rounded Rectangle 2">
            <a:extLst>
              <a:ext uri="{FF2B5EF4-FFF2-40B4-BE49-F238E27FC236}">
                <a16:creationId xmlns:a16="http://schemas.microsoft.com/office/drawing/2014/main" id="{1A793D86-C920-49FB-8C59-6CFCBE531F4C}"/>
              </a:ext>
            </a:extLst>
          </p:cNvPr>
          <p:cNvSpPr/>
          <p:nvPr/>
        </p:nvSpPr>
        <p:spPr>
          <a:xfrm>
            <a:off x="841104" y="2568798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62CD9CA-D2E3-4598-9758-46562E524846}"/>
              </a:ext>
            </a:extLst>
          </p:cNvPr>
          <p:cNvGrpSpPr/>
          <p:nvPr/>
        </p:nvGrpSpPr>
        <p:grpSpPr>
          <a:xfrm>
            <a:off x="8138477" y="0"/>
            <a:ext cx="3352801" cy="6375293"/>
            <a:chOff x="762196" y="315288"/>
            <a:chExt cx="4129549" cy="4828212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5D94819-324B-4047-906F-982FC8AAE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EDA6147-C19F-4B01-8A41-E3EE08C625B1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rgbClr val="5299DB">
                <a:lumMod val="60000"/>
                <a:lumOff val="40000"/>
              </a:srgb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2" name="Rounded Rectangle 2">
            <a:extLst>
              <a:ext uri="{FF2B5EF4-FFF2-40B4-BE49-F238E27FC236}">
                <a16:creationId xmlns:a16="http://schemas.microsoft.com/office/drawing/2014/main" id="{D14D0671-ED67-4CB2-8EFA-FE17B1B2E125}"/>
              </a:ext>
            </a:extLst>
          </p:cNvPr>
          <p:cNvSpPr/>
          <p:nvPr/>
        </p:nvSpPr>
        <p:spPr>
          <a:xfrm>
            <a:off x="858153" y="3294121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Đen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D64F3D9-5BC0-4F03-8B20-F528B47B68DE}"/>
              </a:ext>
            </a:extLst>
          </p:cNvPr>
          <p:cNvGrpSpPr/>
          <p:nvPr/>
        </p:nvGrpSpPr>
        <p:grpSpPr>
          <a:xfrm>
            <a:off x="700720" y="1022086"/>
            <a:ext cx="2775127" cy="1200329"/>
            <a:chOff x="4795735" y="4949268"/>
            <a:chExt cx="1408892" cy="1175012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E09EF0A1-3430-40CD-9493-6133C03EC5AD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D9823D4-1B03-4E8B-9267-FBC00776BF4A}"/>
                </a:ext>
              </a:extLst>
            </p:cNvPr>
            <p:cNvSpPr txBox="1"/>
            <p:nvPr/>
          </p:nvSpPr>
          <p:spPr>
            <a:xfrm>
              <a:off x="4895378" y="4949268"/>
              <a:ext cx="1209605" cy="1175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endParaRPr kumimoji="0" lang="vi-VN" sz="3600" b="1" i="0" u="none" strike="noStrike" kern="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2006996-7194-4CFC-BD39-458CD4BB40F1}"/>
              </a:ext>
            </a:extLst>
          </p:cNvPr>
          <p:cNvGrpSpPr/>
          <p:nvPr/>
        </p:nvGrpSpPr>
        <p:grpSpPr>
          <a:xfrm>
            <a:off x="8519007" y="865513"/>
            <a:ext cx="2660936" cy="1200329"/>
            <a:chOff x="4795736" y="5094204"/>
            <a:chExt cx="1408892" cy="630468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CBAA4DFA-73D0-41C0-B95E-9A29D9CD6181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8442746-4C5B-4776-869B-A2EC9D724186}"/>
                </a:ext>
              </a:extLst>
            </p:cNvPr>
            <p:cNvSpPr txBox="1"/>
            <p:nvPr/>
          </p:nvSpPr>
          <p:spPr>
            <a:xfrm>
              <a:off x="4845557" y="5094204"/>
              <a:ext cx="1309249" cy="630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kumimoji="0" lang="vi-VN" sz="3600" b="1" i="0" u="none" strike="noStrike" kern="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9" name="Rounded Rectangle 2">
            <a:extLst>
              <a:ext uri="{FF2B5EF4-FFF2-40B4-BE49-F238E27FC236}">
                <a16:creationId xmlns:a16="http://schemas.microsoft.com/office/drawing/2014/main" id="{3E68187A-7DE3-4172-9CAE-FE5019534EFE}"/>
              </a:ext>
            </a:extLst>
          </p:cNvPr>
          <p:cNvSpPr/>
          <p:nvPr/>
        </p:nvSpPr>
        <p:spPr>
          <a:xfrm>
            <a:off x="879311" y="4134805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0" name="Rounded Rectangle 2">
            <a:extLst>
              <a:ext uri="{FF2B5EF4-FFF2-40B4-BE49-F238E27FC236}">
                <a16:creationId xmlns:a16="http://schemas.microsoft.com/office/drawing/2014/main" id="{E0577657-6D2D-408F-99A0-E80CB782CA56}"/>
              </a:ext>
            </a:extLst>
          </p:cNvPr>
          <p:cNvSpPr/>
          <p:nvPr/>
        </p:nvSpPr>
        <p:spPr>
          <a:xfrm>
            <a:off x="901397" y="4860128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Rounded Rectangle 2">
            <a:extLst>
              <a:ext uri="{FF2B5EF4-FFF2-40B4-BE49-F238E27FC236}">
                <a16:creationId xmlns:a16="http://schemas.microsoft.com/office/drawing/2014/main" id="{83A35868-0A1D-4F28-A484-E1A1B2336C9C}"/>
              </a:ext>
            </a:extLst>
          </p:cNvPr>
          <p:cNvSpPr/>
          <p:nvPr/>
        </p:nvSpPr>
        <p:spPr>
          <a:xfrm>
            <a:off x="879311" y="5668760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2" name="Rounded Rectangle 2">
            <a:extLst>
              <a:ext uri="{FF2B5EF4-FFF2-40B4-BE49-F238E27FC236}">
                <a16:creationId xmlns:a16="http://schemas.microsoft.com/office/drawing/2014/main" id="{5113B819-EFEB-4942-A735-E0D5ED44ED59}"/>
              </a:ext>
            </a:extLst>
          </p:cNvPr>
          <p:cNvSpPr/>
          <p:nvPr/>
        </p:nvSpPr>
        <p:spPr>
          <a:xfrm>
            <a:off x="8501956" y="2371516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ngào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3" name="Rounded Rectangle 2">
            <a:extLst>
              <a:ext uri="{FF2B5EF4-FFF2-40B4-BE49-F238E27FC236}">
                <a16:creationId xmlns:a16="http://schemas.microsoft.com/office/drawing/2014/main" id="{DDCFE5F0-2BEE-4DDE-B515-4FB17253C037}"/>
              </a:ext>
            </a:extLst>
          </p:cNvPr>
          <p:cNvSpPr/>
          <p:nvPr/>
        </p:nvSpPr>
        <p:spPr>
          <a:xfrm>
            <a:off x="8501956" y="3223955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Đắng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4" name="Rounded Rectangle 2">
            <a:extLst>
              <a:ext uri="{FF2B5EF4-FFF2-40B4-BE49-F238E27FC236}">
                <a16:creationId xmlns:a16="http://schemas.microsoft.com/office/drawing/2014/main" id="{0A5A5CEC-4DC2-4501-9054-46A141706246}"/>
              </a:ext>
            </a:extLst>
          </p:cNvPr>
          <p:cNvSpPr/>
          <p:nvPr/>
        </p:nvSpPr>
        <p:spPr>
          <a:xfrm>
            <a:off x="8501956" y="4038623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Rounded Rectangle 2">
            <a:extLst>
              <a:ext uri="{FF2B5EF4-FFF2-40B4-BE49-F238E27FC236}">
                <a16:creationId xmlns:a16="http://schemas.microsoft.com/office/drawing/2014/main" id="{258199C9-A389-4B09-B669-44A624C004DA}"/>
              </a:ext>
            </a:extLst>
          </p:cNvPr>
          <p:cNvSpPr/>
          <p:nvPr/>
        </p:nvSpPr>
        <p:spPr>
          <a:xfrm>
            <a:off x="8501956" y="4806067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Thối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um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6" name="Rounded Rectangle 2">
            <a:extLst>
              <a:ext uri="{FF2B5EF4-FFF2-40B4-BE49-F238E27FC236}">
                <a16:creationId xmlns:a16="http://schemas.microsoft.com/office/drawing/2014/main" id="{624F9067-F1ED-421C-96ED-E4C20E52BE06}"/>
              </a:ext>
            </a:extLst>
          </p:cNvPr>
          <p:cNvSpPr/>
          <p:nvPr/>
        </p:nvSpPr>
        <p:spPr>
          <a:xfrm>
            <a:off x="8540628" y="5573319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Cay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21A3A8B-A3D1-479D-AA3D-45CEBEC23E5C}"/>
              </a:ext>
            </a:extLst>
          </p:cNvPr>
          <p:cNvGrpSpPr/>
          <p:nvPr/>
        </p:nvGrpSpPr>
        <p:grpSpPr>
          <a:xfrm>
            <a:off x="4303977" y="19118"/>
            <a:ext cx="3352801" cy="6426135"/>
            <a:chOff x="762196" y="315288"/>
            <a:chExt cx="4129549" cy="4828212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06A28FF4-1D1F-4C29-81F4-D69DDDFC4B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41EF055-D295-4FBF-9AC8-A8D7A2E50A92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rgbClr val="5299DB">
                <a:lumMod val="60000"/>
                <a:lumOff val="40000"/>
              </a:srgb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80" name="Rounded Rectangle 2">
            <a:extLst>
              <a:ext uri="{FF2B5EF4-FFF2-40B4-BE49-F238E27FC236}">
                <a16:creationId xmlns:a16="http://schemas.microsoft.com/office/drawing/2014/main" id="{E49DD409-2072-4FBB-97BC-66F6791D0B1E}"/>
              </a:ext>
            </a:extLst>
          </p:cNvPr>
          <p:cNvSpPr/>
          <p:nvPr/>
        </p:nvSpPr>
        <p:spPr>
          <a:xfrm>
            <a:off x="4667456" y="2587916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1" name="Rounded Rectangle 2">
            <a:extLst>
              <a:ext uri="{FF2B5EF4-FFF2-40B4-BE49-F238E27FC236}">
                <a16:creationId xmlns:a16="http://schemas.microsoft.com/office/drawing/2014/main" id="{F8588587-90B6-4266-B509-7E6C2AB57EBA}"/>
              </a:ext>
            </a:extLst>
          </p:cNvPr>
          <p:cNvSpPr/>
          <p:nvPr/>
        </p:nvSpPr>
        <p:spPr>
          <a:xfrm>
            <a:off x="4684505" y="3313239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BA2D0DE-F775-49AE-BF31-9E0D1DD0B8F2}"/>
              </a:ext>
            </a:extLst>
          </p:cNvPr>
          <p:cNvGrpSpPr/>
          <p:nvPr/>
        </p:nvGrpSpPr>
        <p:grpSpPr>
          <a:xfrm>
            <a:off x="4527073" y="1112283"/>
            <a:ext cx="2961217" cy="1058176"/>
            <a:chOff x="4795735" y="5018846"/>
            <a:chExt cx="1503367" cy="103585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9710AD7-49D2-4F8D-8A21-9B12CBAE27F6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5C30C0BC-3335-4B94-B553-C74F5E7EA982}"/>
                </a:ext>
              </a:extLst>
            </p:cNvPr>
            <p:cNvSpPr txBox="1"/>
            <p:nvPr/>
          </p:nvSpPr>
          <p:spPr>
            <a:xfrm>
              <a:off x="4802667" y="5116053"/>
              <a:ext cx="1496435" cy="93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kích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thước</a:t>
              </a:r>
              <a:endParaRPr kumimoji="0" lang="vi-VN" sz="2800" b="1" i="0" u="none" strike="noStrike" kern="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5" name="Rounded Rectangle 2">
            <a:extLst>
              <a:ext uri="{FF2B5EF4-FFF2-40B4-BE49-F238E27FC236}">
                <a16:creationId xmlns:a16="http://schemas.microsoft.com/office/drawing/2014/main" id="{9E4CB0FF-2A8B-4EC3-85DA-A14F2245C630}"/>
              </a:ext>
            </a:extLst>
          </p:cNvPr>
          <p:cNvSpPr/>
          <p:nvPr/>
        </p:nvSpPr>
        <p:spPr>
          <a:xfrm>
            <a:off x="4705663" y="4153923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trịa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6" name="Rounded Rectangle 2">
            <a:extLst>
              <a:ext uri="{FF2B5EF4-FFF2-40B4-BE49-F238E27FC236}">
                <a16:creationId xmlns:a16="http://schemas.microsoft.com/office/drawing/2014/main" id="{C88BAEBC-B987-4D1F-9026-D87A75770A47}"/>
              </a:ext>
            </a:extLst>
          </p:cNvPr>
          <p:cNvSpPr/>
          <p:nvPr/>
        </p:nvSpPr>
        <p:spPr>
          <a:xfrm>
            <a:off x="4727749" y="4879246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mạp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7" name="Rounded Rectangle 2">
            <a:extLst>
              <a:ext uri="{FF2B5EF4-FFF2-40B4-BE49-F238E27FC236}">
                <a16:creationId xmlns:a16="http://schemas.microsoft.com/office/drawing/2014/main" id="{27454615-0613-481E-A6CF-E216B4D5554B}"/>
              </a:ext>
            </a:extLst>
          </p:cNvPr>
          <p:cNvSpPr/>
          <p:nvPr/>
        </p:nvSpPr>
        <p:spPr>
          <a:xfrm>
            <a:off x="4705663" y="5687878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20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3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9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9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9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0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7" grpId="0" animBg="1"/>
          <p:bldP spid="62" grpId="0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5" grpId="0" animBg="1"/>
          <p:bldP spid="76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7" grpId="0" animBg="1"/>
          <p:bldP spid="62" grpId="0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5" grpId="0" animBg="1"/>
          <p:bldP spid="76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01" y="-50524"/>
            <a:ext cx="10969396" cy="5866298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70" y="5227191"/>
            <a:ext cx="5058050" cy="1585503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CF028C-552F-44EE-84D8-ECC2A57371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7414" y="2101714"/>
            <a:ext cx="8353013" cy="27072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FD1B328-9C45-4F51-8141-A80D0CC4C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77" b="89095" l="9414" r="94849">
                        <a14:foregroundMark x1="17229" y1="20186" x2="25044" y2="35499"/>
                        <a14:foregroundMark x1="25044" y1="35499" x2="25577" y2="40371"/>
                        <a14:foregroundMark x1="27176" y1="19490" x2="27531" y2="24362"/>
                        <a14:foregroundMark x1="39432" y1="75870" x2="39432" y2="75870"/>
                        <a14:foregroundMark x1="46892" y1="74478" x2="48313" y2="88167"/>
                        <a14:foregroundMark x1="48313" y1="88167" x2="48845" y2="88167"/>
                        <a14:foregroundMark x1="60568" y1="28770" x2="76199" y2="33179"/>
                        <a14:foregroundMark x1="76199" y1="33179" x2="76377" y2="33179"/>
                        <a14:foregroundMark x1="91119" y1="40371" x2="91119" y2="40371"/>
                        <a14:foregroundMark x1="51687" y1="54060" x2="51687" y2="54060"/>
                        <a14:foregroundMark x1="9947" y1="24362" x2="9947" y2="24362"/>
                        <a14:foregroundMark x1="9414" y1="25522" x2="9414" y2="25522"/>
                        <a14:foregroundMark x1="16519" y1="18329" x2="16519" y2="18329"/>
                        <a14:foregroundMark x1="94316" y1="37355" x2="94316" y2="37355"/>
                        <a14:foregroundMark x1="93428" y1="34803" x2="93428" y2="34803"/>
                        <a14:foregroundMark x1="94849" y1="37355" x2="94849" y2="37355"/>
                        <a14:foregroundMark x1="59680" y1="75174" x2="59680" y2="75174"/>
                        <a14:backgroundMark x1="30906" y1="39211" x2="30906" y2="39211"/>
                        <a14:backgroundMark x1="30018" y1="31090" x2="30906" y2="39211"/>
                        <a14:backgroundMark x1="51332" y1="42227" x2="51332" y2="42227"/>
                        <a14:backgroundMark x1="53464" y1="33643" x2="53464" y2="33643"/>
                        <a14:backgroundMark x1="52220" y1="41531" x2="50799" y2="41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418" y="-114474"/>
            <a:ext cx="3991928" cy="305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85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19099" y="-310617"/>
            <a:ext cx="13182600" cy="6739992"/>
            <a:chOff x="9835" y="-455139"/>
            <a:chExt cx="12341727" cy="6495105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44" y="-73702"/>
              <a:ext cx="11431953" cy="611366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CD63090-6A9E-43EC-BCB9-BF6778B7FCFA}"/>
              </a:ext>
            </a:extLst>
          </p:cNvPr>
          <p:cNvSpPr txBox="1"/>
          <p:nvPr/>
        </p:nvSpPr>
        <p:spPr>
          <a:xfrm>
            <a:off x="1533525" y="338874"/>
            <a:ext cx="9664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84F98B-F802-485B-BD47-BBED57933C5F}"/>
              </a:ext>
            </a:extLst>
          </p:cNvPr>
          <p:cNvSpPr txBox="1"/>
          <p:nvPr/>
        </p:nvSpPr>
        <p:spPr>
          <a:xfrm>
            <a:off x="342901" y="1219795"/>
            <a:ext cx="11049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chổi rơm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(bé, xinh xắn, vàng óng)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họ hàng nhà chổi thì có cô bé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chổi rơ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 loại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nhất. Cô có chiếc váy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không ai đẹp bằng. Áo của cô cũng bằng rơm thóc nếp vàng tươi, được tết săn lại, cuốn từng vòng quanh người, trông cứ như là áo len vậy.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nhưng chổi rơm rất được việc. Ngày hai lần, chị Thùy Linh mang chổi ra quét nhà. Chỉ quét nhà thôi, còn sân, vườn đã có chổi khác cứng hơn.</a:t>
            </a:r>
          </a:p>
          <a:p>
            <a:pPr algn="r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Vũ Duy Thông)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1F86C70-37D1-46C4-B128-C7590CBF83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3775" y="4672093"/>
            <a:ext cx="2195848" cy="16678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D8694A2-E165-4E34-AD57-15DC4DE1CE3C}"/>
              </a:ext>
            </a:extLst>
          </p:cNvPr>
          <p:cNvSpPr txBox="1"/>
          <p:nvPr/>
        </p:nvSpPr>
        <p:spPr>
          <a:xfrm>
            <a:off x="8269245" y="2036112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✿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FC352D-8682-4BE5-BEF9-B9ED34DF40B6}"/>
              </a:ext>
            </a:extLst>
          </p:cNvPr>
          <p:cNvSpPr txBox="1"/>
          <p:nvPr/>
        </p:nvSpPr>
        <p:spPr>
          <a:xfrm>
            <a:off x="953416" y="2485921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✿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E12C05-5943-449E-9372-6EEC4805953D}"/>
              </a:ext>
            </a:extLst>
          </p:cNvPr>
          <p:cNvSpPr txBox="1"/>
          <p:nvPr/>
        </p:nvSpPr>
        <p:spPr>
          <a:xfrm>
            <a:off x="1139438" y="3338614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✿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4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19099" y="-310617"/>
            <a:ext cx="13182600" cy="7168616"/>
            <a:chOff x="9835" y="-455139"/>
            <a:chExt cx="12341727" cy="6908156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44" y="-73703"/>
              <a:ext cx="11431953" cy="652672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35FDA51-7D02-49EB-805E-9C92C24FF079}"/>
              </a:ext>
            </a:extLst>
          </p:cNvPr>
          <p:cNvSpPr txBox="1"/>
          <p:nvPr/>
        </p:nvSpPr>
        <p:spPr>
          <a:xfrm>
            <a:off x="1493070" y="399283"/>
            <a:ext cx="9664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A4A116-60E5-4F10-B469-00947297BB11}"/>
              </a:ext>
            </a:extLst>
          </p:cNvPr>
          <p:cNvSpPr txBox="1"/>
          <p:nvPr/>
        </p:nvSpPr>
        <p:spPr>
          <a:xfrm>
            <a:off x="548640" y="1413063"/>
            <a:ext cx="11317827" cy="5016758"/>
          </a:xfrm>
          <a:custGeom>
            <a:avLst/>
            <a:gdLst>
              <a:gd name="connsiteX0" fmla="*/ 0 w 11317827"/>
              <a:gd name="connsiteY0" fmla="*/ 0 h 5016758"/>
              <a:gd name="connsiteX1" fmla="*/ 11317827 w 11317827"/>
              <a:gd name="connsiteY1" fmla="*/ 0 h 5016758"/>
              <a:gd name="connsiteX2" fmla="*/ 11317827 w 11317827"/>
              <a:gd name="connsiteY2" fmla="*/ 5016758 h 5016758"/>
              <a:gd name="connsiteX3" fmla="*/ 0 w 11317827"/>
              <a:gd name="connsiteY3" fmla="*/ 5016758 h 5016758"/>
              <a:gd name="connsiteX4" fmla="*/ 0 w 11317827"/>
              <a:gd name="connsiteY4" fmla="*/ 0 h 501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7827" h="5016758" fill="none" extrusionOk="0">
                <a:moveTo>
                  <a:pt x="0" y="0"/>
                </a:moveTo>
                <a:cubicBezTo>
                  <a:pt x="1288844" y="41470"/>
                  <a:pt x="9366714" y="156431"/>
                  <a:pt x="11317827" y="0"/>
                </a:cubicBezTo>
                <a:cubicBezTo>
                  <a:pt x="11332477" y="2410976"/>
                  <a:pt x="11281033" y="4461012"/>
                  <a:pt x="11317827" y="5016758"/>
                </a:cubicBezTo>
                <a:cubicBezTo>
                  <a:pt x="5920013" y="4999111"/>
                  <a:pt x="4772163" y="5052062"/>
                  <a:pt x="0" y="5016758"/>
                </a:cubicBezTo>
                <a:cubicBezTo>
                  <a:pt x="65784" y="3323614"/>
                  <a:pt x="-169487" y="882152"/>
                  <a:pt x="0" y="0"/>
                </a:cubicBezTo>
                <a:close/>
              </a:path>
              <a:path w="11317827" h="5016758" stroke="0" extrusionOk="0">
                <a:moveTo>
                  <a:pt x="0" y="0"/>
                </a:moveTo>
                <a:cubicBezTo>
                  <a:pt x="3675891" y="53968"/>
                  <a:pt x="6456980" y="-1137"/>
                  <a:pt x="11317827" y="0"/>
                </a:cubicBezTo>
                <a:cubicBezTo>
                  <a:pt x="11161134" y="1616584"/>
                  <a:pt x="11461894" y="2698473"/>
                  <a:pt x="11317827" y="5016758"/>
                </a:cubicBezTo>
                <a:cubicBezTo>
                  <a:pt x="8021917" y="5071300"/>
                  <a:pt x="2801140" y="4916979"/>
                  <a:pt x="0" y="5016758"/>
                </a:cubicBezTo>
                <a:cubicBezTo>
                  <a:pt x="90861" y="4379999"/>
                  <a:pt x="-96644" y="773042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26A8E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chổi rơm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(bé, xinh xắn, vàng óng)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họ hàng nhà chổi thì có cô bé chổi rơ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vào loại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nhất. Cô có chiếc </a:t>
            </a:r>
            <a:r>
              <a:rPr kumimoji="0" lang="vi-VN" sz="3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váy 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</a:t>
            </a:r>
            <a:r>
              <a:rPr kumimoji="0" lang="vi-VN" sz="3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ai đẹp bằng. Áo của cô cũng bằng rơm thóc nếp vàng tươi, được tết săn lại, cuốn từng vòng quanh người, trông cứ như là áo len vậy.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 chổi rơm rất được việc. Ngày hai lần, chị Thùy Linh mang chổi ra quét nhà. Chỉ quét nhà thôi, còn sân, vườn đã có chổi khác cứng hơn.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Vũ Duy Thông)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0E60F5-2775-4B1B-B55C-31CFFB02803C}"/>
              </a:ext>
            </a:extLst>
          </p:cNvPr>
          <p:cNvSpPr txBox="1"/>
          <p:nvPr/>
        </p:nvSpPr>
        <p:spPr>
          <a:xfrm>
            <a:off x="9764579" y="2363466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✿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A4BB58-7553-4F23-8676-20BA44B699FD}"/>
              </a:ext>
            </a:extLst>
          </p:cNvPr>
          <p:cNvSpPr txBox="1"/>
          <p:nvPr/>
        </p:nvSpPr>
        <p:spPr>
          <a:xfrm>
            <a:off x="1722623" y="4185643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CE4F78-3668-4196-89DA-F0B0A776C66F}"/>
              </a:ext>
            </a:extLst>
          </p:cNvPr>
          <p:cNvSpPr txBox="1"/>
          <p:nvPr/>
        </p:nvSpPr>
        <p:spPr>
          <a:xfrm>
            <a:off x="4565998" y="2819660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✿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8A7740-D0E3-4ABD-A36B-3A27F4300071}"/>
              </a:ext>
            </a:extLst>
          </p:cNvPr>
          <p:cNvSpPr txBox="1"/>
          <p:nvPr/>
        </p:nvSpPr>
        <p:spPr>
          <a:xfrm>
            <a:off x="9292738" y="2401258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xắn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713A32-0DAC-49E1-AAB1-4C5887D01B0A}"/>
              </a:ext>
            </a:extLst>
          </p:cNvPr>
          <p:cNvSpPr txBox="1"/>
          <p:nvPr/>
        </p:nvSpPr>
        <p:spPr>
          <a:xfrm>
            <a:off x="1694595" y="4211759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✿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DBF967-4390-4544-BB66-85C71921C6AE}"/>
              </a:ext>
            </a:extLst>
          </p:cNvPr>
          <p:cNvSpPr txBox="1"/>
          <p:nvPr/>
        </p:nvSpPr>
        <p:spPr>
          <a:xfrm>
            <a:off x="4125516" y="2847640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óng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44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860" y="0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9" y="63782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042988" y="369400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BC9F46-3B57-47EE-A489-AEED48834DA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30165" y="1100133"/>
            <a:ext cx="554784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487</Words>
  <Application>Microsoft Office PowerPoint</Application>
  <PresentationFormat>Widescreen</PresentationFormat>
  <Paragraphs>62</Paragraphs>
  <Slides>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 Lã</dc:creator>
  <cp:lastModifiedBy>Nguyễn Ngọc Diệp</cp:lastModifiedBy>
  <cp:revision>3</cp:revision>
  <dcterms:created xsi:type="dcterms:W3CDTF">2022-08-26T16:32:42Z</dcterms:created>
  <dcterms:modified xsi:type="dcterms:W3CDTF">2024-09-21T15:26:20Z</dcterms:modified>
</cp:coreProperties>
</file>