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73" r:id="rId3"/>
    <p:sldId id="275" r:id="rId4"/>
    <p:sldId id="284" r:id="rId5"/>
    <p:sldId id="267" r:id="rId6"/>
    <p:sldId id="278" r:id="rId7"/>
    <p:sldId id="285" r:id="rId8"/>
    <p:sldId id="287" r:id="rId9"/>
    <p:sldId id="286" r:id="rId10"/>
    <p:sldId id="288" r:id="rId11"/>
    <p:sldId id="289" r:id="rId12"/>
    <p:sldId id="290" r:id="rId13"/>
    <p:sldId id="2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4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5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0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0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9E5E8-C87D-4E94-8788-B777E59352B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4AB5-F594-487D-B81C-4C26C17292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1C3030D-0D54-CFD9-2B8E-02EE5A86E69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00024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D28291-FD27-A5DF-25CA-2287607D4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41" y="1100885"/>
            <a:ext cx="9187468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6740F-CE37-6A07-AC56-7DA99498A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507" y="2005727"/>
            <a:ext cx="9156986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27C202-8AD2-B0DD-3A02-5F19A4A96446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76214-2AAF-A637-5CC1-0F5C7870947B}"/>
              </a:ext>
            </a:extLst>
          </p:cNvPr>
          <p:cNvSpPr txBox="1"/>
          <p:nvPr/>
        </p:nvSpPr>
        <p:spPr>
          <a:xfrm>
            <a:off x="2954394" y="490450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từng đoạn câu chuyện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CB6D72A9-FA50-F742-1187-A7E177C39F74}"/>
              </a:ext>
            </a:extLst>
          </p:cNvPr>
          <p:cNvSpPr/>
          <p:nvPr/>
        </p:nvSpPr>
        <p:spPr>
          <a:xfrm>
            <a:off x="4943475" y="1352551"/>
            <a:ext cx="6848475" cy="53244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D8189-E17D-DA83-E9B5-FF8A0ECBC695}"/>
              </a:ext>
            </a:extLst>
          </p:cNvPr>
          <p:cNvSpPr txBox="1"/>
          <p:nvPr/>
        </p:nvSpPr>
        <p:spPr>
          <a:xfrm>
            <a:off x="5153025" y="1663316"/>
            <a:ext cx="64865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người khách rất ngạc nhiên, hỏi: </a:t>
            </a: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Tại sao các ông lại phải làm như vậy ?</a:t>
            </a: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 quan trả lời :</a:t>
            </a:r>
          </a:p>
          <a:p>
            <a:pPr lvl="0" algn="just"/>
            <a:r>
              <a:rPr lang="vi-VN" sz="2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Đây là mảnh đất yêu quý của chúng tôi. Chúng tôi sinh ra ở đây, chết cũng ở đây. Trên mảnh đất này, chúng tôi trồng trọt, chăn nuôi. Đất Ê-ti-ô-pi-a là cha, là mẹ, là anh em ruột thịt của chúng tôi. Chúng tôi đã tiếp các ông như những khách quý. Nhà vua đã tặng các ông nhiều sản vật hiếm. Song đất Ê-ti-ô-pi-a đối với chúng tôi là thiêng liêng, cao quý nhất. Chúng tôi không thể để các ông mang đi, dù chỉ là một hạt cát nhỏ.  </a:t>
            </a:r>
          </a:p>
          <a:p>
            <a:pPr lvl="0" algn="just"/>
            <a:endParaRPr lang="vi-VN" sz="2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6F30-CD0B-FF81-FB55-D3A4E24AF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" y="2043112"/>
            <a:ext cx="4464605" cy="33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7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27C202-8AD2-B0DD-3A02-5F19A4A96446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8B1761A1-D576-3208-5301-13769E91E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76214-2AAF-A637-5CC1-0F5C7870947B}"/>
              </a:ext>
            </a:extLst>
          </p:cNvPr>
          <p:cNvSpPr txBox="1"/>
          <p:nvPr/>
        </p:nvSpPr>
        <p:spPr>
          <a:xfrm>
            <a:off x="2954394" y="490450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từng đoạn câu chuyện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CB6D72A9-FA50-F742-1187-A7E177C39F74}"/>
              </a:ext>
            </a:extLst>
          </p:cNvPr>
          <p:cNvSpPr/>
          <p:nvPr/>
        </p:nvSpPr>
        <p:spPr>
          <a:xfrm>
            <a:off x="5377629" y="1838227"/>
            <a:ext cx="5604387" cy="36723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D8189-E17D-DA83-E9B5-FF8A0ECBC695}"/>
              </a:ext>
            </a:extLst>
          </p:cNvPr>
          <p:cNvSpPr txBox="1"/>
          <p:nvPr/>
        </p:nvSpPr>
        <p:spPr>
          <a:xfrm>
            <a:off x="5495617" y="2025266"/>
            <a:ext cx="5381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CC"/>
                </a:solidFill>
                <a:cs typeface="Arial" panose="020B0604020202020204" pitchFamily="34" charset="0"/>
              </a:rPr>
              <a:t> Nghe những lời nói chân tình của viên quan, hai người khách càng thêm khâm phục tấm lòng yêu quý mảnh đất quê hương của người Ê- ti- ô- pi-a.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EAED81-3DB2-01D1-8AF6-E887102CF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076451"/>
            <a:ext cx="4364654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7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A744E3-58D1-A7F6-D435-AE1755DAFFA2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9">
            <a:extLst>
              <a:ext uri="{FF2B5EF4-FFF2-40B4-BE49-F238E27FC236}">
                <a16:creationId xmlns:a16="http://schemas.microsoft.com/office/drawing/2014/main" id="{52D94B0E-9400-1D53-7142-678211849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1" name="Oval Callout 3">
            <a:extLst>
              <a:ext uri="{FF2B5EF4-FFF2-40B4-BE49-F238E27FC236}">
                <a16:creationId xmlns:a16="http://schemas.microsoft.com/office/drawing/2014/main" id="{34933123-F932-91DC-F4BD-B78AA3B7FD30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AA016-09D6-2EFF-7E1D-91FBE5726056}"/>
              </a:ext>
            </a:extLst>
          </p:cNvPr>
          <p:cNvSpPr txBox="1"/>
          <p:nvPr/>
        </p:nvSpPr>
        <p:spPr>
          <a:xfrm>
            <a:off x="2005778" y="752181"/>
            <a:ext cx="5397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i="1" dirty="0">
                <a:latin typeface="Arial" panose="020B0604020202020204" pitchFamily="34" charset="0"/>
                <a:cs typeface="Arial" panose="020B0604020202020204" pitchFamily="34" charset="0"/>
              </a:rPr>
              <a:t>Câu chuyện “Đất quý, đất yêu” nói về điều gì?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68B0DA86-EF03-3D87-02E9-68F7BEDF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F2BAD5-4D4F-AF44-6709-25B6ADC4ECA2}"/>
              </a:ext>
            </a:extLst>
          </p:cNvPr>
          <p:cNvGrpSpPr/>
          <p:nvPr/>
        </p:nvGrpSpPr>
        <p:grpSpPr>
          <a:xfrm>
            <a:off x="4762501" y="2536713"/>
            <a:ext cx="6520016" cy="2024281"/>
            <a:chOff x="5412657" y="2123769"/>
            <a:chExt cx="5869859" cy="2024281"/>
          </a:xfrm>
        </p:grpSpPr>
        <p:sp>
          <p:nvSpPr>
            <p:cNvPr id="18" name="Rounded Rectangular Callout 5">
              <a:extLst>
                <a:ext uri="{FF2B5EF4-FFF2-40B4-BE49-F238E27FC236}">
                  <a16:creationId xmlns:a16="http://schemas.microsoft.com/office/drawing/2014/main" id="{99E9121E-2F30-4BBE-03EA-F70B190841B6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CB9718-4F13-DA68-3233-0E71CDAC7A87}"/>
                </a:ext>
              </a:extLst>
            </p:cNvPr>
            <p:cNvSpPr txBox="1"/>
            <p:nvPr/>
          </p:nvSpPr>
          <p:spPr>
            <a:xfrm>
              <a:off x="5412657" y="2332168"/>
              <a:ext cx="56928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chuyện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 lên tình cảm yêu quý và trân trọng của người Ê-ti-ô-pi-a đối với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đất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quê hương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i="1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vi-VN" sz="28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i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F449C0D8-0D03-64D9-EA65-F819D4C8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762" y="4601008"/>
            <a:ext cx="2109019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03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48" t="2682" r="4656" b="-2682"/>
          <a:stretch/>
        </p:blipFill>
        <p:spPr>
          <a:xfrm flipH="1">
            <a:off x="10869768" y="5600440"/>
            <a:ext cx="1322231" cy="1441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5102"/>
          <a:stretch/>
        </p:blipFill>
        <p:spPr>
          <a:xfrm flipH="1">
            <a:off x="-1" y="5511540"/>
            <a:ext cx="1403797" cy="1530044"/>
          </a:xfrm>
          <a:prstGeom prst="rect">
            <a:avLst/>
          </a:prstGeom>
        </p:spPr>
      </p:pic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15711" y="513087"/>
            <a:ext cx="1252734" cy="125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82E0A1-BB23-30CD-45B9-C7A82D9ED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084" y="339259"/>
            <a:ext cx="6494217" cy="59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31819" y="533400"/>
            <a:ext cx="11848563" cy="6324600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Ảnh động làm nền và tuyết rơi cho blogger">
            <a:extLst>
              <a:ext uri="{FF2B5EF4-FFF2-40B4-BE49-F238E27FC236}">
                <a16:creationId xmlns:a16="http://schemas.microsoft.com/office/drawing/2014/main" id="{06E0FD2B-8DB0-A7DC-3C1A-1BDB28D4CA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3B4555B-4F80-BAA3-778F-FE122A4B5619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085FA5AF-59BB-DA57-3D66-E5A505BCC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ECEC9F57-7822-F8CF-0BE3-E8972917E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FFBB7E3-36FD-DC93-94A7-E319DBAD9528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2" name="图片 6">
              <a:extLst>
                <a:ext uri="{FF2B5EF4-FFF2-40B4-BE49-F238E27FC236}">
                  <a16:creationId xmlns:a16="http://schemas.microsoft.com/office/drawing/2014/main" id="{5BF53D43-B2CC-ED53-09BA-0E922A5C6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10EDAF-29F8-F499-B650-AA0052E89AF1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D3D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Giáo viên kể chuyện lần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277D924-E102-92B6-A2E7-4CD3CBCC0905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EF071D7-3687-9D69-EF4A-80871353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FB7F7BA-A7E5-AD75-9124-3F3A178BD70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80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Phỏng đoán nội dung câu chuyện.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439922-F19A-9CF4-7DC6-83B310E2E44C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8" name="图片 6">
              <a:extLst>
                <a:ext uri="{FF2B5EF4-FFF2-40B4-BE49-F238E27FC236}">
                  <a16:creationId xmlns:a16="http://schemas.microsoft.com/office/drawing/2014/main" id="{F391C4A7-6E77-5E47-BC66-D930FAB95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72FA51B-15DE-613D-7C33-149295C43B33}"/>
                </a:ext>
              </a:extLst>
            </p:cNvPr>
            <p:cNvSpPr txBox="1"/>
            <p:nvPr/>
          </p:nvSpPr>
          <p:spPr>
            <a:xfrm>
              <a:off x="5800725" y="2273370"/>
              <a:ext cx="2609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Ghi nhớ các tình tiết trong câu chuyện. </a:t>
              </a:r>
            </a:p>
          </p:txBody>
        </p:sp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9FEE72EB-F6F5-DF87-2E3A-67033E1CA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0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569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204716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66CA8-44DC-0D10-87E5-10F62933E861}"/>
              </a:ext>
            </a:extLst>
          </p:cNvPr>
          <p:cNvSpPr txBox="1"/>
          <p:nvPr/>
        </p:nvSpPr>
        <p:spPr>
          <a:xfrm>
            <a:off x="3196878" y="296790"/>
            <a:ext cx="641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 kể chuyện  lần 2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7078A3-4C64-99A0-A6C8-E0DC4309B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947737"/>
            <a:ext cx="6381750" cy="538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D634F29B-8BD2-8006-E5EF-0F7CE82EFD48}"/>
              </a:ext>
            </a:extLst>
          </p:cNvPr>
          <p:cNvSpPr/>
          <p:nvPr/>
        </p:nvSpPr>
        <p:spPr>
          <a:xfrm>
            <a:off x="277058" y="148449"/>
            <a:ext cx="11714328" cy="6441099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00206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D2BFC4-5660-0D7D-A45E-1C1098BC78B3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CEB50E12-2FE1-D410-6F90-D531E704F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1891" y="3910599"/>
            <a:ext cx="3177335" cy="3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306D646-07E5-86E8-FD10-C170057BD3DE}"/>
              </a:ext>
            </a:extLst>
          </p:cNvPr>
          <p:cNvSpPr txBox="1"/>
          <p:nvPr/>
        </p:nvSpPr>
        <p:spPr>
          <a:xfrm>
            <a:off x="1802716" y="281680"/>
            <a:ext cx="829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đoạn câu chuyện theo nhóm </a:t>
            </a:r>
            <a:endParaRPr lang="en-US" sz="3200" b="1" dirty="0">
              <a:solidFill>
                <a:srgbClr val="FD3D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98CEE0-B2E2-88FF-7CFB-34CDA29E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6" y="1037764"/>
            <a:ext cx="5991224" cy="54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D2BFC4-5660-0D7D-A45E-1C1098BC78B3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DA8805-6E10-C326-90B7-A14213B098DB}"/>
              </a:ext>
            </a:extLst>
          </p:cNvPr>
          <p:cNvSpPr/>
          <p:nvPr/>
        </p:nvSpPr>
        <p:spPr>
          <a:xfrm>
            <a:off x="2158179" y="3536730"/>
            <a:ext cx="86278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 kể  từng đoạn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chuyện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64581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27C202-8AD2-B0DD-3A02-5F19A4A96446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8B1761A1-D576-3208-5301-13769E91EE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A76214-2AAF-A637-5CC1-0F5C7870947B}"/>
              </a:ext>
            </a:extLst>
          </p:cNvPr>
          <p:cNvSpPr txBox="1"/>
          <p:nvPr/>
        </p:nvSpPr>
        <p:spPr>
          <a:xfrm>
            <a:off x="2954394" y="490450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 từng đoạn câu chuyện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CB6D72A9-FA50-F742-1187-A7E177C39F74}"/>
              </a:ext>
            </a:extLst>
          </p:cNvPr>
          <p:cNvSpPr/>
          <p:nvPr/>
        </p:nvSpPr>
        <p:spPr>
          <a:xfrm>
            <a:off x="5377629" y="1838227"/>
            <a:ext cx="5604387" cy="36723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D8189-E17D-DA83-E9B5-FF8A0ECBC695}"/>
              </a:ext>
            </a:extLst>
          </p:cNvPr>
          <p:cNvSpPr txBox="1"/>
          <p:nvPr/>
        </p:nvSpPr>
        <p:spPr>
          <a:xfrm>
            <a:off x="5495616" y="2025266"/>
            <a:ext cx="548639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 xưa, có hai người khách du lịch đến nước Ê-ti-ô-pi-a. Họ đi khắp đất nước thăm đường sá, núi đồi, sông ngòi. Vua nước Ê-ti-ô-pi-a mời họ vào cung điện, mở tiệc chiêu đãi và tặng họ nhiều vật quý. Sau đó vua sai một viên quan đưa khách xuống tàu.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E572C9-39FF-4F21-E991-0B732181A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2" y="1943100"/>
            <a:ext cx="4474918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6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727C202-8AD2-B0DD-3A02-5F19A4A96446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76214-2AAF-A637-5CC1-0F5C7870947B}"/>
              </a:ext>
            </a:extLst>
          </p:cNvPr>
          <p:cNvSpPr txBox="1"/>
          <p:nvPr/>
        </p:nvSpPr>
        <p:spPr>
          <a:xfrm>
            <a:off x="2954394" y="490450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từng đoạn câu chuyện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CB6D72A9-FA50-F742-1187-A7E177C39F74}"/>
              </a:ext>
            </a:extLst>
          </p:cNvPr>
          <p:cNvSpPr/>
          <p:nvPr/>
        </p:nvSpPr>
        <p:spPr>
          <a:xfrm>
            <a:off x="5377629" y="1838227"/>
            <a:ext cx="5604387" cy="31528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FD8189-E17D-DA83-E9B5-FF8A0ECBC695}"/>
              </a:ext>
            </a:extLst>
          </p:cNvPr>
          <p:cNvSpPr txBox="1"/>
          <p:nvPr/>
        </p:nvSpPr>
        <p:spPr>
          <a:xfrm>
            <a:off x="5495616" y="2025266"/>
            <a:ext cx="5486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CC"/>
                </a:solidFill>
                <a:cs typeface="Arial" panose="020B0604020202020204" pitchFamily="34" charset="0"/>
              </a:rPr>
              <a:t>Lúc hai người khách định bước xuống tàu, viên quan bảo khách dừng lại, cởi giày ra. Ông sai người cạo sạch đất ở đế giày khách rồi mới để họ bước xuống tàu trở về nước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6BD311-9374-7AE1-FBDC-E7F2AA585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905000"/>
            <a:ext cx="4656704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52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36</TotalTime>
  <Words>367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19</cp:revision>
  <dcterms:created xsi:type="dcterms:W3CDTF">2023-02-01T13:54:20Z</dcterms:created>
  <dcterms:modified xsi:type="dcterms:W3CDTF">2024-04-26T03:03:22Z</dcterms:modified>
</cp:coreProperties>
</file>