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8"/>
  </p:notesMasterIdLst>
  <p:sldIdLst>
    <p:sldId id="260" r:id="rId3"/>
    <p:sldId id="279" r:id="rId4"/>
    <p:sldId id="2643" r:id="rId5"/>
    <p:sldId id="2637" r:id="rId6"/>
    <p:sldId id="2638" r:id="rId7"/>
    <p:sldId id="2639" r:id="rId8"/>
    <p:sldId id="2640" r:id="rId9"/>
    <p:sldId id="2641" r:id="rId10"/>
    <p:sldId id="2642" r:id="rId11"/>
    <p:sldId id="2644" r:id="rId12"/>
    <p:sldId id="265" r:id="rId13"/>
    <p:sldId id="2636" r:id="rId14"/>
    <p:sldId id="264" r:id="rId15"/>
    <p:sldId id="278" r:id="rId16"/>
    <p:sldId id="2645" r:id="rId17"/>
    <p:sldId id="2646" r:id="rId18"/>
    <p:sldId id="291" r:id="rId19"/>
    <p:sldId id="2648" r:id="rId20"/>
    <p:sldId id="2647" r:id="rId21"/>
    <p:sldId id="2649" r:id="rId22"/>
    <p:sldId id="2650" r:id="rId23"/>
    <p:sldId id="2651" r:id="rId24"/>
    <p:sldId id="2653" r:id="rId25"/>
    <p:sldId id="2652" r:id="rId26"/>
    <p:sldId id="29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81FCE7-F303-4356-93E5-E63CFD516AF2}" type="datetimeFigureOut">
              <a:rPr lang="en-US" smtClean="0"/>
              <a:t>4/26/2024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73FFDE-5FF6-4951-AE11-57D86D3DCCFA}" type="slidenum">
              <a:rPr lang="en-US" smtClean="0"/>
              <a:t>‹#›</a:t>
            </a:fld>
            <a:endParaRPr lang="en-US"/>
          </a:p>
        </p:txBody>
      </p:sp>
    </p:spTree>
    <p:extLst>
      <p:ext uri="{BB962C8B-B14F-4D97-AF65-F5344CB8AC3E}">
        <p14:creationId xmlns:p14="http://schemas.microsoft.com/office/powerpoint/2010/main" val="1821899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click vào</a:t>
            </a:r>
            <a:r>
              <a:rPr lang="en-US" baseline="0" dirty="0"/>
              <a:t> thẻ để mở từ khó.</a:t>
            </a:r>
          </a:p>
          <a:p>
            <a:r>
              <a:rPr lang="en-US" baseline="0" dirty="0"/>
              <a:t>Click vào từ khó để kiểm tra đúng sai.</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C84043-C78B-4D73-8E55-26A1D1D585B4}"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91397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GV click vào mỗi ô để hiện ra câu hỏi.</a:t>
            </a:r>
          </a:p>
          <a:p>
            <a:r>
              <a:rPr lang="vi-VN" dirty="0"/>
              <a:t>Click vào dấu mũi tên góc phải để đến slide cảm ơn.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C84043-C78B-4D73-8E55-26A1D1D585B4}"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13631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Click vào bông hoa để bông hoa biến mất, nhấp chuột 1 lần nữa để hiện đáp án.</a:t>
            </a:r>
          </a:p>
          <a:p>
            <a:r>
              <a:rPr lang="vi-VN" dirty="0"/>
              <a:t>Click vào dấu mũi tên góc trái để quay về.</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C84043-C78B-4D73-8E55-26A1D1D585B4}"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50708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Click vào bông hoa để bông hoa biến mất, nhấp chuột 1 lần nữa để hiện đáp án.</a:t>
            </a:r>
          </a:p>
          <a:p>
            <a:r>
              <a:rPr lang="vi-VN" dirty="0"/>
              <a:t>Click vào dấu mũi tên góc phải để quay về.</a:t>
            </a:r>
          </a:p>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C84043-C78B-4D73-8E55-26A1D1D585B4}"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04485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Click vào bông hoa để bông hoa biến mất, nhấp chuột 1 lần nữa để hiện đáp án.</a:t>
            </a:r>
          </a:p>
          <a:p>
            <a:r>
              <a:rPr lang="vi-VN" dirty="0"/>
              <a:t>Click vào dấu mũi tên góc trái để quay về.</a:t>
            </a:r>
          </a:p>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C84043-C78B-4D73-8E55-26A1D1D585B4}"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27813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Click vào bông hoa để bông hoa biến mất, nhấp chuột 1 lần nữa để hiện đáp án.</a:t>
            </a:r>
          </a:p>
          <a:p>
            <a:r>
              <a:rPr lang="vi-VN" dirty="0"/>
              <a:t>Click vào dấu mũi tên góc phải để quay về.</a:t>
            </a:r>
          </a:p>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C84043-C78B-4D73-8E55-26A1D1D585B4}"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31805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click vào</a:t>
            </a:r>
            <a:r>
              <a:rPr lang="en-US" baseline="0" dirty="0"/>
              <a:t> thẻ để mở từ khó.</a:t>
            </a:r>
          </a:p>
          <a:p>
            <a:r>
              <a:rPr lang="en-US" baseline="0" dirty="0"/>
              <a:t>Click vào từ khó để kiểm tra đúng sai.</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C84043-C78B-4D73-8E55-26A1D1D585B4}"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22511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click vào</a:t>
            </a:r>
            <a:r>
              <a:rPr lang="en-US" baseline="0" dirty="0"/>
              <a:t> thẻ để mở từ khó.</a:t>
            </a:r>
          </a:p>
          <a:p>
            <a:r>
              <a:rPr lang="en-US" baseline="0" dirty="0"/>
              <a:t>Click vào từ khó để kiểm tra đúng sai.</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C84043-C78B-4D73-8E55-26A1D1D585B4}"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2136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click vào</a:t>
            </a:r>
            <a:r>
              <a:rPr lang="en-US" baseline="0" dirty="0"/>
              <a:t> thẻ để mở từ khó.</a:t>
            </a:r>
          </a:p>
          <a:p>
            <a:r>
              <a:rPr lang="en-US" baseline="0" dirty="0"/>
              <a:t>Click vào từ khó để kiểm tra đúng sai.</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C84043-C78B-4D73-8E55-26A1D1D585B4}"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83438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BC3D9F6F-070B-472A-8DFA-5ED4BAE24FD2}" type="datetimeFigureOut">
              <a:rPr lang="vi-VN" smtClean="0"/>
              <a:t>26/04/2024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CCDCE5A-8F95-48EF-A449-5976C0092E1C}" type="slidenum">
              <a:rPr lang="vi-VN" smtClean="0"/>
              <a:t>‹#›</a:t>
            </a:fld>
            <a:endParaRPr lang="vi-VN"/>
          </a:p>
        </p:txBody>
      </p:sp>
    </p:spTree>
    <p:extLst>
      <p:ext uri="{BB962C8B-B14F-4D97-AF65-F5344CB8AC3E}">
        <p14:creationId xmlns:p14="http://schemas.microsoft.com/office/powerpoint/2010/main" val="3589618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C3D9F6F-070B-472A-8DFA-5ED4BAE24FD2}" type="datetimeFigureOut">
              <a:rPr lang="vi-VN" smtClean="0"/>
              <a:t>26/04/2024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CCDCE5A-8F95-48EF-A449-5976C0092E1C}" type="slidenum">
              <a:rPr lang="vi-VN" smtClean="0"/>
              <a:t>‹#›</a:t>
            </a:fld>
            <a:endParaRPr lang="vi-VN"/>
          </a:p>
        </p:txBody>
      </p:sp>
    </p:spTree>
    <p:extLst>
      <p:ext uri="{BB962C8B-B14F-4D97-AF65-F5344CB8AC3E}">
        <p14:creationId xmlns:p14="http://schemas.microsoft.com/office/powerpoint/2010/main" val="3690913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C3D9F6F-070B-472A-8DFA-5ED4BAE24FD2}" type="datetimeFigureOut">
              <a:rPr lang="vi-VN" smtClean="0"/>
              <a:t>26/04/2024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CCDCE5A-8F95-48EF-A449-5976C0092E1C}" type="slidenum">
              <a:rPr lang="vi-VN" smtClean="0"/>
              <a:t>‹#›</a:t>
            </a:fld>
            <a:endParaRPr lang="vi-VN"/>
          </a:p>
        </p:txBody>
      </p:sp>
    </p:spTree>
    <p:extLst>
      <p:ext uri="{BB962C8B-B14F-4D97-AF65-F5344CB8AC3E}">
        <p14:creationId xmlns:p14="http://schemas.microsoft.com/office/powerpoint/2010/main" val="1843469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30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30B1641-9EB7-4B70-856B-460AB458E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7ABEDC77-C7EB-4647-8B12-BB4B09C6C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a16="http://schemas.microsoft.com/office/drawing/2014/main" id="{089F4924-B610-4B01-AAF0-EB6D4C2B84E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1303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DF10BD-A049-4E16-8D62-126B709B9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A7D0DFF0-46F8-4187-942E-DEA6A4808A7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a16="http://schemas.microsoft.com/office/drawing/2014/main" id="{C7F48FFE-631C-4540-807B-CB3B602A1B0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9267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7597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51A1023-4220-4CE5-B5EF-344DCFB667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17AB1272-66D6-4F7C-8D48-6903E68214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7524" y="182880"/>
            <a:ext cx="11436951" cy="6492241"/>
          </a:xfrm>
          <a:prstGeom prst="rect">
            <a:avLst/>
          </a:prstGeom>
        </p:spPr>
      </p:pic>
      <p:pic>
        <p:nvPicPr>
          <p:cNvPr id="5" name="图片 4" descr="图片包含 矢量图形&#10;&#10;描述已自动生成">
            <a:extLst>
              <a:ext uri="{FF2B5EF4-FFF2-40B4-BE49-F238E27FC236}">
                <a16:creationId xmlns:a16="http://schemas.microsoft.com/office/drawing/2014/main" id="{AD4EFE15-4A23-403E-8AF7-9B5B0641F9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0192905" y="0"/>
            <a:ext cx="1999094" cy="1763486"/>
          </a:xfrm>
          <a:prstGeom prst="rect">
            <a:avLst/>
          </a:prstGeom>
          <a:effectLst>
            <a:outerShdw blurRad="50800" dist="38100" dir="2700000" algn="tl" rotWithShape="0">
              <a:prstClr val="black">
                <a:alpha val="40000"/>
              </a:prstClr>
            </a:outerShdw>
          </a:effectLst>
        </p:spPr>
      </p:pic>
      <p:sp>
        <p:nvSpPr>
          <p:cNvPr id="6" name="矩形: 圆角 5">
            <a:extLst>
              <a:ext uri="{FF2B5EF4-FFF2-40B4-BE49-F238E27FC236}">
                <a16:creationId xmlns:a16="http://schemas.microsoft.com/office/drawing/2014/main" id="{3C33D859-34D3-4234-AB03-95A8549D8C6D}"/>
              </a:ext>
            </a:extLst>
          </p:cNvPr>
          <p:cNvSpPr/>
          <p:nvPr userDrawn="1"/>
        </p:nvSpPr>
        <p:spPr>
          <a:xfrm>
            <a:off x="4306387" y="992777"/>
            <a:ext cx="3579223" cy="535577"/>
          </a:xfrm>
          <a:prstGeom prst="roundRect">
            <a:avLst>
              <a:gd name="adj" fmla="val 50000"/>
            </a:avLst>
          </a:prstGeom>
          <a:solidFill>
            <a:srgbClr val="396B67"/>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348565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2C1917-4A94-41D7-817F-74CD2F2A0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id="{65570613-31EB-44B1-B34B-ED17A47DBA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id="{E8EBB76D-25D6-4143-8107-479AA58A61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171185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FFCB55-A78E-4DE0-92B1-EAB6AD237F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69510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C3D9F6F-070B-472A-8DFA-5ED4BAE24FD2}" type="datetimeFigureOut">
              <a:rPr lang="vi-VN" smtClean="0"/>
              <a:t>26/04/2024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CCDCE5A-8F95-48EF-A449-5976C0092E1C}" type="slidenum">
              <a:rPr lang="vi-VN" smtClean="0"/>
              <a:t>‹#›</a:t>
            </a:fld>
            <a:endParaRPr lang="vi-VN"/>
          </a:p>
        </p:txBody>
      </p:sp>
    </p:spTree>
    <p:extLst>
      <p:ext uri="{BB962C8B-B14F-4D97-AF65-F5344CB8AC3E}">
        <p14:creationId xmlns:p14="http://schemas.microsoft.com/office/powerpoint/2010/main" val="128443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3D9F6F-070B-472A-8DFA-5ED4BAE24FD2}" type="datetimeFigureOut">
              <a:rPr lang="vi-VN" smtClean="0"/>
              <a:t>26/04/2024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CCDCE5A-8F95-48EF-A449-5976C0092E1C}" type="slidenum">
              <a:rPr lang="vi-VN" smtClean="0"/>
              <a:t>‹#›</a:t>
            </a:fld>
            <a:endParaRPr lang="vi-VN"/>
          </a:p>
        </p:txBody>
      </p:sp>
    </p:spTree>
    <p:extLst>
      <p:ext uri="{BB962C8B-B14F-4D97-AF65-F5344CB8AC3E}">
        <p14:creationId xmlns:p14="http://schemas.microsoft.com/office/powerpoint/2010/main" val="507633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BC3D9F6F-070B-472A-8DFA-5ED4BAE24FD2}" type="datetimeFigureOut">
              <a:rPr lang="vi-VN" smtClean="0"/>
              <a:t>26/04/2024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1CCDCE5A-8F95-48EF-A449-5976C0092E1C}" type="slidenum">
              <a:rPr lang="vi-VN" smtClean="0"/>
              <a:t>‹#›</a:t>
            </a:fld>
            <a:endParaRPr lang="vi-VN"/>
          </a:p>
        </p:txBody>
      </p:sp>
    </p:spTree>
    <p:extLst>
      <p:ext uri="{BB962C8B-B14F-4D97-AF65-F5344CB8AC3E}">
        <p14:creationId xmlns:p14="http://schemas.microsoft.com/office/powerpoint/2010/main" val="1367795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BC3D9F6F-070B-472A-8DFA-5ED4BAE24FD2}" type="datetimeFigureOut">
              <a:rPr lang="vi-VN" smtClean="0"/>
              <a:t>26/04/2024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1CCDCE5A-8F95-48EF-A449-5976C0092E1C}" type="slidenum">
              <a:rPr lang="vi-VN" smtClean="0"/>
              <a:t>‹#›</a:t>
            </a:fld>
            <a:endParaRPr lang="vi-VN"/>
          </a:p>
        </p:txBody>
      </p:sp>
    </p:spTree>
    <p:extLst>
      <p:ext uri="{BB962C8B-B14F-4D97-AF65-F5344CB8AC3E}">
        <p14:creationId xmlns:p14="http://schemas.microsoft.com/office/powerpoint/2010/main" val="1562168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BC3D9F6F-070B-472A-8DFA-5ED4BAE24FD2}" type="datetimeFigureOut">
              <a:rPr lang="vi-VN" smtClean="0"/>
              <a:t>26/04/2024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1CCDCE5A-8F95-48EF-A449-5976C0092E1C}" type="slidenum">
              <a:rPr lang="vi-VN" smtClean="0"/>
              <a:t>‹#›</a:t>
            </a:fld>
            <a:endParaRPr lang="vi-VN"/>
          </a:p>
        </p:txBody>
      </p:sp>
    </p:spTree>
    <p:extLst>
      <p:ext uri="{BB962C8B-B14F-4D97-AF65-F5344CB8AC3E}">
        <p14:creationId xmlns:p14="http://schemas.microsoft.com/office/powerpoint/2010/main" val="2838673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3D9F6F-070B-472A-8DFA-5ED4BAE24FD2}" type="datetimeFigureOut">
              <a:rPr lang="vi-VN" smtClean="0"/>
              <a:t>26/04/2024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1CCDCE5A-8F95-48EF-A449-5976C0092E1C}" type="slidenum">
              <a:rPr lang="vi-VN" smtClean="0"/>
              <a:t>‹#›</a:t>
            </a:fld>
            <a:endParaRPr lang="vi-VN"/>
          </a:p>
        </p:txBody>
      </p:sp>
    </p:spTree>
    <p:extLst>
      <p:ext uri="{BB962C8B-B14F-4D97-AF65-F5344CB8AC3E}">
        <p14:creationId xmlns:p14="http://schemas.microsoft.com/office/powerpoint/2010/main" val="154398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3D9F6F-070B-472A-8DFA-5ED4BAE24FD2}" type="datetimeFigureOut">
              <a:rPr lang="vi-VN" smtClean="0"/>
              <a:t>26/04/2024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1CCDCE5A-8F95-48EF-A449-5976C0092E1C}" type="slidenum">
              <a:rPr lang="vi-VN" smtClean="0"/>
              <a:t>‹#›</a:t>
            </a:fld>
            <a:endParaRPr lang="vi-VN"/>
          </a:p>
        </p:txBody>
      </p:sp>
    </p:spTree>
    <p:extLst>
      <p:ext uri="{BB962C8B-B14F-4D97-AF65-F5344CB8AC3E}">
        <p14:creationId xmlns:p14="http://schemas.microsoft.com/office/powerpoint/2010/main" val="2361735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3D9F6F-070B-472A-8DFA-5ED4BAE24FD2}" type="datetimeFigureOut">
              <a:rPr lang="vi-VN" smtClean="0"/>
              <a:t>26/04/2024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1CCDCE5A-8F95-48EF-A449-5976C0092E1C}" type="slidenum">
              <a:rPr lang="vi-VN" smtClean="0"/>
              <a:t>‹#›</a:t>
            </a:fld>
            <a:endParaRPr lang="vi-VN"/>
          </a:p>
        </p:txBody>
      </p:sp>
    </p:spTree>
    <p:extLst>
      <p:ext uri="{BB962C8B-B14F-4D97-AF65-F5344CB8AC3E}">
        <p14:creationId xmlns:p14="http://schemas.microsoft.com/office/powerpoint/2010/main" val="4241871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D9F6F-070B-472A-8DFA-5ED4BAE24FD2}" type="datetimeFigureOut">
              <a:rPr lang="vi-VN" smtClean="0"/>
              <a:t>26/04/2024</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CDCE5A-8F95-48EF-A449-5976C0092E1C}" type="slidenum">
              <a:rPr lang="vi-VN" smtClean="0"/>
              <a:t>‹#›</a:t>
            </a:fld>
            <a:endParaRPr lang="vi-VN"/>
          </a:p>
        </p:txBody>
      </p:sp>
      <p:pic>
        <p:nvPicPr>
          <p:cNvPr id="8" name="Picture 7" descr="A picture containing shape&#10;&#10;Description automatically generated">
            <a:extLst>
              <a:ext uri="{FF2B5EF4-FFF2-40B4-BE49-F238E27FC236}">
                <a16:creationId xmlns:a16="http://schemas.microsoft.com/office/drawing/2014/main" id="{DEBAE63D-AC6B-646E-F555-788A5660017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04950" y="133350"/>
            <a:ext cx="1219200" cy="1219200"/>
          </a:xfrm>
          <a:prstGeom prst="rect">
            <a:avLst/>
          </a:prstGeom>
        </p:spPr>
      </p:pic>
    </p:spTree>
    <p:extLst>
      <p:ext uri="{BB962C8B-B14F-4D97-AF65-F5344CB8AC3E}">
        <p14:creationId xmlns:p14="http://schemas.microsoft.com/office/powerpoint/2010/main" val="38262977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a16="http://schemas.microsoft.com/office/drawing/2014/main" id="{51D981AD-9FC1-4415-8F8F-8DBB61E1CAAF}"/>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E6428DE0-645C-4A12-9DAB-2AF5E07BB69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685925" y="180975"/>
            <a:ext cx="1342727" cy="1342727"/>
          </a:xfrm>
          <a:prstGeom prst="rect">
            <a:avLst/>
          </a:prstGeom>
        </p:spPr>
      </p:pic>
    </p:spTree>
    <p:extLst>
      <p:ext uri="{BB962C8B-B14F-4D97-AF65-F5344CB8AC3E}">
        <p14:creationId xmlns:p14="http://schemas.microsoft.com/office/powerpoint/2010/main" val="7475791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41.sv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9.emf"/><Relationship Id="rId5" Type="http://schemas.openxmlformats.org/officeDocument/2006/relationships/image" Target="../media/image43.gif"/><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9.emf"/><Relationship Id="rId5" Type="http://schemas.openxmlformats.org/officeDocument/2006/relationships/image" Target="../media/image43.gif"/><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9.emf"/><Relationship Id="rId5" Type="http://schemas.openxmlformats.org/officeDocument/2006/relationships/image" Target="../media/image43.gif"/><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41.sv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45.emf"/></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28.jpg"/><Relationship Id="rId7" Type="http://schemas.openxmlformats.org/officeDocument/2006/relationships/slide" Target="slide19.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7.xml"/><Relationship Id="rId4" Type="http://schemas.openxmlformats.org/officeDocument/2006/relationships/image" Target="../media/image29.jpg"/><Relationship Id="rId9"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slide" Target="slide15.xml"/><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0.png"/><Relationship Id="rId4" Type="http://schemas.openxmlformats.org/officeDocument/2006/relationships/slide" Target="slide15.xml"/></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slide" Target="slide15.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slide" Target="slide15.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06EC036-431F-0010-7B6E-D475C349296B}"/>
              </a:ext>
            </a:extLst>
          </p:cNvPr>
          <p:cNvGrpSpPr/>
          <p:nvPr/>
        </p:nvGrpSpPr>
        <p:grpSpPr>
          <a:xfrm>
            <a:off x="0" y="0"/>
            <a:ext cx="12192000" cy="6858000"/>
            <a:chOff x="0" y="0"/>
            <a:chExt cx="12192000" cy="6858000"/>
          </a:xfrm>
        </p:grpSpPr>
        <p:sp>
          <p:nvSpPr>
            <p:cNvPr id="2" name="TextBox 10">
              <a:extLst>
                <a:ext uri="{FF2B5EF4-FFF2-40B4-BE49-F238E27FC236}">
                  <a16:creationId xmlns:a16="http://schemas.microsoft.com/office/drawing/2014/main" id="{CBA03557-8FBA-0114-3807-98C33584E0D3}"/>
                </a:ext>
              </a:extLst>
            </p:cNvPr>
            <p:cNvSpPr txBox="1"/>
            <p:nvPr/>
          </p:nvSpPr>
          <p:spPr>
            <a:xfrm>
              <a:off x="6253432" y="4727616"/>
              <a:ext cx="1196068" cy="9233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Nguyễn</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Ái</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Quyên</a:t>
              </a: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4738" y="481110"/>
            <a:ext cx="6812662" cy="5633786"/>
          </a:xfrm>
          <a:prstGeom prst="rect">
            <a:avLst/>
          </a:prstGeom>
        </p:spPr>
      </p:pic>
      <p:sp>
        <p:nvSpPr>
          <p:cNvPr id="15" name="Hình chữ nhật: Góc Tròn 1">
            <a:extLst>
              <a:ext uri="{FF2B5EF4-FFF2-40B4-BE49-F238E27FC236}">
                <a16:creationId xmlns:a16="http://schemas.microsoft.com/office/drawing/2014/main" id="{6A851486-12CD-20DC-8C03-541F7D51A7B8}"/>
              </a:ext>
            </a:extLst>
          </p:cNvPr>
          <p:cNvSpPr/>
          <p:nvPr/>
        </p:nvSpPr>
        <p:spPr>
          <a:xfrm>
            <a:off x="1771650" y="481110"/>
            <a:ext cx="8553449" cy="3728033"/>
          </a:xfrm>
          <a:custGeom>
            <a:avLst/>
            <a:gdLst>
              <a:gd name="connsiteX0" fmla="*/ 0 w 8553449"/>
              <a:gd name="connsiteY0" fmla="*/ 621351 h 3728033"/>
              <a:gd name="connsiteX1" fmla="*/ 649463 w 8553449"/>
              <a:gd name="connsiteY1" fmla="*/ 0 h 3728033"/>
              <a:gd name="connsiteX2" fmla="*/ 7903985 w 8553449"/>
              <a:gd name="connsiteY2" fmla="*/ 0 h 3728033"/>
              <a:gd name="connsiteX3" fmla="*/ 8553449 w 8553449"/>
              <a:gd name="connsiteY3" fmla="*/ 621351 h 3728033"/>
              <a:gd name="connsiteX4" fmla="*/ 8553449 w 8553449"/>
              <a:gd name="connsiteY4" fmla="*/ 3106682 h 3728033"/>
              <a:gd name="connsiteX5" fmla="*/ 7903985 w 8553449"/>
              <a:gd name="connsiteY5" fmla="*/ 3728033 h 3728033"/>
              <a:gd name="connsiteX6" fmla="*/ 649463 w 8553449"/>
              <a:gd name="connsiteY6" fmla="*/ 3728033 h 3728033"/>
              <a:gd name="connsiteX7" fmla="*/ 0 w 8553449"/>
              <a:gd name="connsiteY7" fmla="*/ 3106682 h 3728033"/>
              <a:gd name="connsiteX8" fmla="*/ 0 w 8553449"/>
              <a:gd name="connsiteY8" fmla="*/ 621351 h 3728033"/>
              <a:gd name="connsiteX0" fmla="*/ 0 w 8553449"/>
              <a:gd name="connsiteY0" fmla="*/ 621351 h 3728033"/>
              <a:gd name="connsiteX1" fmla="*/ 649463 w 8553449"/>
              <a:gd name="connsiteY1" fmla="*/ 0 h 3728033"/>
              <a:gd name="connsiteX2" fmla="*/ 7903985 w 8553449"/>
              <a:gd name="connsiteY2" fmla="*/ 0 h 3728033"/>
              <a:gd name="connsiteX3" fmla="*/ 8553449 w 8553449"/>
              <a:gd name="connsiteY3" fmla="*/ 621351 h 3728033"/>
              <a:gd name="connsiteX4" fmla="*/ 8553449 w 8553449"/>
              <a:gd name="connsiteY4" fmla="*/ 3106682 h 3728033"/>
              <a:gd name="connsiteX5" fmla="*/ 7903985 w 8553449"/>
              <a:gd name="connsiteY5" fmla="*/ 3728033 h 3728033"/>
              <a:gd name="connsiteX6" fmla="*/ 649463 w 8553449"/>
              <a:gd name="connsiteY6" fmla="*/ 3728033 h 3728033"/>
              <a:gd name="connsiteX7" fmla="*/ 0 w 8553449"/>
              <a:gd name="connsiteY7" fmla="*/ 3106682 h 3728033"/>
              <a:gd name="connsiteX8" fmla="*/ 0 w 8553449"/>
              <a:gd name="connsiteY8" fmla="*/ 621351 h 3728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53449" h="3728033" fill="none" extrusionOk="0">
                <a:moveTo>
                  <a:pt x="0" y="621351"/>
                </a:moveTo>
                <a:cubicBezTo>
                  <a:pt x="3639" y="373923"/>
                  <a:pt x="330373" y="64372"/>
                  <a:pt x="649463" y="0"/>
                </a:cubicBezTo>
                <a:cubicBezTo>
                  <a:pt x="2127472" y="89174"/>
                  <a:pt x="5634117" y="483561"/>
                  <a:pt x="7903985" y="0"/>
                </a:cubicBezTo>
                <a:cubicBezTo>
                  <a:pt x="8253617" y="-60886"/>
                  <a:pt x="8462625" y="251074"/>
                  <a:pt x="8553449" y="621351"/>
                </a:cubicBezTo>
                <a:cubicBezTo>
                  <a:pt x="8697028" y="1014135"/>
                  <a:pt x="8425624" y="2031957"/>
                  <a:pt x="8553449" y="3106682"/>
                </a:cubicBezTo>
                <a:cubicBezTo>
                  <a:pt x="8563527" y="3399539"/>
                  <a:pt x="8231017" y="3693434"/>
                  <a:pt x="7903985" y="3728033"/>
                </a:cubicBezTo>
                <a:cubicBezTo>
                  <a:pt x="4845210" y="3772289"/>
                  <a:pt x="3128412" y="3736615"/>
                  <a:pt x="649463" y="3728033"/>
                </a:cubicBezTo>
                <a:cubicBezTo>
                  <a:pt x="316866" y="3725138"/>
                  <a:pt x="-108860" y="3470930"/>
                  <a:pt x="0" y="3106682"/>
                </a:cubicBezTo>
                <a:cubicBezTo>
                  <a:pt x="60271" y="2222266"/>
                  <a:pt x="-15127" y="1552746"/>
                  <a:pt x="0" y="621351"/>
                </a:cubicBezTo>
                <a:close/>
              </a:path>
              <a:path w="8553449" h="3728033" stroke="0" extrusionOk="0">
                <a:moveTo>
                  <a:pt x="0" y="621351"/>
                </a:moveTo>
                <a:cubicBezTo>
                  <a:pt x="1267" y="325779"/>
                  <a:pt x="314797" y="1615"/>
                  <a:pt x="649463" y="0"/>
                </a:cubicBezTo>
                <a:cubicBezTo>
                  <a:pt x="3905442" y="80052"/>
                  <a:pt x="6627716" y="37617"/>
                  <a:pt x="7903985" y="0"/>
                </a:cubicBezTo>
                <a:cubicBezTo>
                  <a:pt x="8187148" y="-4292"/>
                  <a:pt x="8617783" y="257817"/>
                  <a:pt x="8553449" y="621351"/>
                </a:cubicBezTo>
                <a:cubicBezTo>
                  <a:pt x="8661749" y="1449169"/>
                  <a:pt x="8736606" y="2537666"/>
                  <a:pt x="8553449" y="3106682"/>
                </a:cubicBezTo>
                <a:cubicBezTo>
                  <a:pt x="8502162" y="3433269"/>
                  <a:pt x="8234866" y="3716230"/>
                  <a:pt x="7903985" y="3728033"/>
                </a:cubicBezTo>
                <a:cubicBezTo>
                  <a:pt x="6724958" y="3484225"/>
                  <a:pt x="1448547" y="3897612"/>
                  <a:pt x="649463" y="3728033"/>
                </a:cubicBezTo>
                <a:cubicBezTo>
                  <a:pt x="289054" y="3742597"/>
                  <a:pt x="-41714" y="3376898"/>
                  <a:pt x="0" y="3106682"/>
                </a:cubicBezTo>
                <a:cubicBezTo>
                  <a:pt x="34662" y="2177552"/>
                  <a:pt x="64035" y="1578191"/>
                  <a:pt x="0" y="621351"/>
                </a:cubicBezTo>
                <a:close/>
              </a:path>
              <a:path w="8553449" h="3728033" fill="none" stroke="0" extrusionOk="0">
                <a:moveTo>
                  <a:pt x="0" y="621351"/>
                </a:moveTo>
                <a:cubicBezTo>
                  <a:pt x="12831" y="342231"/>
                  <a:pt x="325894" y="59443"/>
                  <a:pt x="649463" y="0"/>
                </a:cubicBezTo>
                <a:cubicBezTo>
                  <a:pt x="2533496" y="155624"/>
                  <a:pt x="5143590" y="415583"/>
                  <a:pt x="7903985" y="0"/>
                </a:cubicBezTo>
                <a:cubicBezTo>
                  <a:pt x="8252016" y="-36600"/>
                  <a:pt x="8535187" y="252067"/>
                  <a:pt x="8553449" y="621351"/>
                </a:cubicBezTo>
                <a:cubicBezTo>
                  <a:pt x="8774624" y="890216"/>
                  <a:pt x="8485696" y="1969070"/>
                  <a:pt x="8553449" y="3106682"/>
                </a:cubicBezTo>
                <a:cubicBezTo>
                  <a:pt x="8501562" y="3451206"/>
                  <a:pt x="8238470" y="3707419"/>
                  <a:pt x="7903985" y="3728033"/>
                </a:cubicBezTo>
                <a:cubicBezTo>
                  <a:pt x="4760265" y="3577122"/>
                  <a:pt x="2942259" y="3741648"/>
                  <a:pt x="649463" y="3728033"/>
                </a:cubicBezTo>
                <a:cubicBezTo>
                  <a:pt x="283102" y="3723023"/>
                  <a:pt x="-82814" y="3445376"/>
                  <a:pt x="0" y="3106682"/>
                </a:cubicBezTo>
                <a:cubicBezTo>
                  <a:pt x="36337" y="2294755"/>
                  <a:pt x="-87528" y="1626608"/>
                  <a:pt x="0" y="621351"/>
                </a:cubicBezTo>
                <a:close/>
              </a:path>
            </a:pathLst>
          </a:custGeom>
          <a:solidFill>
            <a:srgbClr val="FFFFFF">
              <a:alpha val="80000"/>
            </a:srgbClr>
          </a:solidFill>
          <a:ln w="38100">
            <a:solidFill>
              <a:srgbClr val="002060"/>
            </a:solidFill>
            <a:extLst>
              <a:ext uri="{C807C97D-BFC1-408E-A445-0C87EB9F89A2}">
                <ask:lineSketchStyleProps xmlns:ask="http://schemas.microsoft.com/office/drawing/2018/sketchyshapes" sd="852854689">
                  <a:custGeom>
                    <a:avLst/>
                    <a:gdLst>
                      <a:gd name="connsiteX0" fmla="*/ 0 w 8183203"/>
                      <a:gd name="connsiteY0" fmla="*/ 621351 h 3728033"/>
                      <a:gd name="connsiteX1" fmla="*/ 621351 w 8183203"/>
                      <a:gd name="connsiteY1" fmla="*/ 0 h 3728033"/>
                      <a:gd name="connsiteX2" fmla="*/ 7561852 w 8183203"/>
                      <a:gd name="connsiteY2" fmla="*/ 0 h 3728033"/>
                      <a:gd name="connsiteX3" fmla="*/ 8183203 w 8183203"/>
                      <a:gd name="connsiteY3" fmla="*/ 621351 h 3728033"/>
                      <a:gd name="connsiteX4" fmla="*/ 8183203 w 8183203"/>
                      <a:gd name="connsiteY4" fmla="*/ 3106682 h 3728033"/>
                      <a:gd name="connsiteX5" fmla="*/ 7561852 w 8183203"/>
                      <a:gd name="connsiteY5" fmla="*/ 3728033 h 3728033"/>
                      <a:gd name="connsiteX6" fmla="*/ 621351 w 8183203"/>
                      <a:gd name="connsiteY6" fmla="*/ 3728033 h 3728033"/>
                      <a:gd name="connsiteX7" fmla="*/ 0 w 8183203"/>
                      <a:gd name="connsiteY7" fmla="*/ 3106682 h 3728033"/>
                      <a:gd name="connsiteX8" fmla="*/ 0 w 8183203"/>
                      <a:gd name="connsiteY8" fmla="*/ 621351 h 3728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83203" h="3728033" fill="none" extrusionOk="0">
                        <a:moveTo>
                          <a:pt x="0" y="621351"/>
                        </a:moveTo>
                        <a:cubicBezTo>
                          <a:pt x="2261" y="339378"/>
                          <a:pt x="305674" y="46131"/>
                          <a:pt x="621351" y="0"/>
                        </a:cubicBezTo>
                        <a:cubicBezTo>
                          <a:pt x="2305334" y="72427"/>
                          <a:pt x="5209004" y="61419"/>
                          <a:pt x="7561852" y="0"/>
                        </a:cubicBezTo>
                        <a:cubicBezTo>
                          <a:pt x="7900337" y="-32204"/>
                          <a:pt x="8157085" y="270288"/>
                          <a:pt x="8183203" y="621351"/>
                        </a:cubicBezTo>
                        <a:cubicBezTo>
                          <a:pt x="8284079" y="988617"/>
                          <a:pt x="8075890" y="2001068"/>
                          <a:pt x="8183203" y="3106682"/>
                        </a:cubicBezTo>
                        <a:cubicBezTo>
                          <a:pt x="8186915" y="3431003"/>
                          <a:pt x="7887485" y="3708382"/>
                          <a:pt x="7561852" y="3728033"/>
                        </a:cubicBezTo>
                        <a:cubicBezTo>
                          <a:pt x="4596794" y="3757860"/>
                          <a:pt x="2986322" y="3648727"/>
                          <a:pt x="621351" y="3728033"/>
                        </a:cubicBezTo>
                        <a:cubicBezTo>
                          <a:pt x="288863" y="3726826"/>
                          <a:pt x="-49232" y="3459580"/>
                          <a:pt x="0" y="3106682"/>
                        </a:cubicBezTo>
                        <a:cubicBezTo>
                          <a:pt x="50037" y="2237106"/>
                          <a:pt x="770" y="1593841"/>
                          <a:pt x="0" y="621351"/>
                        </a:cubicBezTo>
                        <a:close/>
                      </a:path>
                      <a:path w="8183203" h="3728033" stroke="0" extrusionOk="0">
                        <a:moveTo>
                          <a:pt x="0" y="621351"/>
                        </a:moveTo>
                        <a:cubicBezTo>
                          <a:pt x="18238" y="283159"/>
                          <a:pt x="306637" y="59273"/>
                          <a:pt x="621351" y="0"/>
                        </a:cubicBezTo>
                        <a:cubicBezTo>
                          <a:pt x="3732699" y="123000"/>
                          <a:pt x="6246449" y="-96860"/>
                          <a:pt x="7561852" y="0"/>
                        </a:cubicBezTo>
                        <a:cubicBezTo>
                          <a:pt x="7891287" y="-10463"/>
                          <a:pt x="8198486" y="247378"/>
                          <a:pt x="8183203" y="621351"/>
                        </a:cubicBezTo>
                        <a:cubicBezTo>
                          <a:pt x="8186376" y="1461809"/>
                          <a:pt x="8277470" y="2519737"/>
                          <a:pt x="8183203" y="3106682"/>
                        </a:cubicBezTo>
                        <a:cubicBezTo>
                          <a:pt x="8123875" y="3471339"/>
                          <a:pt x="7896350" y="3726615"/>
                          <a:pt x="7561852" y="3728033"/>
                        </a:cubicBezTo>
                        <a:cubicBezTo>
                          <a:pt x="6426184" y="3567326"/>
                          <a:pt x="1403916" y="3767700"/>
                          <a:pt x="621351" y="3728033"/>
                        </a:cubicBezTo>
                        <a:cubicBezTo>
                          <a:pt x="271238" y="3726629"/>
                          <a:pt x="-27957" y="3437180"/>
                          <a:pt x="0" y="3106682"/>
                        </a:cubicBezTo>
                        <a:cubicBezTo>
                          <a:pt x="32216" y="2191339"/>
                          <a:pt x="57206" y="1645274"/>
                          <a:pt x="0" y="62135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21690">
            <a:off x="-38100" y="-930178"/>
            <a:ext cx="5270500" cy="3762375"/>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476295">
            <a:off x="8510654" y="2508279"/>
            <a:ext cx="3905387" cy="4583112"/>
          </a:xfrm>
          <a:prstGeom prst="rect">
            <a:avLst/>
          </a:prstGeom>
        </p:spPr>
      </p:pic>
      <p:sp>
        <p:nvSpPr>
          <p:cNvPr id="19" name="TextBox 18">
            <a:extLst>
              <a:ext uri="{FF2B5EF4-FFF2-40B4-BE49-F238E27FC236}">
                <a16:creationId xmlns:a16="http://schemas.microsoft.com/office/drawing/2014/main" id="{A35F48E9-58F2-F5A1-6E61-56E49674BB10}"/>
              </a:ext>
            </a:extLst>
          </p:cNvPr>
          <p:cNvSpPr txBox="1"/>
          <p:nvPr/>
        </p:nvSpPr>
        <p:spPr>
          <a:xfrm>
            <a:off x="3453844" y="1892154"/>
            <a:ext cx="550200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Cambria" panose="02040503050406030204" pitchFamily="18" charset="0"/>
                <a:ea typeface="Cambria" panose="02040503050406030204" pitchFamily="18" charset="0"/>
                <a:cs typeface="LNTH-LuoLuoNotangYuanTi 1" pitchFamily="2" charset="-128"/>
              </a:rPr>
              <a:t>Bài</a:t>
            </a:r>
            <a:r>
              <a:rPr kumimoji="0" lang="en-US" sz="4800" b="1" i="0" u="none" strike="noStrike" kern="1200" cap="none" spc="0" normalizeH="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Cambria" panose="02040503050406030204" pitchFamily="18" charset="0"/>
                <a:ea typeface="Cambria" panose="02040503050406030204" pitchFamily="18" charset="0"/>
                <a:cs typeface="LNTH-LuoLuoNotangYuanTi 1" pitchFamily="2" charset="-128"/>
              </a:rPr>
              <a:t> 25 – </a:t>
            </a:r>
            <a:r>
              <a:rPr kumimoji="0" lang="en-US" sz="4800" b="1" i="0" u="none" strike="noStrike" kern="1200" cap="none" spc="0" normalizeH="0" noProof="0" dirty="0" err="1">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Cambria" panose="02040503050406030204" pitchFamily="18" charset="0"/>
                <a:ea typeface="Cambria" panose="02040503050406030204" pitchFamily="18" charset="0"/>
                <a:cs typeface="LNTH-LuoLuoNotangYuanTi 1" pitchFamily="2" charset="-128"/>
              </a:rPr>
              <a:t>Tiết</a:t>
            </a:r>
            <a:r>
              <a:rPr kumimoji="0" lang="en-US" sz="4800" b="1" i="0" u="none" strike="noStrike" kern="1200" cap="none" spc="0" normalizeH="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Cambria" panose="02040503050406030204" pitchFamily="18" charset="0"/>
                <a:ea typeface="Cambria" panose="02040503050406030204" pitchFamily="18" charset="0"/>
                <a:cs typeface="LNTH-LuoLuoNotangYuanTi 1" pitchFamily="2" charset="-128"/>
              </a:rPr>
              <a:t> 3</a:t>
            </a:r>
            <a:endParaRPr kumimoji="0" lang="en-US" sz="48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Cambria" panose="02040503050406030204" pitchFamily="18" charset="0"/>
              <a:ea typeface="Cambria" panose="02040503050406030204" pitchFamily="18" charset="0"/>
              <a:cs typeface="LNTH-LuoLuoNotangYuanTi 1" pitchFamily="2" charset="-128"/>
            </a:endParaRPr>
          </a:p>
        </p:txBody>
      </p:sp>
      <p:pic>
        <p:nvPicPr>
          <p:cNvPr id="6" name="Picture 5">
            <a:extLst>
              <a:ext uri="{FF2B5EF4-FFF2-40B4-BE49-F238E27FC236}">
                <a16:creationId xmlns:a16="http://schemas.microsoft.com/office/drawing/2014/main" id="{876E7B85-039F-794A-B923-97D27BC42654}"/>
              </a:ext>
            </a:extLst>
          </p:cNvPr>
          <p:cNvPicPr>
            <a:picLocks noChangeAspect="1"/>
          </p:cNvPicPr>
          <p:nvPr/>
        </p:nvPicPr>
        <p:blipFill>
          <a:blip r:embed="rId6"/>
          <a:stretch>
            <a:fillRect/>
          </a:stretch>
        </p:blipFill>
        <p:spPr>
          <a:xfrm>
            <a:off x="4855330" y="746325"/>
            <a:ext cx="3090940" cy="1231499"/>
          </a:xfrm>
          <a:prstGeom prst="rect">
            <a:avLst/>
          </a:prstGeom>
        </p:spPr>
      </p:pic>
      <p:pic>
        <p:nvPicPr>
          <p:cNvPr id="7" name="Picture 6">
            <a:extLst>
              <a:ext uri="{FF2B5EF4-FFF2-40B4-BE49-F238E27FC236}">
                <a16:creationId xmlns:a16="http://schemas.microsoft.com/office/drawing/2014/main" id="{BC180DAB-859D-D4AB-D260-503F00C312C3}"/>
              </a:ext>
            </a:extLst>
          </p:cNvPr>
          <p:cNvPicPr>
            <a:picLocks noChangeAspect="1"/>
          </p:cNvPicPr>
          <p:nvPr/>
        </p:nvPicPr>
        <p:blipFill>
          <a:blip r:embed="rId7"/>
          <a:stretch>
            <a:fillRect/>
          </a:stretch>
        </p:blipFill>
        <p:spPr>
          <a:xfrm>
            <a:off x="1889789" y="2815171"/>
            <a:ext cx="8126672" cy="865707"/>
          </a:xfrm>
          <a:prstGeom prst="rect">
            <a:avLst/>
          </a:prstGeom>
        </p:spPr>
      </p:pic>
    </p:spTree>
    <p:extLst>
      <p:ext uri="{BB962C8B-B14F-4D97-AF65-F5344CB8AC3E}">
        <p14:creationId xmlns:p14="http://schemas.microsoft.com/office/powerpoint/2010/main" val="121157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950" y="528636"/>
            <a:ext cx="10112904" cy="5800725"/>
          </a:xfrm>
          <a:prstGeom prst="rect">
            <a:avLst/>
          </a:prstGeom>
        </p:spPr>
      </p:pic>
      <p:sp>
        <p:nvSpPr>
          <p:cNvPr id="6" name="TextBox 5"/>
          <p:cNvSpPr txBox="1"/>
          <p:nvPr/>
        </p:nvSpPr>
        <p:spPr>
          <a:xfrm>
            <a:off x="4514851" y="2843478"/>
            <a:ext cx="508635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ea typeface="+mn-ea"/>
                <a:cs typeface="+mn-cs"/>
              </a:rPr>
              <a:t>1. Nghe – </a:t>
            </a:r>
            <a:r>
              <a:rPr kumimoji="0" lang="en-US" sz="6000" b="1" i="0" u="none" strike="noStrike" kern="1200" cap="none" spc="0" normalizeH="0" baseline="0" noProof="0" dirty="0" err="1">
                <a:ln>
                  <a:noFill/>
                </a:ln>
                <a:solidFill>
                  <a:prstClr val="black"/>
                </a:solidFill>
                <a:effectLst/>
                <a:uLnTx/>
                <a:uFillTx/>
                <a:ea typeface="+mn-ea"/>
                <a:cs typeface="+mn-cs"/>
              </a:rPr>
              <a:t>viết</a:t>
            </a:r>
            <a:endParaRPr kumimoji="0" lang="vi-VN" sz="6000" b="1" i="0" u="none" strike="noStrike" kern="1200" cap="none" spc="0" normalizeH="0" baseline="0" noProof="0" dirty="0">
              <a:ln>
                <a:noFill/>
              </a:ln>
              <a:solidFill>
                <a:srgbClr val="FF0000"/>
              </a:solidFill>
              <a:effectLst/>
              <a:uLnTx/>
              <a:uFillTx/>
              <a:ea typeface="+mn-ea"/>
              <a:cs typeface="+mn-cs"/>
            </a:endParaRPr>
          </a:p>
        </p:txBody>
      </p:sp>
    </p:spTree>
    <p:extLst>
      <p:ext uri="{BB962C8B-B14F-4D97-AF65-F5344CB8AC3E}">
        <p14:creationId xmlns:p14="http://schemas.microsoft.com/office/powerpoint/2010/main" val="247825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4738" y="481110"/>
            <a:ext cx="6812662" cy="5633786"/>
          </a:xfrm>
          <a:prstGeom prst="rect">
            <a:avLst/>
          </a:prstGeom>
        </p:spPr>
      </p:pic>
      <p:sp>
        <p:nvSpPr>
          <p:cNvPr id="17" name="Rectangle: Rounded Corners 6">
            <a:extLst>
              <a:ext uri="{FF2B5EF4-FFF2-40B4-BE49-F238E27FC236}">
                <a16:creationId xmlns:a16="http://schemas.microsoft.com/office/drawing/2014/main" id="{C4D63267-0065-4DF6-B5B4-D4A3E36F9DF0}"/>
              </a:ext>
            </a:extLst>
          </p:cNvPr>
          <p:cNvSpPr/>
          <p:nvPr/>
        </p:nvSpPr>
        <p:spPr>
          <a:xfrm>
            <a:off x="1085850" y="1123950"/>
            <a:ext cx="10420350" cy="4235450"/>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p:cNvSpPr txBox="1"/>
          <p:nvPr/>
        </p:nvSpPr>
        <p:spPr>
          <a:xfrm>
            <a:off x="1298713" y="1333872"/>
            <a:ext cx="9959837" cy="35394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Ngọn</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lửa</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Ô-</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lim</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pích</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Tục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lệ tổ chức Đại hội Thể thao Ô-lim-pích đã có từ gần 3 000 năm trước ở nước Hy Lạp cổ.</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Đại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hội được tổ chức bốn năm một lần, vào tháng Bảy, thường kéo dài năm, sáu ngày. Trai tráng từ khắp nơi trên đất nước Hy Lạp đổ về thành phố Ô-lim-pi-a thi chạy, nhảy, bắn cung, đua ngựa, ném đĩa, ném lao, đấu vật,... </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21690">
            <a:off x="24227" y="-1011787"/>
            <a:ext cx="2677923" cy="1911650"/>
          </a:xfrm>
          <a:prstGeom prst="rect">
            <a:avLst/>
          </a:prstGeom>
        </p:spPr>
      </p:pic>
    </p:spTree>
    <p:extLst>
      <p:ext uri="{BB962C8B-B14F-4D97-AF65-F5344CB8AC3E}">
        <p14:creationId xmlns:p14="http://schemas.microsoft.com/office/powerpoint/2010/main" val="276387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h tạo nền bảng xanh trên Powerpoint - Cách tạo nền slide trong  Powerpoint - VnDoc.com">
            <a:extLst>
              <a:ext uri="{FF2B5EF4-FFF2-40B4-BE49-F238E27FC236}">
                <a16:creationId xmlns:a16="http://schemas.microsoft.com/office/drawing/2014/main" id="{EA6F740B-2DAE-42C0-8D11-2E6658332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BB1ACF6-457D-4A6B-8124-0F0826308099}"/>
              </a:ext>
            </a:extLst>
          </p:cNvPr>
          <p:cNvSpPr/>
          <p:nvPr/>
        </p:nvSpPr>
        <p:spPr>
          <a:xfrm>
            <a:off x="4153223" y="421863"/>
            <a:ext cx="3587842" cy="523220"/>
          </a:xfrm>
          <a:prstGeom prst="rect">
            <a:avLst/>
          </a:prstGeom>
        </p:spPr>
        <p:txBody>
          <a:bodyPr wrap="none">
            <a:spAutoFit/>
          </a:bodyPr>
          <a:lstStyle/>
          <a:p>
            <a:pPr lvl="0" algn="ctr">
              <a:spcBef>
                <a:spcPts val="3000"/>
              </a:spcBef>
              <a:defRPr/>
            </a:pPr>
            <a:r>
              <a:rPr lang="en-US" sz="2800" b="1" dirty="0" err="1">
                <a:solidFill>
                  <a:srgbClr val="FFFF00"/>
                </a:solidFill>
                <a:latin typeface="HP001 5 hàng" panose="020B0603050302020204" pitchFamily="34" charset="0"/>
              </a:rPr>
              <a:t>Ngọn</a:t>
            </a:r>
            <a:r>
              <a:rPr lang="en-US" sz="2800" b="1" dirty="0">
                <a:solidFill>
                  <a:srgbClr val="FFFF00"/>
                </a:solidFill>
                <a:latin typeface="HP001 5 hàng" panose="020B0603050302020204" pitchFamily="34" charset="0"/>
              </a:rPr>
              <a:t> </a:t>
            </a:r>
            <a:r>
              <a:rPr lang="en-US" sz="2800" b="1" dirty="0" err="1">
                <a:solidFill>
                  <a:srgbClr val="FFFF00"/>
                </a:solidFill>
                <a:latin typeface="HP001 5 hàng" panose="020B0603050302020204" pitchFamily="34" charset="0"/>
              </a:rPr>
              <a:t>lửa</a:t>
            </a:r>
            <a:r>
              <a:rPr lang="en-US" sz="2800" b="1" dirty="0">
                <a:solidFill>
                  <a:srgbClr val="FFFF00"/>
                </a:solidFill>
                <a:latin typeface="HP001 5 hàng" panose="020B0603050302020204" pitchFamily="34" charset="0"/>
              </a:rPr>
              <a:t> Ô-</a:t>
            </a:r>
            <a:r>
              <a:rPr lang="en-US" sz="2800" b="1" dirty="0" err="1">
                <a:solidFill>
                  <a:srgbClr val="FFFF00"/>
                </a:solidFill>
                <a:latin typeface="HP001 5 hàng" panose="020B0603050302020204" pitchFamily="34" charset="0"/>
              </a:rPr>
              <a:t>lim</a:t>
            </a:r>
            <a:r>
              <a:rPr lang="en-US" sz="2800" b="1" dirty="0">
                <a:solidFill>
                  <a:srgbClr val="FFFF00"/>
                </a:solidFill>
                <a:latin typeface="HP001 5 hàng" panose="020B0603050302020204" pitchFamily="34" charset="0"/>
              </a:rPr>
              <a:t>-</a:t>
            </a:r>
            <a:r>
              <a:rPr lang="en-US" sz="2800" b="1" dirty="0" err="1">
                <a:solidFill>
                  <a:srgbClr val="FFFF00"/>
                </a:solidFill>
                <a:latin typeface="HP001 5 hàng" panose="020B0603050302020204" pitchFamily="34" charset="0"/>
              </a:rPr>
              <a:t>pích</a:t>
            </a:r>
            <a:endParaRPr lang="en-US" sz="2800" b="1" dirty="0">
              <a:solidFill>
                <a:srgbClr val="FFFF00"/>
              </a:solidFill>
              <a:latin typeface="HP001 5 hàng" panose="020B0603050302020204" pitchFamily="34" charset="0"/>
            </a:endParaRPr>
          </a:p>
        </p:txBody>
      </p:sp>
      <p:sp>
        <p:nvSpPr>
          <p:cNvPr id="15" name="TextBox 14">
            <a:extLst>
              <a:ext uri="{FF2B5EF4-FFF2-40B4-BE49-F238E27FC236}">
                <a16:creationId xmlns:a16="http://schemas.microsoft.com/office/drawing/2014/main" id="{C66770A4-5842-400C-9639-3BC84F4ED58D}"/>
              </a:ext>
            </a:extLst>
          </p:cNvPr>
          <p:cNvSpPr txBox="1"/>
          <p:nvPr/>
        </p:nvSpPr>
        <p:spPr>
          <a:xfrm>
            <a:off x="1013193" y="973895"/>
            <a:ext cx="10874008" cy="461665"/>
          </a:xfrm>
          <a:prstGeom prst="rect">
            <a:avLst/>
          </a:prstGeom>
          <a:noFill/>
        </p:spPr>
        <p:txBody>
          <a:bodyPr wrap="square" rtlCol="0">
            <a:spAutoFit/>
          </a:bodyPr>
          <a:lstStyle/>
          <a:p>
            <a:pPr lvl="0" indent="361950" algn="just">
              <a:spcAft>
                <a:spcPts val="500"/>
              </a:spcAft>
              <a:defRPr/>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Tục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Δ</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Ń Ǉổ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ε</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ức Đại hĖ TǗ˘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κ</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ao Ô-lim-pí</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ε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đã có Ǉừ gần 3 000 wăm Ǉrư</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ϐ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ở</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3639A6CC-C6B7-BC32-E729-77BC7E5ECE4B}"/>
              </a:ext>
            </a:extLst>
          </p:cNvPr>
          <p:cNvSpPr txBox="1"/>
          <p:nvPr/>
        </p:nvSpPr>
        <p:spPr>
          <a:xfrm>
            <a:off x="-129807" y="1535870"/>
            <a:ext cx="12140832" cy="461665"/>
          </a:xfrm>
          <a:prstGeom prst="rect">
            <a:avLst/>
          </a:prstGeom>
          <a:noFill/>
        </p:spPr>
        <p:txBody>
          <a:bodyPr wrap="square" rtlCol="0">
            <a:spAutoFit/>
          </a:bodyPr>
          <a:lstStyle/>
          <a:p>
            <a:pPr lvl="0" indent="361950" algn="just">
              <a:spcAft>
                <a:spcPts val="500"/>
              </a:spcAft>
              <a:defRPr/>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wư</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ϐ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Hy Lạp cổ. </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6" name="TextBox 5">
            <a:extLst>
              <a:ext uri="{FF2B5EF4-FFF2-40B4-BE49-F238E27FC236}">
                <a16:creationId xmlns:a16="http://schemas.microsoft.com/office/drawing/2014/main" id="{606F4313-59FD-4757-B063-792A661B8A9E}"/>
              </a:ext>
            </a:extLst>
          </p:cNvPr>
          <p:cNvSpPr txBox="1"/>
          <p:nvPr/>
        </p:nvSpPr>
        <p:spPr>
          <a:xfrm>
            <a:off x="914399" y="2059745"/>
            <a:ext cx="10906125" cy="461665"/>
          </a:xfrm>
          <a:prstGeom prst="rect">
            <a:avLst/>
          </a:prstGeom>
          <a:noFill/>
        </p:spPr>
        <p:txBody>
          <a:bodyPr wrap="square" rtlCol="0">
            <a:spAutoFit/>
          </a:bodyPr>
          <a:lstStyle/>
          <a:p>
            <a:pPr lvl="0" indent="361950" algn="just">
              <a:spcAft>
                <a:spcPts val="500"/>
              </a:spcAft>
              <a:defRPr/>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Đại hĖ đưϑ Ǉổ εức bū wăm jŎ lần, vào κáng Bảy, κưŊg Γ˛o dài wăm, </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id="{C5D05787-4701-6668-6E19-A01FD6C03B4A}"/>
              </a:ext>
            </a:extLst>
          </p:cNvPr>
          <p:cNvSpPr txBox="1"/>
          <p:nvPr/>
        </p:nvSpPr>
        <p:spPr>
          <a:xfrm>
            <a:off x="-209550" y="2593145"/>
            <a:ext cx="12277725" cy="461665"/>
          </a:xfrm>
          <a:prstGeom prst="rect">
            <a:avLst/>
          </a:prstGeom>
          <a:noFill/>
        </p:spPr>
        <p:txBody>
          <a:bodyPr wrap="square" rtlCol="0">
            <a:spAutoFit/>
          </a:bodyPr>
          <a:lstStyle/>
          <a:p>
            <a:pPr lvl="0" indent="361950" algn="just">
              <a:spcAft>
                <a:spcPts val="500"/>
              </a:spcAft>
              <a:defRPr/>
            </a:pP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sáu wgày</a:t>
            </a:r>
            <a:r>
              <a:rPr lang="en-US"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 Tǟai Ǉráng Ǉừ </a:t>
            </a:r>
            <a:r>
              <a:rPr lang="el-GR"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δ</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ắp w</a:t>
            </a:r>
            <a:r>
              <a:rPr lang="el-GR"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Π Λ</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łn đất wư</a:t>
            </a:r>
            <a:r>
              <a:rPr lang="el-GR"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ϐ </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Hy Lạp đổ </a:t>
            </a:r>
            <a:r>
              <a:rPr lang="el-GR"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ωϙ κ</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à</a:t>
            </a:r>
            <a:r>
              <a:rPr lang="el-GR"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ζ ι</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ố</a:t>
            </a:r>
            <a:r>
              <a:rPr lang="en-US"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 Ô-</a:t>
            </a:r>
            <a:r>
              <a:rPr lang="en-US" sz="2400" b="1" dirty="0" err="1">
                <a:solidFill>
                  <a:prstClr val="white"/>
                </a:solidFill>
                <a:latin typeface="HP001 5 hàng" panose="020B0603050302020204" pitchFamily="34" charset="0"/>
                <a:ea typeface="Arial-Rounded" panose="020B0500000000000000" pitchFamily="34" charset="0"/>
                <a:cs typeface="Arial-Rounded" panose="020B0500000000000000" pitchFamily="34" charset="0"/>
              </a:rPr>
              <a:t>lim</a:t>
            </a:r>
            <a:r>
              <a:rPr lang="en-US"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-pi-a</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 </a:t>
            </a:r>
            <a:endParaRPr kumimoji="0" lang="en-US" sz="2400" b="1" i="0" u="none" strike="noStrike" kern="1200" cap="none" spc="0" normalizeH="0" baseline="0" noProof="0" dirty="0">
              <a:ln>
                <a:noFill/>
              </a:ln>
              <a:solidFill>
                <a:prstClr val="white"/>
              </a:solidFill>
              <a:effectLst/>
              <a:uLnTx/>
              <a:uFillTx/>
              <a:latin typeface="HP001 5 hàng" panose="020B0603050302020204"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9C42DF79-3905-9FE4-9457-A2D4B6B3EC81}"/>
              </a:ext>
            </a:extLst>
          </p:cNvPr>
          <p:cNvSpPr txBox="1"/>
          <p:nvPr/>
        </p:nvSpPr>
        <p:spPr>
          <a:xfrm>
            <a:off x="-219075" y="3126545"/>
            <a:ext cx="12277725" cy="461665"/>
          </a:xfrm>
          <a:prstGeom prst="rect">
            <a:avLst/>
          </a:prstGeom>
          <a:noFill/>
        </p:spPr>
        <p:txBody>
          <a:bodyPr wrap="square" rtlCol="0">
            <a:spAutoFit/>
          </a:bodyPr>
          <a:lstStyle/>
          <a:p>
            <a:pPr lvl="0" indent="361950" algn="just">
              <a:spcAft>
                <a:spcPts val="500"/>
              </a:spcAft>
              <a:defRPr/>
            </a:pPr>
            <a:r>
              <a:rPr lang="el-GR"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κ</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i </a:t>
            </a:r>
            <a:r>
              <a:rPr lang="el-GR"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ε</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ạy, </a:t>
            </a:r>
            <a:r>
              <a:rPr lang="el-GR"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η</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ảy, bắn cung, đua wgựa, </a:t>
            </a:r>
            <a:r>
              <a:rPr lang="el-GR"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Ζ˛</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m đĩa, </a:t>
            </a:r>
            <a:r>
              <a:rPr lang="el-GR"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Ζ˛</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m lao, đấu vật,</a:t>
            </a:r>
            <a:r>
              <a:rPr lang="en-US"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 </a:t>
            </a:r>
            <a:endParaRPr kumimoji="0" lang="en-US" sz="2400" b="1" i="0" u="none" strike="noStrike" kern="1200" cap="none" spc="0" normalizeH="0" baseline="0" noProof="0" dirty="0">
              <a:ln>
                <a:noFill/>
              </a:ln>
              <a:solidFill>
                <a:prstClr val="white"/>
              </a:solidFill>
              <a:effectLst/>
              <a:uLnTx/>
              <a:uFillTx/>
              <a:latin typeface="HP001 5 hàng" panose="020B06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1927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2" grpId="0"/>
      <p:bldP spid="6" grpId="0"/>
      <p:bldP spid="7"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6009"/>
          <a:stretch/>
        </p:blipFill>
        <p:spPr>
          <a:xfrm>
            <a:off x="0" y="0"/>
            <a:ext cx="12192000" cy="6858000"/>
          </a:xfrm>
          <a:prstGeom prst="rect">
            <a:avLst/>
          </a:prstGeom>
        </p:spPr>
      </p:pic>
      <p:sp>
        <p:nvSpPr>
          <p:cNvPr id="24" name="Rectangle: Rounded Corners 6">
            <a:extLst>
              <a:ext uri="{FF2B5EF4-FFF2-40B4-BE49-F238E27FC236}">
                <a16:creationId xmlns:a16="http://schemas.microsoft.com/office/drawing/2014/main" id="{C4D63267-0065-4DF6-B5B4-D4A3E36F9DF0}"/>
              </a:ext>
            </a:extLst>
          </p:cNvPr>
          <p:cNvSpPr/>
          <p:nvPr/>
        </p:nvSpPr>
        <p:spPr>
          <a:xfrm>
            <a:off x="1775460" y="937408"/>
            <a:ext cx="8763000" cy="3959861"/>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A35F48E9-58F2-F5A1-6E61-56E49674BB10}"/>
              </a:ext>
            </a:extLst>
          </p:cNvPr>
          <p:cNvSpPr txBox="1"/>
          <p:nvPr/>
        </p:nvSpPr>
        <p:spPr>
          <a:xfrm>
            <a:off x="2237837" y="2000964"/>
            <a:ext cx="8127424"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latin typeface="Cambria" panose="02040503050406030204" pitchFamily="18" charset="0"/>
                <a:ea typeface="Cambria" panose="02040503050406030204" pitchFamily="18" charset="0"/>
                <a:cs typeface="LNTH-LuoLuoNotangYuanTi 1" pitchFamily="2" charset="-128"/>
              </a:rPr>
              <a:t>LUYỆN TỪ KHÓ</a:t>
            </a:r>
          </a:p>
        </p:txBody>
      </p:sp>
      <p:pic>
        <p:nvPicPr>
          <p:cNvPr id="21" name="Picture 20">
            <a:extLst>
              <a:ext uri="{FF2B5EF4-FFF2-40B4-BE49-F238E27FC236}">
                <a16:creationId xmlns:a16="http://schemas.microsoft.com/office/drawing/2014/main" id="{E5E6D966-392A-D7D5-77E6-453C65703CBF}"/>
              </a:ext>
            </a:extLst>
          </p:cNvPr>
          <p:cNvPicPr>
            <a:picLocks noChangeAspect="1"/>
          </p:cNvPicPr>
          <p:nvPr/>
        </p:nvPicPr>
        <p:blipFill>
          <a:blip r:embed="rId3"/>
          <a:stretch>
            <a:fillRect/>
          </a:stretch>
        </p:blipFill>
        <p:spPr>
          <a:xfrm>
            <a:off x="8239760" y="3108960"/>
            <a:ext cx="2735467" cy="3576618"/>
          </a:xfrm>
          <a:prstGeom prst="rect">
            <a:avLst/>
          </a:prstGeom>
        </p:spPr>
      </p:pic>
      <p:pic>
        <p:nvPicPr>
          <p:cNvPr id="23" name="Graphic 11">
            <a:extLst>
              <a:ext uri="{FF2B5EF4-FFF2-40B4-BE49-F238E27FC236}">
                <a16:creationId xmlns:a16="http://schemas.microsoft.com/office/drawing/2014/main" id="{E3B109D9-AF44-4224-821F-9A75324002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16379" y="3061705"/>
            <a:ext cx="2471307" cy="3560810"/>
          </a:xfrm>
          <a:prstGeom prst="rect">
            <a:avLst/>
          </a:prstGeom>
        </p:spPr>
      </p:pic>
    </p:spTree>
    <p:extLst>
      <p:ext uri="{BB962C8B-B14F-4D97-AF65-F5344CB8AC3E}">
        <p14:creationId xmlns:p14="http://schemas.microsoft.com/office/powerpoint/2010/main" val="203344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6009"/>
          <a:stretch/>
        </p:blipFill>
        <p:spPr>
          <a:xfrm>
            <a:off x="0" y="0"/>
            <a:ext cx="12192000" cy="6858000"/>
          </a:xfrm>
          <a:prstGeom prst="rect">
            <a:avLst/>
          </a:prstGeom>
        </p:spPr>
      </p:pic>
      <p:sp>
        <p:nvSpPr>
          <p:cNvPr id="4" name="Rectangle: Rounded Corners 6">
            <a:extLst>
              <a:ext uri="{FF2B5EF4-FFF2-40B4-BE49-F238E27FC236}">
                <a16:creationId xmlns:a16="http://schemas.microsoft.com/office/drawing/2014/main" id="{C4D63267-0065-4DF6-B5B4-D4A3E36F9DF0}"/>
              </a:ext>
            </a:extLst>
          </p:cNvPr>
          <p:cNvSpPr/>
          <p:nvPr/>
        </p:nvSpPr>
        <p:spPr>
          <a:xfrm>
            <a:off x="1460500" y="711201"/>
            <a:ext cx="9398000" cy="5397500"/>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7" name="Group 6"/>
          <p:cNvGrpSpPr/>
          <p:nvPr/>
        </p:nvGrpSpPr>
        <p:grpSpPr>
          <a:xfrm>
            <a:off x="4488657" y="975360"/>
            <a:ext cx="3190875" cy="4254500"/>
            <a:chOff x="1121033" y="1445259"/>
            <a:chExt cx="3190875" cy="4254500"/>
          </a:xfrm>
        </p:grpSpPr>
        <p:grpSp>
          <p:nvGrpSpPr>
            <p:cNvPr id="23" name="Group 22"/>
            <p:cNvGrpSpPr/>
            <p:nvPr/>
          </p:nvGrpSpPr>
          <p:grpSpPr>
            <a:xfrm>
              <a:off x="1121033" y="1445259"/>
              <a:ext cx="3190875" cy="4254500"/>
              <a:chOff x="3443286" y="1301750"/>
              <a:chExt cx="3190875" cy="4254500"/>
            </a:xfrm>
          </p:grpSpPr>
          <p:sp>
            <p:nvSpPr>
              <p:cNvPr id="25" name="Rounded Rectangle 24"/>
              <p:cNvSpPr/>
              <p:nvPr/>
            </p:nvSpPr>
            <p:spPr>
              <a:xfrm>
                <a:off x="3609974" y="1499576"/>
                <a:ext cx="2857500" cy="361754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26" name="Picture 2" descr="Hình ảnh khung trang trí đẹp - Mẫu khung trang trí đẹ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3286" y="1301750"/>
                <a:ext cx="3190875" cy="425450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1711265" y="2179954"/>
              <a:ext cx="2316480"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Hy </a:t>
              </a:r>
              <a:r>
                <a:rPr kumimoji="0" lang="en-US" sz="7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Lạp</a:t>
              </a:r>
              <a:endParaRPr kumimoji="0" lang="vi-VN" sz="7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grpSp>
        <p:nvGrpSpPr>
          <p:cNvPr id="14" name="Group 13"/>
          <p:cNvGrpSpPr/>
          <p:nvPr/>
        </p:nvGrpSpPr>
        <p:grpSpPr>
          <a:xfrm>
            <a:off x="-327507" y="26172"/>
            <a:ext cx="5176407" cy="707886"/>
            <a:chOff x="5798819" y="641434"/>
            <a:chExt cx="5176407" cy="707886"/>
          </a:xfrm>
        </p:grpSpPr>
        <p:sp>
          <p:nvSpPr>
            <p:cNvPr id="20" name="Rounded Rectangle 19"/>
            <p:cNvSpPr/>
            <p:nvPr/>
          </p:nvSpPr>
          <p:spPr>
            <a:xfrm>
              <a:off x="6118860" y="641434"/>
              <a:ext cx="4549140" cy="69968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endParaRPr kumimoji="0" lang="vi-V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1" name="TextBox 20">
              <a:extLst>
                <a:ext uri="{FF2B5EF4-FFF2-40B4-BE49-F238E27FC236}">
                  <a16:creationId xmlns:a16="http://schemas.microsoft.com/office/drawing/2014/main" id="{A35F48E9-58F2-F5A1-6E61-56E49674BB10}"/>
                </a:ext>
              </a:extLst>
            </p:cNvPr>
            <p:cNvSpPr txBox="1"/>
            <p:nvPr/>
          </p:nvSpPr>
          <p:spPr>
            <a:xfrm>
              <a:off x="5798819" y="641434"/>
              <a:ext cx="517640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latin typeface="Cambria" panose="02040503050406030204" pitchFamily="18" charset="0"/>
                  <a:ea typeface="Cambria" panose="02040503050406030204" pitchFamily="18" charset="0"/>
                  <a:cs typeface="LNTH-LuoLuoNotangYuanTi 1" pitchFamily="2" charset="-128"/>
                </a:rPr>
                <a:t>LUYỆN TỪ KHÓ</a:t>
              </a:r>
            </a:p>
          </p:txBody>
        </p:sp>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7750" y="-38098"/>
            <a:ext cx="2857500" cy="2857500"/>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3957" y="1445259"/>
            <a:ext cx="2350770" cy="2350770"/>
          </a:xfrm>
          <a:prstGeom prst="rect">
            <a:avLst/>
          </a:prstGeom>
        </p:spPr>
      </p:pic>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9831" y="-38098"/>
            <a:ext cx="2350770" cy="2350770"/>
          </a:xfrm>
          <a:prstGeom prst="rect">
            <a:avLst/>
          </a:prstGeom>
        </p:spPr>
      </p:pic>
      <p:pic>
        <p:nvPicPr>
          <p:cNvPr id="31" name="Picture 30">
            <a:extLst>
              <a:ext uri="{FF2B5EF4-FFF2-40B4-BE49-F238E27FC236}">
                <a16:creationId xmlns:a16="http://schemas.microsoft.com/office/drawing/2014/main" id="{E5E6D966-392A-D7D5-77E6-453C65703CBF}"/>
              </a:ext>
            </a:extLst>
          </p:cNvPr>
          <p:cNvPicPr>
            <a:picLocks noChangeAspect="1"/>
          </p:cNvPicPr>
          <p:nvPr/>
        </p:nvPicPr>
        <p:blipFill>
          <a:blip r:embed="rId6"/>
          <a:stretch>
            <a:fillRect/>
          </a:stretch>
        </p:blipFill>
        <p:spPr>
          <a:xfrm>
            <a:off x="8239760" y="3108960"/>
            <a:ext cx="2735467" cy="3576618"/>
          </a:xfrm>
          <a:prstGeom prst="rect">
            <a:avLst/>
          </a:prstGeom>
        </p:spPr>
      </p:pic>
    </p:spTree>
    <p:extLst>
      <p:ext uri="{BB962C8B-B14F-4D97-AF65-F5344CB8AC3E}">
        <p14:creationId xmlns:p14="http://schemas.microsoft.com/office/powerpoint/2010/main" val="258025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par>
                                <p:cTn id="18" presetID="10" presetClass="entr" presetSubtype="0"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childTnLst>
                    </p:cTn>
                  </p:par>
                </p:childTnLst>
              </p:cTn>
              <p:nextCondLst>
                <p:cond evt="onClick" delay="0">
                  <p:tgtEl>
                    <p:spTgt spid="7"/>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6009"/>
          <a:stretch/>
        </p:blipFill>
        <p:spPr>
          <a:xfrm>
            <a:off x="0" y="0"/>
            <a:ext cx="12192000" cy="6858000"/>
          </a:xfrm>
          <a:prstGeom prst="rect">
            <a:avLst/>
          </a:prstGeom>
        </p:spPr>
      </p:pic>
      <p:sp>
        <p:nvSpPr>
          <p:cNvPr id="4" name="Rectangle: Rounded Corners 6">
            <a:extLst>
              <a:ext uri="{FF2B5EF4-FFF2-40B4-BE49-F238E27FC236}">
                <a16:creationId xmlns:a16="http://schemas.microsoft.com/office/drawing/2014/main" id="{C4D63267-0065-4DF6-B5B4-D4A3E36F9DF0}"/>
              </a:ext>
            </a:extLst>
          </p:cNvPr>
          <p:cNvSpPr/>
          <p:nvPr/>
        </p:nvSpPr>
        <p:spPr>
          <a:xfrm>
            <a:off x="1460500" y="711201"/>
            <a:ext cx="9398000" cy="5397500"/>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7" name="Group 6"/>
          <p:cNvGrpSpPr/>
          <p:nvPr/>
        </p:nvGrpSpPr>
        <p:grpSpPr>
          <a:xfrm>
            <a:off x="3495675" y="975360"/>
            <a:ext cx="4905375" cy="4254500"/>
            <a:chOff x="1121033" y="1445259"/>
            <a:chExt cx="3190875" cy="4254500"/>
          </a:xfrm>
        </p:grpSpPr>
        <p:grpSp>
          <p:nvGrpSpPr>
            <p:cNvPr id="23" name="Group 22"/>
            <p:cNvGrpSpPr/>
            <p:nvPr/>
          </p:nvGrpSpPr>
          <p:grpSpPr>
            <a:xfrm>
              <a:off x="1121033" y="1445259"/>
              <a:ext cx="3190875" cy="4254500"/>
              <a:chOff x="3443286" y="1301750"/>
              <a:chExt cx="3190875" cy="4254500"/>
            </a:xfrm>
          </p:grpSpPr>
          <p:sp>
            <p:nvSpPr>
              <p:cNvPr id="25" name="Rounded Rectangle 24"/>
              <p:cNvSpPr/>
              <p:nvPr/>
            </p:nvSpPr>
            <p:spPr>
              <a:xfrm>
                <a:off x="3609974" y="1499576"/>
                <a:ext cx="2857500" cy="361754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26" name="Picture 2" descr="Hình ảnh khung trang trí đẹp - Mẫu khung trang trí đẹ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3286" y="1301750"/>
                <a:ext cx="3190875" cy="425450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1418435" y="2789554"/>
              <a:ext cx="276420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Ô-</a:t>
              </a:r>
              <a:r>
                <a:rPr kumimoji="0" lang="en-US" sz="6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lim</a:t>
              </a:r>
              <a:r>
                <a:rPr kumimoji="0" lang="en-US" sz="6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6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pích</a:t>
              </a:r>
              <a:endParaRPr kumimoji="0" lang="vi-VN" sz="6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grpSp>
        <p:nvGrpSpPr>
          <p:cNvPr id="14" name="Group 13"/>
          <p:cNvGrpSpPr/>
          <p:nvPr/>
        </p:nvGrpSpPr>
        <p:grpSpPr>
          <a:xfrm>
            <a:off x="-327507" y="26172"/>
            <a:ext cx="5176407" cy="707886"/>
            <a:chOff x="5798819" y="641434"/>
            <a:chExt cx="5176407" cy="707886"/>
          </a:xfrm>
        </p:grpSpPr>
        <p:sp>
          <p:nvSpPr>
            <p:cNvPr id="20" name="Rounded Rectangle 19"/>
            <p:cNvSpPr/>
            <p:nvPr/>
          </p:nvSpPr>
          <p:spPr>
            <a:xfrm>
              <a:off x="6118860" y="641434"/>
              <a:ext cx="4549140" cy="69968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endParaRPr kumimoji="0" lang="vi-V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1" name="TextBox 20">
              <a:extLst>
                <a:ext uri="{FF2B5EF4-FFF2-40B4-BE49-F238E27FC236}">
                  <a16:creationId xmlns:a16="http://schemas.microsoft.com/office/drawing/2014/main" id="{A35F48E9-58F2-F5A1-6E61-56E49674BB10}"/>
                </a:ext>
              </a:extLst>
            </p:cNvPr>
            <p:cNvSpPr txBox="1"/>
            <p:nvPr/>
          </p:nvSpPr>
          <p:spPr>
            <a:xfrm>
              <a:off x="5798819" y="641434"/>
              <a:ext cx="517640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latin typeface="Cambria" panose="02040503050406030204" pitchFamily="18" charset="0"/>
                  <a:ea typeface="Cambria" panose="02040503050406030204" pitchFamily="18" charset="0"/>
                  <a:cs typeface="LNTH-LuoLuoNotangYuanTi 1" pitchFamily="2" charset="-128"/>
                </a:rPr>
                <a:t>LUYỆN TỪ KHÓ</a:t>
              </a:r>
            </a:p>
          </p:txBody>
        </p:sp>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7750" y="-38098"/>
            <a:ext cx="2857500" cy="2857500"/>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3957" y="1445259"/>
            <a:ext cx="2350770" cy="2350770"/>
          </a:xfrm>
          <a:prstGeom prst="rect">
            <a:avLst/>
          </a:prstGeom>
        </p:spPr>
      </p:pic>
      <p:pic>
        <p:nvPicPr>
          <p:cNvPr id="31" name="Picture 30">
            <a:extLst>
              <a:ext uri="{FF2B5EF4-FFF2-40B4-BE49-F238E27FC236}">
                <a16:creationId xmlns:a16="http://schemas.microsoft.com/office/drawing/2014/main" id="{E5E6D966-392A-D7D5-77E6-453C65703CBF}"/>
              </a:ext>
            </a:extLst>
          </p:cNvPr>
          <p:cNvPicPr>
            <a:picLocks noChangeAspect="1"/>
          </p:cNvPicPr>
          <p:nvPr/>
        </p:nvPicPr>
        <p:blipFill>
          <a:blip r:embed="rId6"/>
          <a:stretch>
            <a:fillRect/>
          </a:stretch>
        </p:blipFill>
        <p:spPr>
          <a:xfrm>
            <a:off x="8239760" y="3108960"/>
            <a:ext cx="2735467" cy="3576618"/>
          </a:xfrm>
          <a:prstGeom prst="rect">
            <a:avLst/>
          </a:prstGeom>
        </p:spPr>
      </p:pic>
    </p:spTree>
    <p:extLst>
      <p:ext uri="{BB962C8B-B14F-4D97-AF65-F5344CB8AC3E}">
        <p14:creationId xmlns:p14="http://schemas.microsoft.com/office/powerpoint/2010/main" val="138462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childTnLst>
              </p:cTn>
              <p:nextCondLst>
                <p:cond evt="onClick" delay="0">
                  <p:tgtEl>
                    <p:spTgt spid="7"/>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6009"/>
          <a:stretch/>
        </p:blipFill>
        <p:spPr>
          <a:xfrm>
            <a:off x="0" y="0"/>
            <a:ext cx="12192000" cy="6858000"/>
          </a:xfrm>
          <a:prstGeom prst="rect">
            <a:avLst/>
          </a:prstGeom>
        </p:spPr>
      </p:pic>
      <p:sp>
        <p:nvSpPr>
          <p:cNvPr id="4" name="Rectangle: Rounded Corners 6">
            <a:extLst>
              <a:ext uri="{FF2B5EF4-FFF2-40B4-BE49-F238E27FC236}">
                <a16:creationId xmlns:a16="http://schemas.microsoft.com/office/drawing/2014/main" id="{C4D63267-0065-4DF6-B5B4-D4A3E36F9DF0}"/>
              </a:ext>
            </a:extLst>
          </p:cNvPr>
          <p:cNvSpPr/>
          <p:nvPr/>
        </p:nvSpPr>
        <p:spPr>
          <a:xfrm>
            <a:off x="1460500" y="711201"/>
            <a:ext cx="9398000" cy="5397500"/>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7" name="Group 6"/>
          <p:cNvGrpSpPr/>
          <p:nvPr/>
        </p:nvGrpSpPr>
        <p:grpSpPr>
          <a:xfrm>
            <a:off x="2752726" y="1041400"/>
            <a:ext cx="5181600" cy="4254500"/>
            <a:chOff x="994168" y="1511299"/>
            <a:chExt cx="3632339" cy="4254500"/>
          </a:xfrm>
        </p:grpSpPr>
        <p:grpSp>
          <p:nvGrpSpPr>
            <p:cNvPr id="23" name="Group 22"/>
            <p:cNvGrpSpPr/>
            <p:nvPr/>
          </p:nvGrpSpPr>
          <p:grpSpPr>
            <a:xfrm>
              <a:off x="994168" y="1511299"/>
              <a:ext cx="3632339" cy="4254500"/>
              <a:chOff x="3316421" y="1367790"/>
              <a:chExt cx="3632339" cy="4254500"/>
            </a:xfrm>
          </p:grpSpPr>
          <p:sp>
            <p:nvSpPr>
              <p:cNvPr id="25" name="Rounded Rectangle 24"/>
              <p:cNvSpPr/>
              <p:nvPr/>
            </p:nvSpPr>
            <p:spPr>
              <a:xfrm>
                <a:off x="3609974" y="1499576"/>
                <a:ext cx="3338785" cy="361754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26" name="Picture 2" descr="Hình ảnh khung trang trí đẹp - Mẫu khung trang trí đẹ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6421" y="1367790"/>
                <a:ext cx="3632339" cy="425450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1291877" y="2665729"/>
              <a:ext cx="3274536"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Ô-</a:t>
              </a:r>
              <a:r>
                <a:rPr kumimoji="0" lang="en-US" sz="6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lim</a:t>
              </a:r>
              <a:r>
                <a:rPr kumimoji="0" lang="en-US" sz="6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-pi-a</a:t>
              </a:r>
              <a:endParaRPr kumimoji="0" lang="vi-VN"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grpSp>
        <p:nvGrpSpPr>
          <p:cNvPr id="14" name="Group 13"/>
          <p:cNvGrpSpPr/>
          <p:nvPr/>
        </p:nvGrpSpPr>
        <p:grpSpPr>
          <a:xfrm>
            <a:off x="-327507" y="26172"/>
            <a:ext cx="5176407" cy="707886"/>
            <a:chOff x="5798819" y="641434"/>
            <a:chExt cx="5176407" cy="707886"/>
          </a:xfrm>
        </p:grpSpPr>
        <p:sp>
          <p:nvSpPr>
            <p:cNvPr id="20" name="Rounded Rectangle 19"/>
            <p:cNvSpPr/>
            <p:nvPr/>
          </p:nvSpPr>
          <p:spPr>
            <a:xfrm>
              <a:off x="6118860" y="641434"/>
              <a:ext cx="4549140" cy="69968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endParaRPr kumimoji="0" lang="vi-V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1" name="TextBox 20">
              <a:extLst>
                <a:ext uri="{FF2B5EF4-FFF2-40B4-BE49-F238E27FC236}">
                  <a16:creationId xmlns:a16="http://schemas.microsoft.com/office/drawing/2014/main" id="{A35F48E9-58F2-F5A1-6E61-56E49674BB10}"/>
                </a:ext>
              </a:extLst>
            </p:cNvPr>
            <p:cNvSpPr txBox="1"/>
            <p:nvPr/>
          </p:nvSpPr>
          <p:spPr>
            <a:xfrm>
              <a:off x="5798819" y="641434"/>
              <a:ext cx="517640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latin typeface="Cambria" panose="02040503050406030204" pitchFamily="18" charset="0"/>
                  <a:ea typeface="Cambria" panose="02040503050406030204" pitchFamily="18" charset="0"/>
                  <a:cs typeface="LNTH-LuoLuoNotangYuanTi 1" pitchFamily="2" charset="-128"/>
                </a:rPr>
                <a:t>LUYỆN TỪ KHÓ</a:t>
              </a:r>
            </a:p>
          </p:txBody>
        </p:sp>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7750" y="-38098"/>
            <a:ext cx="2857500" cy="2857500"/>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682" y="2226309"/>
            <a:ext cx="2350770" cy="2350770"/>
          </a:xfrm>
          <a:prstGeom prst="rect">
            <a:avLst/>
          </a:prstGeom>
        </p:spPr>
      </p:pic>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9831" y="-38098"/>
            <a:ext cx="2350770" cy="2350770"/>
          </a:xfrm>
          <a:prstGeom prst="rect">
            <a:avLst/>
          </a:prstGeom>
        </p:spPr>
      </p:pic>
      <p:pic>
        <p:nvPicPr>
          <p:cNvPr id="31" name="Picture 30">
            <a:extLst>
              <a:ext uri="{FF2B5EF4-FFF2-40B4-BE49-F238E27FC236}">
                <a16:creationId xmlns:a16="http://schemas.microsoft.com/office/drawing/2014/main" id="{E5E6D966-392A-D7D5-77E6-453C65703CBF}"/>
              </a:ext>
            </a:extLst>
          </p:cNvPr>
          <p:cNvPicPr>
            <a:picLocks noChangeAspect="1"/>
          </p:cNvPicPr>
          <p:nvPr/>
        </p:nvPicPr>
        <p:blipFill>
          <a:blip r:embed="rId6"/>
          <a:stretch>
            <a:fillRect/>
          </a:stretch>
        </p:blipFill>
        <p:spPr>
          <a:xfrm>
            <a:off x="8239760" y="3108960"/>
            <a:ext cx="2735467" cy="3576618"/>
          </a:xfrm>
          <a:prstGeom prst="rect">
            <a:avLst/>
          </a:prstGeom>
        </p:spPr>
      </p:pic>
    </p:spTree>
    <p:extLst>
      <p:ext uri="{BB962C8B-B14F-4D97-AF65-F5344CB8AC3E}">
        <p14:creationId xmlns:p14="http://schemas.microsoft.com/office/powerpoint/2010/main" val="70899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par>
                                <p:cTn id="18" presetID="10" presetClass="entr" presetSubtype="0"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childTnLst>
                    </p:cTn>
                  </p:par>
                </p:childTnLst>
              </p:cTn>
              <p:nextCondLst>
                <p:cond evt="onClick" delay="0">
                  <p:tgtEl>
                    <p:spTgt spid="7"/>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6009"/>
          <a:stretch/>
        </p:blipFill>
        <p:spPr>
          <a:xfrm>
            <a:off x="0" y="0"/>
            <a:ext cx="12192000" cy="6858000"/>
          </a:xfrm>
          <a:prstGeom prst="rect">
            <a:avLst/>
          </a:prstGeom>
        </p:spPr>
      </p:pic>
      <p:pic>
        <p:nvPicPr>
          <p:cNvPr id="21" name="Picture 20">
            <a:extLst>
              <a:ext uri="{FF2B5EF4-FFF2-40B4-BE49-F238E27FC236}">
                <a16:creationId xmlns:a16="http://schemas.microsoft.com/office/drawing/2014/main" id="{E5E6D966-392A-D7D5-77E6-453C65703CBF}"/>
              </a:ext>
            </a:extLst>
          </p:cNvPr>
          <p:cNvPicPr>
            <a:picLocks noChangeAspect="1"/>
          </p:cNvPicPr>
          <p:nvPr/>
        </p:nvPicPr>
        <p:blipFill>
          <a:blip r:embed="rId3"/>
          <a:stretch>
            <a:fillRect/>
          </a:stretch>
        </p:blipFill>
        <p:spPr>
          <a:xfrm>
            <a:off x="5906130" y="3281382"/>
            <a:ext cx="2735467" cy="3576618"/>
          </a:xfrm>
          <a:prstGeom prst="rect">
            <a:avLst/>
          </a:prstGeom>
        </p:spPr>
      </p:pic>
      <p:pic>
        <p:nvPicPr>
          <p:cNvPr id="23" name="Graphic 11">
            <a:extLst>
              <a:ext uri="{FF2B5EF4-FFF2-40B4-BE49-F238E27FC236}">
                <a16:creationId xmlns:a16="http://schemas.microsoft.com/office/drawing/2014/main" id="{E3B109D9-AF44-4224-821F-9A75324002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69585" y="3289286"/>
            <a:ext cx="2471307" cy="3560810"/>
          </a:xfrm>
          <a:prstGeom prst="rect">
            <a:avLst/>
          </a:prstGeom>
        </p:spPr>
      </p:pic>
      <p:grpSp>
        <p:nvGrpSpPr>
          <p:cNvPr id="5" name="Group 4"/>
          <p:cNvGrpSpPr/>
          <p:nvPr/>
        </p:nvGrpSpPr>
        <p:grpSpPr>
          <a:xfrm>
            <a:off x="2510828" y="742789"/>
            <a:ext cx="7170344" cy="2448058"/>
            <a:chOff x="2507810" y="833324"/>
            <a:chExt cx="7170344" cy="2448058"/>
          </a:xfrm>
        </p:grpSpPr>
        <p:sp>
          <p:nvSpPr>
            <p:cNvPr id="4" name="Rounded Rectangle 3"/>
            <p:cNvSpPr/>
            <p:nvPr/>
          </p:nvSpPr>
          <p:spPr>
            <a:xfrm>
              <a:off x="2507810" y="833324"/>
              <a:ext cx="7170344" cy="2448058"/>
            </a:xfrm>
            <a:prstGeom prst="roundRect">
              <a:avLst>
                <a:gd name="adj" fmla="val 19256"/>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 name="TextBox 2"/>
            <p:cNvSpPr txBox="1"/>
            <p:nvPr/>
          </p:nvSpPr>
          <p:spPr>
            <a:xfrm>
              <a:off x="3087230" y="833324"/>
              <a:ext cx="6255945"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Theo các bạn, khi viết bài mình phải ngồi với tư thế như thế nào?</a:t>
              </a:r>
            </a:p>
          </p:txBody>
        </p:sp>
      </p:grpSp>
    </p:spTree>
    <p:extLst>
      <p:ext uri="{BB962C8B-B14F-4D97-AF65-F5344CB8AC3E}">
        <p14:creationId xmlns:p14="http://schemas.microsoft.com/office/powerpoint/2010/main" val="2647517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6009"/>
          <a:stretch/>
        </p:blipFill>
        <p:spPr>
          <a:xfrm>
            <a:off x="0" y="0"/>
            <a:ext cx="12192000" cy="6858000"/>
          </a:xfrm>
          <a:prstGeom prst="rect">
            <a:avLst/>
          </a:prstGeom>
        </p:spPr>
      </p:pic>
      <p:sp>
        <p:nvSpPr>
          <p:cNvPr id="24" name="Rectangle: Rounded Corners 6">
            <a:extLst>
              <a:ext uri="{FF2B5EF4-FFF2-40B4-BE49-F238E27FC236}">
                <a16:creationId xmlns:a16="http://schemas.microsoft.com/office/drawing/2014/main" id="{C4D63267-0065-4DF6-B5B4-D4A3E36F9DF0}"/>
              </a:ext>
            </a:extLst>
          </p:cNvPr>
          <p:cNvSpPr/>
          <p:nvPr/>
        </p:nvSpPr>
        <p:spPr>
          <a:xfrm>
            <a:off x="285749" y="266700"/>
            <a:ext cx="11515725" cy="6334125"/>
          </a:xfrm>
          <a:prstGeom prst="roundRect">
            <a:avLst>
              <a:gd name="adj" fmla="val 13348"/>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组合 2">
            <a:extLst>
              <a:ext uri="{FF2B5EF4-FFF2-40B4-BE49-F238E27FC236}">
                <a16:creationId xmlns:a16="http://schemas.microsoft.com/office/drawing/2014/main" id="{8103D67D-1A75-77CB-0988-DC28E5F012F8}"/>
              </a:ext>
            </a:extLst>
          </p:cNvPr>
          <p:cNvGrpSpPr/>
          <p:nvPr/>
        </p:nvGrpSpPr>
        <p:grpSpPr>
          <a:xfrm>
            <a:off x="4752265" y="2181246"/>
            <a:ext cx="3233538" cy="4288723"/>
            <a:chOff x="3355393" y="1522865"/>
            <a:chExt cx="2425902" cy="3217535"/>
          </a:xfrm>
        </p:grpSpPr>
        <p:pic>
          <p:nvPicPr>
            <p:cNvPr id="4" name="Picture 3">
              <a:extLst>
                <a:ext uri="{FF2B5EF4-FFF2-40B4-BE49-F238E27FC236}">
                  <a16:creationId xmlns:a16="http://schemas.microsoft.com/office/drawing/2014/main" id="{B3BC8BB5-6846-54CF-3A08-3B5473474C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322932">
              <a:off x="3355393" y="1522865"/>
              <a:ext cx="2425902" cy="32175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1ABD913-27FD-B1EA-EB52-88C35B2E17DD}"/>
                </a:ext>
              </a:extLst>
            </p:cNvPr>
            <p:cNvSpPr txBox="1"/>
            <p:nvPr/>
          </p:nvSpPr>
          <p:spPr>
            <a:xfrm>
              <a:off x="4271392" y="1708448"/>
              <a:ext cx="660648" cy="639459"/>
            </a:xfrm>
            <a:prstGeom prst="rect">
              <a:avLst/>
            </a:prstGeom>
            <a:noFill/>
          </p:spPr>
          <p:txBody>
            <a:bodyPr wrap="square" rtlCol="0">
              <a:spAutoFit/>
            </a:bodyPr>
            <a:lstStyle/>
            <a:p>
              <a:pPr algn="ctr" defTabSz="1218804">
                <a:lnSpc>
                  <a:spcPct val="150000"/>
                </a:lnSpc>
                <a:defRPr/>
              </a:pPr>
              <a:r>
                <a:rPr lang="en-US" altLang="zh-CN" sz="3732" dirty="0">
                  <a:solidFill>
                    <a:prstClr val="black"/>
                  </a:solidFill>
                  <a:latin typeface="zihun35hao-jindianyahei" panose="00000500000000000000" pitchFamily="2" charset="-122"/>
                  <a:ea typeface="zihun35hao-jindianyahei" panose="00000500000000000000" pitchFamily="2" charset="-122"/>
                  <a:sym typeface="zihun35hao-jindianyahei" panose="00000500000000000000" pitchFamily="2" charset="-122"/>
                </a:rPr>
                <a:t>01</a:t>
              </a:r>
            </a:p>
          </p:txBody>
        </p:sp>
        <p:sp>
          <p:nvSpPr>
            <p:cNvPr id="6" name="TextBox 5">
              <a:extLst>
                <a:ext uri="{FF2B5EF4-FFF2-40B4-BE49-F238E27FC236}">
                  <a16:creationId xmlns:a16="http://schemas.microsoft.com/office/drawing/2014/main" id="{6A837630-2F45-371F-E7E7-656A5C222A3B}"/>
                </a:ext>
              </a:extLst>
            </p:cNvPr>
            <p:cNvSpPr txBox="1"/>
            <p:nvPr/>
          </p:nvSpPr>
          <p:spPr>
            <a:xfrm>
              <a:off x="4271392" y="2510409"/>
              <a:ext cx="660648" cy="639459"/>
            </a:xfrm>
            <a:prstGeom prst="rect">
              <a:avLst/>
            </a:prstGeom>
            <a:noFill/>
          </p:spPr>
          <p:txBody>
            <a:bodyPr wrap="square" rtlCol="0">
              <a:spAutoFit/>
            </a:bodyPr>
            <a:lstStyle/>
            <a:p>
              <a:pPr algn="ctr" defTabSz="1218804">
                <a:lnSpc>
                  <a:spcPct val="150000"/>
                </a:lnSpc>
                <a:defRPr/>
              </a:pPr>
              <a:r>
                <a:rPr lang="en-US" altLang="zh-CN" sz="3732" dirty="0">
                  <a:solidFill>
                    <a:prstClr val="black"/>
                  </a:solidFill>
                  <a:latin typeface="zihun35hao-jindianyahei" panose="00000500000000000000" pitchFamily="2" charset="-122"/>
                  <a:ea typeface="zihun35hao-jindianyahei" panose="00000500000000000000" pitchFamily="2" charset="-122"/>
                  <a:sym typeface="zihun35hao-jindianyahei" panose="00000500000000000000" pitchFamily="2" charset="-122"/>
                </a:rPr>
                <a:t>02</a:t>
              </a:r>
            </a:p>
          </p:txBody>
        </p:sp>
        <p:sp>
          <p:nvSpPr>
            <p:cNvPr id="7" name="TextBox 6">
              <a:extLst>
                <a:ext uri="{FF2B5EF4-FFF2-40B4-BE49-F238E27FC236}">
                  <a16:creationId xmlns:a16="http://schemas.microsoft.com/office/drawing/2014/main" id="{40776908-AF16-06B0-1CFB-32D6B9957865}"/>
                </a:ext>
              </a:extLst>
            </p:cNvPr>
            <p:cNvSpPr txBox="1"/>
            <p:nvPr/>
          </p:nvSpPr>
          <p:spPr>
            <a:xfrm>
              <a:off x="4271392" y="3292624"/>
              <a:ext cx="660648" cy="639459"/>
            </a:xfrm>
            <a:prstGeom prst="rect">
              <a:avLst/>
            </a:prstGeom>
            <a:noFill/>
          </p:spPr>
          <p:txBody>
            <a:bodyPr wrap="square" rtlCol="0">
              <a:spAutoFit/>
            </a:bodyPr>
            <a:lstStyle/>
            <a:p>
              <a:pPr algn="ctr" defTabSz="1218804">
                <a:lnSpc>
                  <a:spcPct val="150000"/>
                </a:lnSpc>
                <a:defRPr/>
              </a:pPr>
              <a:r>
                <a:rPr lang="en-US" altLang="zh-CN" sz="3732" dirty="0">
                  <a:solidFill>
                    <a:prstClr val="black"/>
                  </a:solidFill>
                  <a:latin typeface="zihun35hao-jindianyahei" panose="00000500000000000000" pitchFamily="2" charset="-122"/>
                  <a:ea typeface="zihun35hao-jindianyahei" panose="00000500000000000000" pitchFamily="2" charset="-122"/>
                  <a:sym typeface="zihun35hao-jindianyahei" panose="00000500000000000000" pitchFamily="2" charset="-122"/>
                </a:rPr>
                <a:t>03</a:t>
              </a:r>
            </a:p>
          </p:txBody>
        </p:sp>
      </p:grpSp>
      <p:pic>
        <p:nvPicPr>
          <p:cNvPr id="9" name="图片 1">
            <a:extLst>
              <a:ext uri="{FF2B5EF4-FFF2-40B4-BE49-F238E27FC236}">
                <a16:creationId xmlns:a16="http://schemas.microsoft.com/office/drawing/2014/main" id="{E1B237CC-2EBF-EB55-D63D-27E4B439AD42}"/>
              </a:ext>
            </a:extLst>
          </p:cNvPr>
          <p:cNvPicPr>
            <a:picLocks noChangeAspect="1"/>
          </p:cNvPicPr>
          <p:nvPr/>
        </p:nvPicPr>
        <p:blipFill>
          <a:blip r:embed="rId4">
            <a:duotone>
              <a:schemeClr val="accent4">
                <a:shade val="45000"/>
                <a:satMod val="135000"/>
              </a:schemeClr>
              <a:prstClr val="white"/>
            </a:duotone>
          </a:blip>
          <a:stretch>
            <a:fillRect/>
          </a:stretch>
        </p:blipFill>
        <p:spPr>
          <a:xfrm>
            <a:off x="3600415" y="108054"/>
            <a:ext cx="5537239" cy="1911301"/>
          </a:xfrm>
          <a:prstGeom prst="rect">
            <a:avLst/>
          </a:prstGeom>
        </p:spPr>
      </p:pic>
      <p:sp>
        <p:nvSpPr>
          <p:cNvPr id="10" name="TextBox 9">
            <a:extLst>
              <a:ext uri="{FF2B5EF4-FFF2-40B4-BE49-F238E27FC236}">
                <a16:creationId xmlns:a16="http://schemas.microsoft.com/office/drawing/2014/main" id="{B3DD6FEE-F038-5BA5-3F13-43EE24E82BEA}"/>
              </a:ext>
            </a:extLst>
          </p:cNvPr>
          <p:cNvSpPr txBox="1"/>
          <p:nvPr/>
        </p:nvSpPr>
        <p:spPr>
          <a:xfrm>
            <a:off x="4389820" y="732846"/>
            <a:ext cx="4017446" cy="748666"/>
          </a:xfrm>
          <a:prstGeom prst="rect">
            <a:avLst/>
          </a:prstGeom>
          <a:noFill/>
        </p:spPr>
        <p:txBody>
          <a:bodyPr wrap="none" rtlCol="0">
            <a:spAutoFit/>
          </a:bodyPr>
          <a:lstStyle/>
          <a:p>
            <a:pPr defTabSz="1218804"/>
            <a:r>
              <a:rPr lang="en-US" sz="4265" b="1" dirty="0" err="1">
                <a:solidFill>
                  <a:srgbClr val="12735D"/>
                </a:solidFill>
                <a:effectLst>
                  <a:glow rad="63500">
                    <a:srgbClr val="F79646">
                      <a:satMod val="175000"/>
                      <a:alpha val="40000"/>
                    </a:srgbClr>
                  </a:glow>
                </a:effectLst>
                <a:latin typeface="+mj-lt"/>
              </a:rPr>
              <a:t>Tiêu</a:t>
            </a:r>
            <a:r>
              <a:rPr lang="en-US" sz="4265" b="1" dirty="0">
                <a:solidFill>
                  <a:srgbClr val="12735D"/>
                </a:solidFill>
                <a:effectLst>
                  <a:glow rad="63500">
                    <a:srgbClr val="F79646">
                      <a:satMod val="175000"/>
                      <a:alpha val="40000"/>
                    </a:srgbClr>
                  </a:glow>
                </a:effectLst>
                <a:latin typeface="+mj-lt"/>
              </a:rPr>
              <a:t> </a:t>
            </a:r>
            <a:r>
              <a:rPr lang="en-US" sz="4265" b="1" dirty="0" err="1">
                <a:solidFill>
                  <a:srgbClr val="12735D"/>
                </a:solidFill>
                <a:effectLst>
                  <a:glow rad="63500">
                    <a:srgbClr val="F79646">
                      <a:satMod val="175000"/>
                      <a:alpha val="40000"/>
                    </a:srgbClr>
                  </a:glow>
                </a:effectLst>
                <a:latin typeface="+mj-lt"/>
              </a:rPr>
              <a:t>chí</a:t>
            </a:r>
            <a:r>
              <a:rPr lang="en-US" sz="4265" b="1" dirty="0">
                <a:solidFill>
                  <a:srgbClr val="12735D"/>
                </a:solidFill>
                <a:effectLst>
                  <a:glow rad="63500">
                    <a:srgbClr val="F79646">
                      <a:satMod val="175000"/>
                      <a:alpha val="40000"/>
                    </a:srgbClr>
                  </a:glow>
                </a:effectLst>
                <a:latin typeface="+mj-lt"/>
              </a:rPr>
              <a:t> </a:t>
            </a:r>
            <a:r>
              <a:rPr lang="en-US" sz="4265" b="1" dirty="0" err="1">
                <a:solidFill>
                  <a:srgbClr val="12735D"/>
                </a:solidFill>
                <a:effectLst>
                  <a:glow rad="63500">
                    <a:srgbClr val="F79646">
                      <a:satMod val="175000"/>
                      <a:alpha val="40000"/>
                    </a:srgbClr>
                  </a:glow>
                </a:effectLst>
                <a:latin typeface="+mj-lt"/>
              </a:rPr>
              <a:t>đánh</a:t>
            </a:r>
            <a:r>
              <a:rPr lang="en-US" sz="4265" b="1" dirty="0">
                <a:solidFill>
                  <a:srgbClr val="12735D"/>
                </a:solidFill>
                <a:effectLst>
                  <a:glow rad="63500">
                    <a:srgbClr val="F79646">
                      <a:satMod val="175000"/>
                      <a:alpha val="40000"/>
                    </a:srgbClr>
                  </a:glow>
                </a:effectLst>
                <a:latin typeface="+mj-lt"/>
              </a:rPr>
              <a:t> </a:t>
            </a:r>
            <a:r>
              <a:rPr lang="en-US" sz="4265" b="1" dirty="0" err="1">
                <a:solidFill>
                  <a:srgbClr val="12735D"/>
                </a:solidFill>
                <a:effectLst>
                  <a:glow rad="63500">
                    <a:srgbClr val="F79646">
                      <a:satMod val="175000"/>
                      <a:alpha val="40000"/>
                    </a:srgbClr>
                  </a:glow>
                </a:effectLst>
                <a:latin typeface="+mj-lt"/>
              </a:rPr>
              <a:t>giá</a:t>
            </a:r>
            <a:endParaRPr lang="en-US" sz="4265" b="1" dirty="0">
              <a:solidFill>
                <a:srgbClr val="12735D"/>
              </a:solidFill>
              <a:effectLst>
                <a:glow rad="63500">
                  <a:srgbClr val="F79646">
                    <a:satMod val="175000"/>
                    <a:alpha val="40000"/>
                  </a:srgbClr>
                </a:glow>
              </a:effectLst>
              <a:latin typeface="+mj-lt"/>
            </a:endParaRPr>
          </a:p>
        </p:txBody>
      </p:sp>
      <p:sp>
        <p:nvSpPr>
          <p:cNvPr id="12" name="Rectangle 11">
            <a:extLst>
              <a:ext uri="{FF2B5EF4-FFF2-40B4-BE49-F238E27FC236}">
                <a16:creationId xmlns:a16="http://schemas.microsoft.com/office/drawing/2014/main" id="{123483E0-7CDF-3A78-BD91-D6A56A2EE7C9}"/>
              </a:ext>
            </a:extLst>
          </p:cNvPr>
          <p:cNvSpPr/>
          <p:nvPr/>
        </p:nvSpPr>
        <p:spPr>
          <a:xfrm>
            <a:off x="337138" y="2790449"/>
            <a:ext cx="4459875" cy="748666"/>
          </a:xfrm>
          <a:custGeom>
            <a:avLst/>
            <a:gdLst>
              <a:gd name="connsiteX0" fmla="*/ 0 w 4459875"/>
              <a:gd name="connsiteY0" fmla="*/ 0 h 748666"/>
              <a:gd name="connsiteX1" fmla="*/ 4459875 w 4459875"/>
              <a:gd name="connsiteY1" fmla="*/ 0 h 748666"/>
              <a:gd name="connsiteX2" fmla="*/ 4459875 w 4459875"/>
              <a:gd name="connsiteY2" fmla="*/ 748666 h 748666"/>
              <a:gd name="connsiteX3" fmla="*/ 0 w 4459875"/>
              <a:gd name="connsiteY3" fmla="*/ 748666 h 748666"/>
              <a:gd name="connsiteX4" fmla="*/ 0 w 4459875"/>
              <a:gd name="connsiteY4" fmla="*/ 0 h 748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9875" h="748666" fill="none" extrusionOk="0">
                <a:moveTo>
                  <a:pt x="0" y="0"/>
                </a:moveTo>
                <a:cubicBezTo>
                  <a:pt x="829604" y="-108347"/>
                  <a:pt x="3653274" y="-22314"/>
                  <a:pt x="4459875" y="0"/>
                </a:cubicBezTo>
                <a:cubicBezTo>
                  <a:pt x="4405601" y="295940"/>
                  <a:pt x="4418152" y="572857"/>
                  <a:pt x="4459875" y="748666"/>
                </a:cubicBezTo>
                <a:cubicBezTo>
                  <a:pt x="2986565" y="888885"/>
                  <a:pt x="1709202" y="835587"/>
                  <a:pt x="0" y="748666"/>
                </a:cubicBezTo>
                <a:cubicBezTo>
                  <a:pt x="-13181" y="552976"/>
                  <a:pt x="-62291" y="161807"/>
                  <a:pt x="0" y="0"/>
                </a:cubicBezTo>
                <a:close/>
              </a:path>
              <a:path w="4459875" h="748666" stroke="0" extrusionOk="0">
                <a:moveTo>
                  <a:pt x="0" y="0"/>
                </a:moveTo>
                <a:cubicBezTo>
                  <a:pt x="884763" y="-89055"/>
                  <a:pt x="2515708" y="83564"/>
                  <a:pt x="4459875" y="0"/>
                </a:cubicBezTo>
                <a:cubicBezTo>
                  <a:pt x="4424263" y="152657"/>
                  <a:pt x="4479600" y="473777"/>
                  <a:pt x="4459875" y="748666"/>
                </a:cubicBezTo>
                <a:cubicBezTo>
                  <a:pt x="3864197" y="872109"/>
                  <a:pt x="2025553" y="582726"/>
                  <a:pt x="0" y="748666"/>
                </a:cubicBezTo>
                <a:cubicBezTo>
                  <a:pt x="54776" y="539186"/>
                  <a:pt x="41881" y="119050"/>
                  <a:pt x="0" y="0"/>
                </a:cubicBezTo>
                <a:close/>
              </a:path>
            </a:pathLst>
          </a:custGeom>
          <a:solidFill>
            <a:srgbClr val="FFF560"/>
          </a:solidFill>
          <a:ln>
            <a:solidFill>
              <a:schemeClr val="bg1">
                <a:lumMod val="95000"/>
              </a:schemeClr>
            </a:solidFill>
            <a:extLst>
              <a:ext uri="{C807C97D-BFC1-408E-A445-0C87EB9F89A2}">
                <ask:lineSketchStyleProps xmlns:ask="http://schemas.microsoft.com/office/drawing/2018/sketchyshapes" sd="1808019345">
                  <a:prstGeom prst="rect">
                    <a:avLst/>
                  </a:prstGeom>
                  <ask:type>
                    <ask:lineSketchCurved/>
                  </ask:type>
                </ask:lineSketchStyleProps>
              </a:ext>
            </a:extLst>
          </a:ln>
        </p:spPr>
        <p:txBody>
          <a:bodyPr wrap="none">
            <a:spAutoFit/>
          </a:bodyPr>
          <a:lstStyle/>
          <a:p>
            <a:pPr defTabSz="1218804"/>
            <a:r>
              <a:rPr lang="fi-FI" sz="4265" dirty="0">
                <a:solidFill>
                  <a:srgbClr val="E53238">
                    <a:lumMod val="75000"/>
                  </a:srgbClr>
                </a:solidFill>
                <a:latin typeface="Calibri" panose="020F0502020204030204" pitchFamily="34" charset="0"/>
                <a:ea typeface="微软雅黑"/>
                <a:cs typeface="Calibri" panose="020F0502020204030204" pitchFamily="34" charset="0"/>
              </a:rPr>
              <a:t>Sai không quá 5 lỗi </a:t>
            </a:r>
          </a:p>
        </p:txBody>
      </p:sp>
      <p:sp>
        <p:nvSpPr>
          <p:cNvPr id="13" name="Rectangle 12">
            <a:extLst>
              <a:ext uri="{FF2B5EF4-FFF2-40B4-BE49-F238E27FC236}">
                <a16:creationId xmlns:a16="http://schemas.microsoft.com/office/drawing/2014/main" id="{A169B3DE-DCA7-2082-586D-0119ED24E47C}"/>
              </a:ext>
            </a:extLst>
          </p:cNvPr>
          <p:cNvSpPr/>
          <p:nvPr/>
        </p:nvSpPr>
        <p:spPr>
          <a:xfrm>
            <a:off x="7997288" y="3152112"/>
            <a:ext cx="4116689" cy="1405000"/>
          </a:xfrm>
          <a:custGeom>
            <a:avLst/>
            <a:gdLst>
              <a:gd name="connsiteX0" fmla="*/ 0 w 4116689"/>
              <a:gd name="connsiteY0" fmla="*/ 0 h 1405000"/>
              <a:gd name="connsiteX1" fmla="*/ 4116689 w 4116689"/>
              <a:gd name="connsiteY1" fmla="*/ 0 h 1405000"/>
              <a:gd name="connsiteX2" fmla="*/ 4116689 w 4116689"/>
              <a:gd name="connsiteY2" fmla="*/ 1405000 h 1405000"/>
              <a:gd name="connsiteX3" fmla="*/ 0 w 4116689"/>
              <a:gd name="connsiteY3" fmla="*/ 1405000 h 1405000"/>
              <a:gd name="connsiteX4" fmla="*/ 0 w 4116689"/>
              <a:gd name="connsiteY4" fmla="*/ 0 h 140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6689" h="1405000" fill="none" extrusionOk="0">
                <a:moveTo>
                  <a:pt x="0" y="0"/>
                </a:moveTo>
                <a:cubicBezTo>
                  <a:pt x="518085" y="146840"/>
                  <a:pt x="2855845" y="-58611"/>
                  <a:pt x="4116689" y="0"/>
                </a:cubicBezTo>
                <a:cubicBezTo>
                  <a:pt x="4134732" y="182275"/>
                  <a:pt x="4062414" y="1157638"/>
                  <a:pt x="4116689" y="1405000"/>
                </a:cubicBezTo>
                <a:cubicBezTo>
                  <a:pt x="3419499" y="1370189"/>
                  <a:pt x="757274" y="1341903"/>
                  <a:pt x="0" y="1405000"/>
                </a:cubicBezTo>
                <a:cubicBezTo>
                  <a:pt x="108556" y="1214321"/>
                  <a:pt x="-99285" y="410292"/>
                  <a:pt x="0" y="0"/>
                </a:cubicBezTo>
                <a:close/>
              </a:path>
              <a:path w="4116689" h="1405000" stroke="0" extrusionOk="0">
                <a:moveTo>
                  <a:pt x="0" y="0"/>
                </a:moveTo>
                <a:cubicBezTo>
                  <a:pt x="1172796" y="-71520"/>
                  <a:pt x="2881695" y="-131906"/>
                  <a:pt x="4116689" y="0"/>
                </a:cubicBezTo>
                <a:cubicBezTo>
                  <a:pt x="4228730" y="274496"/>
                  <a:pt x="3994503" y="1091697"/>
                  <a:pt x="4116689" y="1405000"/>
                </a:cubicBezTo>
                <a:cubicBezTo>
                  <a:pt x="3053413" y="1271243"/>
                  <a:pt x="419602" y="1514799"/>
                  <a:pt x="0" y="1405000"/>
                </a:cubicBezTo>
                <a:cubicBezTo>
                  <a:pt x="-53897" y="784255"/>
                  <a:pt x="49496" y="150588"/>
                  <a:pt x="0" y="0"/>
                </a:cubicBezTo>
                <a:close/>
              </a:path>
            </a:pathLst>
          </a:custGeom>
          <a:solidFill>
            <a:srgbClr val="FFF560"/>
          </a:solidFill>
          <a:ln>
            <a:solidFill>
              <a:schemeClr val="bg1">
                <a:lumMod val="95000"/>
              </a:schemeClr>
            </a:solidFill>
            <a:extLst>
              <a:ext uri="{C807C97D-BFC1-408E-A445-0C87EB9F89A2}">
                <ask:lineSketchStyleProps xmlns:ask="http://schemas.microsoft.com/office/drawing/2018/sketchyshapes" sd="109353706">
                  <a:prstGeom prst="rect">
                    <a:avLst/>
                  </a:prstGeom>
                  <ask:type>
                    <ask:lineSketchCurved/>
                  </ask:type>
                </ask:lineSketchStyleProps>
              </a:ext>
            </a:extLst>
          </a:ln>
        </p:spPr>
        <p:txBody>
          <a:bodyPr wrap="square">
            <a:spAutoFit/>
          </a:bodyPr>
          <a:lstStyle/>
          <a:p>
            <a:pPr algn="ctr" defTabSz="609402"/>
            <a:r>
              <a:rPr lang="en-US" sz="4265" dirty="0" err="1">
                <a:solidFill>
                  <a:srgbClr val="002060"/>
                </a:solidFill>
                <a:latin typeface="Calibri"/>
                <a:ea typeface="微软雅黑"/>
                <a:cs typeface="Calibri" panose="020F0502020204030204" pitchFamily="34" charset="0"/>
              </a:rPr>
              <a:t>Chữ</a:t>
            </a:r>
            <a:r>
              <a:rPr lang="en-US" sz="4265" dirty="0">
                <a:solidFill>
                  <a:srgbClr val="002060"/>
                </a:solidFill>
                <a:latin typeface="Calibri"/>
                <a:ea typeface="微软雅黑"/>
                <a:cs typeface="Calibri" panose="020F0502020204030204" pitchFamily="34" charset="0"/>
              </a:rPr>
              <a:t> </a:t>
            </a:r>
            <a:r>
              <a:rPr lang="en-US" sz="4265" dirty="0" err="1">
                <a:solidFill>
                  <a:srgbClr val="002060"/>
                </a:solidFill>
                <a:latin typeface="Calibri"/>
                <a:ea typeface="微软雅黑"/>
                <a:cs typeface="Calibri" panose="020F0502020204030204" pitchFamily="34" charset="0"/>
              </a:rPr>
              <a:t>viết</a:t>
            </a:r>
            <a:r>
              <a:rPr lang="en-US" sz="4265" dirty="0">
                <a:solidFill>
                  <a:srgbClr val="002060"/>
                </a:solidFill>
                <a:latin typeface="Calibri"/>
                <a:ea typeface="微软雅黑"/>
                <a:cs typeface="Calibri" panose="020F0502020204030204" pitchFamily="34" charset="0"/>
              </a:rPr>
              <a:t> </a:t>
            </a:r>
            <a:r>
              <a:rPr lang="en-US" sz="4265" dirty="0" err="1">
                <a:solidFill>
                  <a:srgbClr val="002060"/>
                </a:solidFill>
                <a:latin typeface="Calibri"/>
                <a:ea typeface="微软雅黑"/>
                <a:cs typeface="Calibri" panose="020F0502020204030204" pitchFamily="34" charset="0"/>
              </a:rPr>
              <a:t>rõ</a:t>
            </a:r>
            <a:r>
              <a:rPr lang="en-US" sz="4265" dirty="0">
                <a:solidFill>
                  <a:srgbClr val="002060"/>
                </a:solidFill>
                <a:latin typeface="Calibri"/>
                <a:ea typeface="微软雅黑"/>
                <a:cs typeface="Calibri" panose="020F0502020204030204" pitchFamily="34" charset="0"/>
              </a:rPr>
              <a:t> </a:t>
            </a:r>
            <a:r>
              <a:rPr lang="en-US" sz="4265" dirty="0" err="1">
                <a:solidFill>
                  <a:srgbClr val="002060"/>
                </a:solidFill>
                <a:latin typeface="Calibri"/>
                <a:ea typeface="微软雅黑"/>
                <a:cs typeface="Calibri" panose="020F0502020204030204" pitchFamily="34" charset="0"/>
              </a:rPr>
              <a:t>ràng</a:t>
            </a:r>
            <a:r>
              <a:rPr lang="en-US" sz="4265" dirty="0">
                <a:solidFill>
                  <a:srgbClr val="002060"/>
                </a:solidFill>
                <a:latin typeface="Calibri"/>
                <a:ea typeface="微软雅黑"/>
                <a:cs typeface="Calibri" panose="020F0502020204030204" pitchFamily="34" charset="0"/>
              </a:rPr>
              <a:t>, </a:t>
            </a:r>
            <a:r>
              <a:rPr lang="en-US" sz="4265" dirty="0" err="1">
                <a:solidFill>
                  <a:srgbClr val="002060"/>
                </a:solidFill>
                <a:latin typeface="Calibri"/>
                <a:ea typeface="微软雅黑"/>
                <a:cs typeface="Calibri" panose="020F0502020204030204" pitchFamily="34" charset="0"/>
              </a:rPr>
              <a:t>sạch</a:t>
            </a:r>
            <a:r>
              <a:rPr lang="en-US" sz="4265" dirty="0">
                <a:solidFill>
                  <a:srgbClr val="002060"/>
                </a:solidFill>
                <a:latin typeface="Calibri"/>
                <a:ea typeface="微软雅黑"/>
                <a:cs typeface="Calibri" panose="020F0502020204030204" pitchFamily="34" charset="0"/>
              </a:rPr>
              <a:t> </a:t>
            </a:r>
            <a:r>
              <a:rPr lang="en-US" sz="4265" dirty="0" err="1">
                <a:solidFill>
                  <a:srgbClr val="002060"/>
                </a:solidFill>
                <a:latin typeface="Calibri"/>
                <a:ea typeface="微软雅黑"/>
                <a:cs typeface="Calibri" panose="020F0502020204030204" pitchFamily="34" charset="0"/>
              </a:rPr>
              <a:t>đẹp</a:t>
            </a:r>
            <a:endParaRPr lang="en-US" sz="4265" dirty="0">
              <a:solidFill>
                <a:srgbClr val="002060"/>
              </a:solidFill>
              <a:latin typeface="Calibri"/>
              <a:ea typeface="微软雅黑"/>
              <a:cs typeface="Calibri" panose="020F0502020204030204" pitchFamily="34" charset="0"/>
            </a:endParaRPr>
          </a:p>
        </p:txBody>
      </p:sp>
      <p:sp>
        <p:nvSpPr>
          <p:cNvPr id="14" name="Rectangle 13">
            <a:extLst>
              <a:ext uri="{FF2B5EF4-FFF2-40B4-BE49-F238E27FC236}">
                <a16:creationId xmlns:a16="http://schemas.microsoft.com/office/drawing/2014/main" id="{89776223-ADB9-5F16-E57A-B5E17B6E6B8F}"/>
              </a:ext>
            </a:extLst>
          </p:cNvPr>
          <p:cNvSpPr/>
          <p:nvPr/>
        </p:nvSpPr>
        <p:spPr>
          <a:xfrm>
            <a:off x="337138" y="4424882"/>
            <a:ext cx="4536594" cy="1405000"/>
          </a:xfrm>
          <a:custGeom>
            <a:avLst/>
            <a:gdLst>
              <a:gd name="connsiteX0" fmla="*/ 0 w 4536594"/>
              <a:gd name="connsiteY0" fmla="*/ 0 h 1405000"/>
              <a:gd name="connsiteX1" fmla="*/ 4536594 w 4536594"/>
              <a:gd name="connsiteY1" fmla="*/ 0 h 1405000"/>
              <a:gd name="connsiteX2" fmla="*/ 4536594 w 4536594"/>
              <a:gd name="connsiteY2" fmla="*/ 1405000 h 1405000"/>
              <a:gd name="connsiteX3" fmla="*/ 0 w 4536594"/>
              <a:gd name="connsiteY3" fmla="*/ 1405000 h 1405000"/>
              <a:gd name="connsiteX4" fmla="*/ 0 w 4536594"/>
              <a:gd name="connsiteY4" fmla="*/ 0 h 140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6594" h="1405000" fill="none" extrusionOk="0">
                <a:moveTo>
                  <a:pt x="0" y="0"/>
                </a:moveTo>
                <a:cubicBezTo>
                  <a:pt x="754417" y="89579"/>
                  <a:pt x="2566964" y="142699"/>
                  <a:pt x="4536594" y="0"/>
                </a:cubicBezTo>
                <a:cubicBezTo>
                  <a:pt x="4506206" y="492016"/>
                  <a:pt x="4573758" y="922787"/>
                  <a:pt x="4536594" y="1405000"/>
                </a:cubicBezTo>
                <a:cubicBezTo>
                  <a:pt x="3552887" y="1454149"/>
                  <a:pt x="2096562" y="1512654"/>
                  <a:pt x="0" y="1405000"/>
                </a:cubicBezTo>
                <a:cubicBezTo>
                  <a:pt x="16778" y="831318"/>
                  <a:pt x="69596" y="628467"/>
                  <a:pt x="0" y="0"/>
                </a:cubicBezTo>
                <a:close/>
              </a:path>
              <a:path w="4536594" h="1405000" stroke="0" extrusionOk="0">
                <a:moveTo>
                  <a:pt x="0" y="0"/>
                </a:moveTo>
                <a:cubicBezTo>
                  <a:pt x="464402" y="-19789"/>
                  <a:pt x="2927063" y="19503"/>
                  <a:pt x="4536594" y="0"/>
                </a:cubicBezTo>
                <a:cubicBezTo>
                  <a:pt x="4455449" y="533217"/>
                  <a:pt x="4460615" y="785548"/>
                  <a:pt x="4536594" y="1405000"/>
                </a:cubicBezTo>
                <a:cubicBezTo>
                  <a:pt x="2840410" y="1439596"/>
                  <a:pt x="2217051" y="1350957"/>
                  <a:pt x="0" y="1405000"/>
                </a:cubicBezTo>
                <a:cubicBezTo>
                  <a:pt x="-90317" y="936280"/>
                  <a:pt x="-62483" y="543786"/>
                  <a:pt x="0" y="0"/>
                </a:cubicBezTo>
                <a:close/>
              </a:path>
            </a:pathLst>
          </a:custGeom>
          <a:solidFill>
            <a:srgbClr val="FFF560"/>
          </a:solidFill>
          <a:ln>
            <a:solidFill>
              <a:schemeClr val="bg1">
                <a:lumMod val="95000"/>
              </a:schemeClr>
            </a:solidFill>
            <a:extLst>
              <a:ext uri="{C807C97D-BFC1-408E-A445-0C87EB9F89A2}">
                <ask:lineSketchStyleProps xmlns:ask="http://schemas.microsoft.com/office/drawing/2018/sketchyshapes" sd="70509606">
                  <a:prstGeom prst="rect">
                    <a:avLst/>
                  </a:prstGeom>
                  <ask:type>
                    <ask:lineSketchCurved/>
                  </ask:type>
                </ask:lineSketchStyleProps>
              </a:ext>
            </a:extLst>
          </a:ln>
        </p:spPr>
        <p:txBody>
          <a:bodyPr wrap="square">
            <a:spAutoFit/>
          </a:bodyPr>
          <a:lstStyle/>
          <a:p>
            <a:pPr algn="ctr" defTabSz="609402"/>
            <a:r>
              <a:rPr lang="en-US" sz="4265" dirty="0" err="1">
                <a:solidFill>
                  <a:srgbClr val="1F497D">
                    <a:lumMod val="50000"/>
                  </a:srgbClr>
                </a:solidFill>
                <a:latin typeface="Calibri"/>
                <a:ea typeface="微软雅黑"/>
                <a:cs typeface="Calibri" panose="020F0502020204030204" pitchFamily="34" charset="0"/>
              </a:rPr>
              <a:t>Trình</a:t>
            </a:r>
            <a:r>
              <a:rPr lang="en-US" sz="4265" dirty="0">
                <a:solidFill>
                  <a:srgbClr val="1F497D">
                    <a:lumMod val="50000"/>
                  </a:srgbClr>
                </a:solidFill>
                <a:latin typeface="Calibri"/>
                <a:ea typeface="微软雅黑"/>
                <a:cs typeface="Calibri" panose="020F0502020204030204" pitchFamily="34" charset="0"/>
              </a:rPr>
              <a:t> </a:t>
            </a:r>
            <a:r>
              <a:rPr lang="en-US" sz="4265" dirty="0" err="1">
                <a:solidFill>
                  <a:srgbClr val="1F497D">
                    <a:lumMod val="50000"/>
                  </a:srgbClr>
                </a:solidFill>
                <a:latin typeface="Calibri"/>
                <a:ea typeface="微软雅黑"/>
                <a:cs typeface="Calibri" panose="020F0502020204030204" pitchFamily="34" charset="0"/>
              </a:rPr>
              <a:t>bày</a:t>
            </a:r>
            <a:r>
              <a:rPr lang="en-US" sz="4265" dirty="0">
                <a:solidFill>
                  <a:srgbClr val="1F497D">
                    <a:lumMod val="50000"/>
                  </a:srgbClr>
                </a:solidFill>
                <a:latin typeface="Calibri"/>
                <a:ea typeface="微软雅黑"/>
                <a:cs typeface="Calibri" panose="020F0502020204030204" pitchFamily="34" charset="0"/>
              </a:rPr>
              <a:t> </a:t>
            </a:r>
            <a:r>
              <a:rPr lang="en-US" sz="4265" dirty="0" err="1">
                <a:solidFill>
                  <a:srgbClr val="1F497D">
                    <a:lumMod val="50000"/>
                  </a:srgbClr>
                </a:solidFill>
                <a:latin typeface="Calibri"/>
                <a:ea typeface="微软雅黑"/>
                <a:cs typeface="Calibri" panose="020F0502020204030204" pitchFamily="34" charset="0"/>
              </a:rPr>
              <a:t>đúng</a:t>
            </a:r>
            <a:r>
              <a:rPr lang="en-US" sz="4265" dirty="0">
                <a:solidFill>
                  <a:srgbClr val="1F497D">
                    <a:lumMod val="50000"/>
                  </a:srgbClr>
                </a:solidFill>
                <a:latin typeface="Calibri"/>
                <a:ea typeface="微软雅黑"/>
                <a:cs typeface="Calibri" panose="020F0502020204030204" pitchFamily="34" charset="0"/>
              </a:rPr>
              <a:t> </a:t>
            </a:r>
            <a:r>
              <a:rPr lang="en-US" sz="4265" dirty="0" err="1">
                <a:solidFill>
                  <a:srgbClr val="1F497D">
                    <a:lumMod val="50000"/>
                  </a:srgbClr>
                </a:solidFill>
                <a:latin typeface="Calibri"/>
                <a:ea typeface="微软雅黑"/>
                <a:cs typeface="Calibri" panose="020F0502020204030204" pitchFamily="34" charset="0"/>
              </a:rPr>
              <a:t>hình</a:t>
            </a:r>
            <a:r>
              <a:rPr lang="en-US" sz="4265" dirty="0">
                <a:solidFill>
                  <a:srgbClr val="1F497D">
                    <a:lumMod val="50000"/>
                  </a:srgbClr>
                </a:solidFill>
                <a:latin typeface="Calibri"/>
                <a:ea typeface="微软雅黑"/>
                <a:cs typeface="Calibri" panose="020F0502020204030204" pitchFamily="34" charset="0"/>
              </a:rPr>
              <a:t> </a:t>
            </a:r>
            <a:r>
              <a:rPr lang="en-US" sz="4265" dirty="0" err="1">
                <a:solidFill>
                  <a:srgbClr val="1F497D">
                    <a:lumMod val="50000"/>
                  </a:srgbClr>
                </a:solidFill>
                <a:latin typeface="Calibri"/>
                <a:ea typeface="微软雅黑"/>
                <a:cs typeface="Calibri" panose="020F0502020204030204" pitchFamily="34" charset="0"/>
              </a:rPr>
              <a:t>thức</a:t>
            </a:r>
            <a:endParaRPr lang="en-US" sz="4265" dirty="0">
              <a:solidFill>
                <a:srgbClr val="1F497D">
                  <a:lumMod val="50000"/>
                </a:srgbClr>
              </a:solidFill>
              <a:latin typeface="Calibri"/>
              <a:ea typeface="微软雅黑"/>
              <a:cs typeface="Calibri" panose="020F0502020204030204" pitchFamily="34" charset="0"/>
            </a:endParaRPr>
          </a:p>
        </p:txBody>
      </p:sp>
    </p:spTree>
    <p:extLst>
      <p:ext uri="{BB962C8B-B14F-4D97-AF65-F5344CB8AC3E}">
        <p14:creationId xmlns:p14="http://schemas.microsoft.com/office/powerpoint/2010/main" val="72780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6009"/>
          <a:stretch/>
        </p:blipFill>
        <p:spPr>
          <a:xfrm>
            <a:off x="0" y="0"/>
            <a:ext cx="12192000" cy="6858000"/>
          </a:xfrm>
          <a:prstGeom prst="rect">
            <a:avLst/>
          </a:prstGeom>
        </p:spPr>
      </p:pic>
      <p:sp>
        <p:nvSpPr>
          <p:cNvPr id="24" name="Rectangle: Rounded Corners 6">
            <a:extLst>
              <a:ext uri="{FF2B5EF4-FFF2-40B4-BE49-F238E27FC236}">
                <a16:creationId xmlns:a16="http://schemas.microsoft.com/office/drawing/2014/main" id="{C4D63267-0065-4DF6-B5B4-D4A3E36F9DF0}"/>
              </a:ext>
            </a:extLst>
          </p:cNvPr>
          <p:cNvSpPr/>
          <p:nvPr/>
        </p:nvSpPr>
        <p:spPr>
          <a:xfrm>
            <a:off x="1775460" y="937408"/>
            <a:ext cx="8763000" cy="2824967"/>
          </a:xfrm>
          <a:prstGeom prst="roundRect">
            <a:avLst>
              <a:gd name="adj" fmla="val 13348"/>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A35F48E9-58F2-F5A1-6E61-56E49674BB10}"/>
              </a:ext>
            </a:extLst>
          </p:cNvPr>
          <p:cNvSpPr txBox="1"/>
          <p:nvPr/>
        </p:nvSpPr>
        <p:spPr>
          <a:xfrm>
            <a:off x="2133062" y="1200864"/>
            <a:ext cx="8127424" cy="2123658"/>
          </a:xfrm>
          <a:prstGeom prst="rect">
            <a:avLst/>
          </a:prstGeom>
          <a:noFill/>
        </p:spPr>
        <p:txBody>
          <a:bodyPr wrap="square" rtlCol="0">
            <a:spAutoFit/>
          </a:bodyPr>
          <a:lstStyle/>
          <a:p>
            <a:pPr lvl="0" algn="ctr"/>
            <a:r>
              <a:rPr lang="en-US" sz="4400" b="1"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2. </a:t>
            </a:r>
            <a:r>
              <a:rPr lang="en-US" sz="4400" b="1"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Kể</a:t>
            </a:r>
            <a:r>
              <a:rPr lang="en-US" sz="4400" b="1"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 </a:t>
            </a:r>
            <a:r>
              <a:rPr lang="en-US" sz="4400" b="1"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và</a:t>
            </a:r>
            <a:r>
              <a:rPr lang="en-US" sz="4400" b="1"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 </a:t>
            </a:r>
            <a:r>
              <a:rPr lang="en-US" sz="4400" b="1"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viết</a:t>
            </a:r>
            <a:r>
              <a:rPr lang="en-US" sz="4400" b="1"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 </a:t>
            </a:r>
            <a:r>
              <a:rPr lang="en-US" sz="4400" b="1"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tên</a:t>
            </a:r>
            <a:r>
              <a:rPr lang="en-US" sz="4400" b="1"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 </a:t>
            </a:r>
            <a:r>
              <a:rPr lang="en-US" sz="4400" b="1"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vận</a:t>
            </a:r>
            <a:r>
              <a:rPr lang="en-US" sz="4400" b="1"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 </a:t>
            </a:r>
            <a:r>
              <a:rPr lang="en-US" sz="4400" b="1"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động</a:t>
            </a:r>
            <a:r>
              <a:rPr lang="en-US" sz="4400" b="1"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 </a:t>
            </a:r>
            <a:r>
              <a:rPr lang="en-US" sz="4400" b="1"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viên</a:t>
            </a:r>
            <a:r>
              <a:rPr lang="en-US" sz="4400" b="1"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 ở </a:t>
            </a:r>
            <a:r>
              <a:rPr lang="en-US" sz="4400" b="1"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Việt</a:t>
            </a:r>
            <a:r>
              <a:rPr lang="en-US" sz="4400" b="1"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 Nam </a:t>
            </a:r>
            <a:r>
              <a:rPr lang="en-US" sz="4400" b="1"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hoặc</a:t>
            </a:r>
            <a:r>
              <a:rPr lang="en-US" sz="4400" b="1"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 </a:t>
            </a:r>
            <a:r>
              <a:rPr lang="en-US" sz="4400" b="1"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trên</a:t>
            </a:r>
            <a:r>
              <a:rPr lang="en-US" sz="4400" b="1"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 </a:t>
            </a:r>
            <a:r>
              <a:rPr lang="en-US" sz="4400" b="1"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thế</a:t>
            </a:r>
            <a:r>
              <a:rPr lang="en-US" sz="4400" b="1"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 </a:t>
            </a:r>
            <a:r>
              <a:rPr lang="en-US" sz="4400" b="1"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giới</a:t>
            </a:r>
            <a:r>
              <a:rPr lang="en-US" sz="4400" b="1"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 </a:t>
            </a:r>
            <a:r>
              <a:rPr lang="en-US" sz="4400" b="1"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mà</a:t>
            </a:r>
            <a:r>
              <a:rPr lang="en-US" sz="4400" b="1"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 </a:t>
            </a:r>
            <a:r>
              <a:rPr lang="en-US" sz="4400" b="1"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em</a:t>
            </a:r>
            <a:r>
              <a:rPr lang="en-US" sz="4400" b="1"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 </a:t>
            </a:r>
            <a:r>
              <a:rPr lang="en-US" sz="4400" b="1"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biết</a:t>
            </a:r>
            <a:r>
              <a:rPr lang="en-US" sz="4400" b="1"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 </a:t>
            </a:r>
          </a:p>
        </p:txBody>
      </p:sp>
      <p:grpSp>
        <p:nvGrpSpPr>
          <p:cNvPr id="10" name="Group 9">
            <a:extLst>
              <a:ext uri="{FF2B5EF4-FFF2-40B4-BE49-F238E27FC236}">
                <a16:creationId xmlns:a16="http://schemas.microsoft.com/office/drawing/2014/main" id="{B4285AC8-0534-63EC-F464-E19A323799FD}"/>
              </a:ext>
            </a:extLst>
          </p:cNvPr>
          <p:cNvGrpSpPr/>
          <p:nvPr/>
        </p:nvGrpSpPr>
        <p:grpSpPr>
          <a:xfrm>
            <a:off x="4010025" y="3384741"/>
            <a:ext cx="4474508" cy="3473259"/>
            <a:chOff x="2812289" y="1947646"/>
            <a:chExt cx="6570008" cy="5145113"/>
          </a:xfrm>
        </p:grpSpPr>
        <p:pic>
          <p:nvPicPr>
            <p:cNvPr id="6" name="图片 9">
              <a:extLst>
                <a:ext uri="{FF2B5EF4-FFF2-40B4-BE49-F238E27FC236}">
                  <a16:creationId xmlns:a16="http://schemas.microsoft.com/office/drawing/2014/main" id="{9D95B405-83CD-E1C2-9683-6931101ED4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3523444" y="1947646"/>
              <a:ext cx="5145113" cy="5145113"/>
            </a:xfrm>
            <a:prstGeom prst="rect">
              <a:avLst/>
            </a:prstGeom>
          </p:spPr>
        </p:pic>
        <p:grpSp>
          <p:nvGrpSpPr>
            <p:cNvPr id="7" name="组合 1">
              <a:extLst>
                <a:ext uri="{FF2B5EF4-FFF2-40B4-BE49-F238E27FC236}">
                  <a16:creationId xmlns:a16="http://schemas.microsoft.com/office/drawing/2014/main" id="{87D5BC98-3A7C-28DF-67E1-F97595D21E04}"/>
                </a:ext>
              </a:extLst>
            </p:cNvPr>
            <p:cNvGrpSpPr/>
            <p:nvPr/>
          </p:nvGrpSpPr>
          <p:grpSpPr>
            <a:xfrm>
              <a:off x="2812289" y="5714504"/>
              <a:ext cx="6570008" cy="1060980"/>
              <a:chOff x="1053424" y="4495656"/>
              <a:chExt cx="5220765" cy="712515"/>
            </a:xfrm>
          </p:grpSpPr>
          <p:sp>
            <p:nvSpPr>
              <p:cNvPr id="8" name="矩形 25">
                <a:extLst>
                  <a:ext uri="{FF2B5EF4-FFF2-40B4-BE49-F238E27FC236}">
                    <a16:creationId xmlns:a16="http://schemas.microsoft.com/office/drawing/2014/main" id="{CC61D08E-6ED9-E6EB-B325-4654E7C9FD40}"/>
                  </a:ext>
                </a:extLst>
              </p:cNvPr>
              <p:cNvSpPr/>
              <p:nvPr/>
            </p:nvSpPr>
            <p:spPr>
              <a:xfrm>
                <a:off x="1535916" y="4540766"/>
                <a:ext cx="4252909" cy="657600"/>
              </a:xfrm>
              <a:prstGeom prst="roundRect">
                <a:avLst/>
              </a:prstGeom>
              <a:solidFill>
                <a:srgbClr val="FF7C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zh-CN" altLang="en-US" sz="3556">
                  <a:solidFill>
                    <a:prstClr val="black"/>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9" name="矩形 23">
                <a:extLst>
                  <a:ext uri="{FF2B5EF4-FFF2-40B4-BE49-F238E27FC236}">
                    <a16:creationId xmlns:a16="http://schemas.microsoft.com/office/drawing/2014/main" id="{FEFFFCAD-CE43-345F-4283-FA5F81D6401F}"/>
                  </a:ext>
                </a:extLst>
              </p:cNvPr>
              <p:cNvSpPr/>
              <p:nvPr/>
            </p:nvSpPr>
            <p:spPr>
              <a:xfrm>
                <a:off x="1053424" y="4495656"/>
                <a:ext cx="5220765" cy="712515"/>
              </a:xfrm>
              <a:prstGeom prst="roundRect">
                <a:avLst/>
              </a:prstGeom>
            </p:spPr>
            <p:txBody>
              <a:bodyPr wrap="square">
                <a:spAutoFit/>
              </a:bodyPr>
              <a:lstStyle/>
              <a:p>
                <a:pPr algn="ctr" defTabSz="1219170">
                  <a:lnSpc>
                    <a:spcPct val="125000"/>
                  </a:lnSpc>
                  <a:defRPr/>
                </a:pPr>
                <a:r>
                  <a:rPr lang="en-US" altLang="zh-CN" sz="3200" kern="0" dirty="0" err="1">
                    <a:solidFill>
                      <a:prstClr val="white"/>
                    </a:solidFill>
                    <a:latin typeface="Cambria" panose="02040503050406030204" pitchFamily="18" charset="0"/>
                    <a:ea typeface="思源黑体 CN Normal" panose="020B0400000000000000" pitchFamily="34" charset="-122"/>
                    <a:cs typeface="+mn-ea"/>
                    <a:sym typeface="思源黑体 CN Normal" panose="020B0400000000000000" pitchFamily="34" charset="-122"/>
                  </a:rPr>
                  <a:t>Làm</a:t>
                </a:r>
                <a:r>
                  <a:rPr lang="en-US" altLang="zh-CN" sz="3200" kern="0" dirty="0">
                    <a:solidFill>
                      <a:prstClr val="white"/>
                    </a:solidFill>
                    <a:latin typeface="Cambria" panose="02040503050406030204" pitchFamily="18" charset="0"/>
                    <a:ea typeface="思源黑体 CN Normal" panose="020B0400000000000000" pitchFamily="34" charset="-122"/>
                    <a:cs typeface="+mn-ea"/>
                    <a:sym typeface="思源黑体 CN Normal" panose="020B0400000000000000" pitchFamily="34" charset="-122"/>
                  </a:rPr>
                  <a:t> </a:t>
                </a:r>
                <a:r>
                  <a:rPr lang="en-US" altLang="zh-CN" sz="3200" kern="0" dirty="0" err="1">
                    <a:solidFill>
                      <a:prstClr val="white"/>
                    </a:solidFill>
                    <a:latin typeface="Cambria" panose="02040503050406030204" pitchFamily="18" charset="0"/>
                    <a:ea typeface="思源黑体 CN Normal" panose="020B0400000000000000" pitchFamily="34" charset="-122"/>
                    <a:cs typeface="+mn-ea"/>
                    <a:sym typeface="思源黑体 CN Normal" panose="020B0400000000000000" pitchFamily="34" charset="-122"/>
                  </a:rPr>
                  <a:t>việc</a:t>
                </a:r>
                <a:r>
                  <a:rPr lang="en-US" altLang="zh-CN" sz="3200" kern="0" dirty="0">
                    <a:solidFill>
                      <a:prstClr val="white"/>
                    </a:solidFill>
                    <a:latin typeface="Cambria" panose="02040503050406030204" pitchFamily="18" charset="0"/>
                    <a:ea typeface="思源黑体 CN Normal" panose="020B0400000000000000" pitchFamily="34" charset="-122"/>
                    <a:cs typeface="+mn-ea"/>
                    <a:sym typeface="思源黑体 CN Normal" panose="020B0400000000000000" pitchFamily="34" charset="-122"/>
                  </a:rPr>
                  <a:t> </a:t>
                </a:r>
                <a:r>
                  <a:rPr lang="en-US" altLang="zh-CN" sz="3200" kern="0" dirty="0" err="1">
                    <a:solidFill>
                      <a:prstClr val="white"/>
                    </a:solidFill>
                    <a:latin typeface="Cambria" panose="02040503050406030204" pitchFamily="18" charset="0"/>
                    <a:ea typeface="思源黑体 CN Normal" panose="020B0400000000000000" pitchFamily="34" charset="-122"/>
                    <a:cs typeface="+mn-ea"/>
                    <a:sym typeface="思源黑体 CN Normal" panose="020B0400000000000000" pitchFamily="34" charset="-122"/>
                  </a:rPr>
                  <a:t>nhóm</a:t>
                </a:r>
                <a:r>
                  <a:rPr lang="en-US" altLang="zh-CN" sz="3200" kern="0" dirty="0">
                    <a:solidFill>
                      <a:prstClr val="white"/>
                    </a:solidFill>
                    <a:latin typeface="Cambria" panose="02040503050406030204" pitchFamily="18" charset="0"/>
                    <a:ea typeface="思源黑体 CN Normal" panose="020B0400000000000000" pitchFamily="34" charset="-122"/>
                    <a:cs typeface="+mn-ea"/>
                    <a:sym typeface="思源黑体 CN Normal" panose="020B0400000000000000" pitchFamily="34" charset="-122"/>
                  </a:rPr>
                  <a:t> </a:t>
                </a:r>
                <a:r>
                  <a:rPr lang="en-US" altLang="zh-CN" sz="3200" kern="0" dirty="0" err="1">
                    <a:solidFill>
                      <a:prstClr val="white"/>
                    </a:solidFill>
                    <a:latin typeface="Cambria" panose="02040503050406030204" pitchFamily="18" charset="0"/>
                    <a:ea typeface="思源黑体 CN Normal" panose="020B0400000000000000" pitchFamily="34" charset="-122"/>
                    <a:cs typeface="+mn-ea"/>
                    <a:sym typeface="思源黑体 CN Normal" panose="020B0400000000000000" pitchFamily="34" charset="-122"/>
                  </a:rPr>
                  <a:t>đôi</a:t>
                </a:r>
                <a:endParaRPr lang="zh-CN" altLang="en-US" sz="3200" kern="0" dirty="0">
                  <a:solidFill>
                    <a:prstClr val="white"/>
                  </a:solidFill>
                  <a:latin typeface="Cambria" panose="02040503050406030204" pitchFamily="18" charset="0"/>
                  <a:ea typeface="思源黑体 CN Normal" panose="020B0400000000000000" pitchFamily="34" charset="-122"/>
                  <a:cs typeface="+mn-ea"/>
                  <a:sym typeface="思源黑体 CN Normal" panose="020B0400000000000000" pitchFamily="34" charset="-122"/>
                </a:endParaRPr>
              </a:p>
            </p:txBody>
          </p:sp>
        </p:grpSp>
      </p:grpSp>
    </p:spTree>
    <p:extLst>
      <p:ext uri="{BB962C8B-B14F-4D97-AF65-F5344CB8AC3E}">
        <p14:creationId xmlns:p14="http://schemas.microsoft.com/office/powerpoint/2010/main" val="187846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6009"/>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793AEFE3-B9ED-2F6A-26A2-4BD1A01D03B6}"/>
              </a:ext>
            </a:extLst>
          </p:cNvPr>
          <p:cNvSpPr/>
          <p:nvPr/>
        </p:nvSpPr>
        <p:spPr>
          <a:xfrm>
            <a:off x="122737" y="1598479"/>
            <a:ext cx="11889374" cy="4354646"/>
          </a:xfrm>
          <a:custGeom>
            <a:avLst/>
            <a:gdLst>
              <a:gd name="connsiteX0" fmla="*/ 0 w 11889374"/>
              <a:gd name="connsiteY0" fmla="*/ 457020 h 4354646"/>
              <a:gd name="connsiteX1" fmla="*/ 457020 w 11889374"/>
              <a:gd name="connsiteY1" fmla="*/ 0 h 4354646"/>
              <a:gd name="connsiteX2" fmla="*/ 11432354 w 11889374"/>
              <a:gd name="connsiteY2" fmla="*/ 0 h 4354646"/>
              <a:gd name="connsiteX3" fmla="*/ 11889374 w 11889374"/>
              <a:gd name="connsiteY3" fmla="*/ 457020 h 4354646"/>
              <a:gd name="connsiteX4" fmla="*/ 11889374 w 11889374"/>
              <a:gd name="connsiteY4" fmla="*/ 3897626 h 4354646"/>
              <a:gd name="connsiteX5" fmla="*/ 11432354 w 11889374"/>
              <a:gd name="connsiteY5" fmla="*/ 4354646 h 4354646"/>
              <a:gd name="connsiteX6" fmla="*/ 457020 w 11889374"/>
              <a:gd name="connsiteY6" fmla="*/ 4354646 h 4354646"/>
              <a:gd name="connsiteX7" fmla="*/ 0 w 11889374"/>
              <a:gd name="connsiteY7" fmla="*/ 3897626 h 4354646"/>
              <a:gd name="connsiteX8" fmla="*/ 0 w 11889374"/>
              <a:gd name="connsiteY8" fmla="*/ 457020 h 4354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9374" h="4354646" fill="none" extrusionOk="0">
                <a:moveTo>
                  <a:pt x="0" y="457020"/>
                </a:moveTo>
                <a:cubicBezTo>
                  <a:pt x="1546" y="246463"/>
                  <a:pt x="208110" y="5865"/>
                  <a:pt x="457020" y="0"/>
                </a:cubicBezTo>
                <a:cubicBezTo>
                  <a:pt x="3074178" y="72427"/>
                  <a:pt x="7886164" y="61419"/>
                  <a:pt x="11432354" y="0"/>
                </a:cubicBezTo>
                <a:cubicBezTo>
                  <a:pt x="11680023" y="-32601"/>
                  <a:pt x="11864729" y="197161"/>
                  <a:pt x="11889374" y="457020"/>
                </a:cubicBezTo>
                <a:cubicBezTo>
                  <a:pt x="11990250" y="1010277"/>
                  <a:pt x="11782061" y="3551312"/>
                  <a:pt x="11889374" y="3897626"/>
                </a:cubicBezTo>
                <a:cubicBezTo>
                  <a:pt x="11891027" y="4141642"/>
                  <a:pt x="11659759" y="4326620"/>
                  <a:pt x="11432354" y="4354646"/>
                </a:cubicBezTo>
                <a:cubicBezTo>
                  <a:pt x="9686114" y="4384473"/>
                  <a:pt x="4942294" y="4275340"/>
                  <a:pt x="457020" y="4354646"/>
                </a:cubicBezTo>
                <a:cubicBezTo>
                  <a:pt x="232185" y="4351529"/>
                  <a:pt x="-29787" y="4155921"/>
                  <a:pt x="0" y="3897626"/>
                </a:cubicBezTo>
                <a:cubicBezTo>
                  <a:pt x="50037" y="3311625"/>
                  <a:pt x="770" y="1839314"/>
                  <a:pt x="0" y="457020"/>
                </a:cubicBezTo>
                <a:close/>
              </a:path>
              <a:path w="11889374" h="4354646" stroke="0" extrusionOk="0">
                <a:moveTo>
                  <a:pt x="0" y="457020"/>
                </a:moveTo>
                <a:cubicBezTo>
                  <a:pt x="3265" y="205505"/>
                  <a:pt x="222624" y="37521"/>
                  <a:pt x="457020" y="0"/>
                </a:cubicBezTo>
                <a:cubicBezTo>
                  <a:pt x="2165192" y="123000"/>
                  <a:pt x="9368136" y="-96860"/>
                  <a:pt x="11432354" y="0"/>
                </a:cubicBezTo>
                <a:cubicBezTo>
                  <a:pt x="11680888" y="-2950"/>
                  <a:pt x="11895319" y="192631"/>
                  <a:pt x="11889374" y="457020"/>
                </a:cubicBezTo>
                <a:cubicBezTo>
                  <a:pt x="11892547" y="1311821"/>
                  <a:pt x="11983641" y="3470905"/>
                  <a:pt x="11889374" y="3897626"/>
                </a:cubicBezTo>
                <a:cubicBezTo>
                  <a:pt x="11864004" y="4159222"/>
                  <a:pt x="11654695" y="4349726"/>
                  <a:pt x="11432354" y="4354646"/>
                </a:cubicBezTo>
                <a:cubicBezTo>
                  <a:pt x="10165186" y="4193939"/>
                  <a:pt x="2480187" y="4394313"/>
                  <a:pt x="457020" y="4354646"/>
                </a:cubicBezTo>
                <a:cubicBezTo>
                  <a:pt x="172121" y="4348083"/>
                  <a:pt x="-15000" y="4143236"/>
                  <a:pt x="0" y="3897626"/>
                </a:cubicBezTo>
                <a:cubicBezTo>
                  <a:pt x="32216" y="2572652"/>
                  <a:pt x="57206" y="1265748"/>
                  <a:pt x="0" y="457020"/>
                </a:cubicBezTo>
                <a:close/>
              </a:path>
            </a:pathLst>
          </a:custGeom>
          <a:solidFill>
            <a:schemeClr val="bg1">
              <a:alpha val="76000"/>
            </a:schemeClr>
          </a:solidFill>
          <a:ln w="38100">
            <a:solidFill>
              <a:srgbClr val="002060"/>
            </a:solidFill>
            <a:prstDash val="dash"/>
            <a:extLst>
              <a:ext uri="{C807C97D-BFC1-408E-A445-0C87EB9F89A2}">
                <ask:lineSketchStyleProps xmlns:ask="http://schemas.microsoft.com/office/drawing/2018/sketchyshapes" sd="852854689">
                  <a:prstGeom prst="roundRect">
                    <a:avLst>
                      <a:gd name="adj" fmla="val 1049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lvl="0" algn="just">
              <a:spcBef>
                <a:spcPts val="1200"/>
              </a:spcBef>
              <a:defRPr/>
            </a:pPr>
            <a:r>
              <a:rPr lang="vi-VN" sz="2800" dirty="0">
                <a:solidFill>
                  <a:prstClr val="black"/>
                </a:solidFill>
                <a:latin typeface="Calibri" panose="020F0502020204030204" pitchFamily="34" charset="0"/>
                <a:cs typeface="Calibri" panose="020F0502020204030204" pitchFamily="34" charset="0"/>
              </a:rPr>
              <a:t>Viết đúng chính tả một đoạn trong bài Ngọn lửa Ô-lim-pích theo hình thức nghe – viết;</a:t>
            </a:r>
          </a:p>
          <a:p>
            <a:pPr marL="457200" lvl="0" algn="just">
              <a:spcBef>
                <a:spcPts val="1200"/>
              </a:spcBef>
              <a:defRPr/>
            </a:pPr>
            <a:r>
              <a:rPr lang="vi-VN" sz="2800" dirty="0">
                <a:solidFill>
                  <a:prstClr val="black"/>
                </a:solidFill>
                <a:latin typeface="Calibri" panose="020F0502020204030204" pitchFamily="34" charset="0"/>
                <a:cs typeface="Calibri" panose="020F0502020204030204" pitchFamily="34" charset="0"/>
              </a:rPr>
              <a:t> Biết cách trình bày đoạn văn, biết viết hoa chữ cái đầu tên bài đọc và đầu các câu văn. </a:t>
            </a:r>
          </a:p>
          <a:p>
            <a:pPr marL="457200" lvl="0" algn="just">
              <a:spcBef>
                <a:spcPts val="1200"/>
              </a:spcBef>
              <a:defRPr/>
            </a:pPr>
            <a:r>
              <a:rPr lang="vi-VN" sz="2800" dirty="0">
                <a:solidFill>
                  <a:prstClr val="black"/>
                </a:solidFill>
                <a:latin typeface="Calibri" panose="020F0502020204030204" pitchFamily="34" charset="0"/>
                <a:cs typeface="Calibri" panose="020F0502020204030204" pitchFamily="34" charset="0"/>
              </a:rPr>
              <a:t>Làm đúng các bài tập chính tả viết hoa tên riêng Việt Nam và tên riêng nước ngoài.</a:t>
            </a:r>
          </a:p>
        </p:txBody>
      </p:sp>
      <p:pic>
        <p:nvPicPr>
          <p:cNvPr id="5" name="Picture 4">
            <a:extLst>
              <a:ext uri="{FF2B5EF4-FFF2-40B4-BE49-F238E27FC236}">
                <a16:creationId xmlns:a16="http://schemas.microsoft.com/office/drawing/2014/main" id="{86E71B95-BB34-6BE7-17BF-48AC56130D4B}"/>
              </a:ext>
            </a:extLst>
          </p:cNvPr>
          <p:cNvPicPr>
            <a:picLocks noChangeAspect="1"/>
          </p:cNvPicPr>
          <p:nvPr/>
        </p:nvPicPr>
        <p:blipFill>
          <a:blip r:embed="rId4"/>
          <a:stretch>
            <a:fillRect/>
          </a:stretch>
        </p:blipFill>
        <p:spPr>
          <a:xfrm>
            <a:off x="247481" y="1761011"/>
            <a:ext cx="467048" cy="467048"/>
          </a:xfrm>
          <a:prstGeom prst="rect">
            <a:avLst/>
          </a:prstGeom>
        </p:spPr>
      </p:pic>
      <p:pic>
        <p:nvPicPr>
          <p:cNvPr id="9" name="Picture 8">
            <a:extLst>
              <a:ext uri="{FF2B5EF4-FFF2-40B4-BE49-F238E27FC236}">
                <a16:creationId xmlns:a16="http://schemas.microsoft.com/office/drawing/2014/main" id="{63B6C4E8-C609-BEC8-16B9-2A50D4A6E049}"/>
              </a:ext>
            </a:extLst>
          </p:cNvPr>
          <p:cNvPicPr>
            <a:picLocks noChangeAspect="1"/>
          </p:cNvPicPr>
          <p:nvPr/>
        </p:nvPicPr>
        <p:blipFill>
          <a:blip r:embed="rId4"/>
          <a:stretch>
            <a:fillRect/>
          </a:stretch>
        </p:blipFill>
        <p:spPr>
          <a:xfrm>
            <a:off x="254080" y="2789353"/>
            <a:ext cx="467048" cy="467048"/>
          </a:xfrm>
          <a:prstGeom prst="rect">
            <a:avLst/>
          </a:prstGeom>
        </p:spPr>
      </p:pic>
      <p:pic>
        <p:nvPicPr>
          <p:cNvPr id="10" name="Picture 9">
            <a:extLst>
              <a:ext uri="{FF2B5EF4-FFF2-40B4-BE49-F238E27FC236}">
                <a16:creationId xmlns:a16="http://schemas.microsoft.com/office/drawing/2014/main" id="{2D06A258-4554-DB2D-DBB8-8E6D7B0B90D8}"/>
              </a:ext>
            </a:extLst>
          </p:cNvPr>
          <p:cNvPicPr>
            <a:picLocks noChangeAspect="1"/>
          </p:cNvPicPr>
          <p:nvPr/>
        </p:nvPicPr>
        <p:blipFill>
          <a:blip r:embed="rId4"/>
          <a:stretch>
            <a:fillRect/>
          </a:stretch>
        </p:blipFill>
        <p:spPr>
          <a:xfrm>
            <a:off x="187405" y="4042301"/>
            <a:ext cx="467048" cy="467048"/>
          </a:xfrm>
          <a:prstGeom prst="rect">
            <a:avLst/>
          </a:prstGeom>
        </p:spPr>
      </p:pic>
      <p:pic>
        <p:nvPicPr>
          <p:cNvPr id="11" name="Picture 10">
            <a:extLst>
              <a:ext uri="{FF2B5EF4-FFF2-40B4-BE49-F238E27FC236}">
                <a16:creationId xmlns:a16="http://schemas.microsoft.com/office/drawing/2014/main" id="{FEAE1160-95C5-D845-D5E6-E0E344E0DDB5}"/>
              </a:ext>
            </a:extLst>
          </p:cNvPr>
          <p:cNvPicPr>
            <a:picLocks noChangeAspect="1"/>
          </p:cNvPicPr>
          <p:nvPr/>
        </p:nvPicPr>
        <p:blipFill>
          <a:blip r:embed="rId5"/>
          <a:stretch>
            <a:fillRect/>
          </a:stretch>
        </p:blipFill>
        <p:spPr>
          <a:xfrm>
            <a:off x="3072495" y="93296"/>
            <a:ext cx="6218459" cy="1127858"/>
          </a:xfrm>
          <a:prstGeom prst="rect">
            <a:avLst/>
          </a:prstGeom>
        </p:spPr>
      </p:pic>
    </p:spTree>
    <p:extLst>
      <p:ext uri="{BB962C8B-B14F-4D97-AF65-F5344CB8AC3E}">
        <p14:creationId xmlns:p14="http://schemas.microsoft.com/office/powerpoint/2010/main" val="27008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3">
                                            <p:txEl>
                                              <p:pRg st="0" end="0"/>
                                            </p:txEl>
                                          </p:spTgt>
                                        </p:tgtEl>
                                      </p:cBhvr>
                                    </p:animEffect>
                                  </p:childTnLst>
                                </p:cTn>
                              </p:par>
                            </p:childTnLst>
                          </p:cTn>
                        </p:par>
                        <p:par>
                          <p:cTn id="19" fill="hold">
                            <p:stCondLst>
                              <p:cond delay="1500"/>
                            </p:stCondLst>
                            <p:childTnLst>
                              <p:par>
                                <p:cTn id="20" presetID="30"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800" decel="100000"/>
                                        <p:tgtEl>
                                          <p:spTgt spid="10"/>
                                        </p:tgtEl>
                                      </p:cBhvr>
                                    </p:animEffect>
                                    <p:anim calcmode="lin" valueType="num">
                                      <p:cBhvr>
                                        <p:cTn id="23" dur="800" decel="100000" fill="hold"/>
                                        <p:tgtEl>
                                          <p:spTgt spid="10"/>
                                        </p:tgtEl>
                                        <p:attrNameLst>
                                          <p:attrName>style.rotation</p:attrName>
                                        </p:attrNameLst>
                                      </p:cBhvr>
                                      <p:tavLst>
                                        <p:tav tm="0">
                                          <p:val>
                                            <p:fltVal val="-90"/>
                                          </p:val>
                                        </p:tav>
                                        <p:tav tm="100000">
                                          <p:val>
                                            <p:fltVal val="0"/>
                                          </p:val>
                                        </p:tav>
                                      </p:tavLst>
                                    </p:anim>
                                    <p:anim calcmode="lin" valueType="num">
                                      <p:cBhvr>
                                        <p:cTn id="24" dur="800" decel="100000" fill="hold"/>
                                        <p:tgtEl>
                                          <p:spTgt spid="10"/>
                                        </p:tgtEl>
                                        <p:attrNameLst>
                                          <p:attrName>ppt_x</p:attrName>
                                        </p:attrNameLst>
                                      </p:cBhvr>
                                      <p:tavLst>
                                        <p:tav tm="0">
                                          <p:val>
                                            <p:strVal val="#ppt_x+0.4"/>
                                          </p:val>
                                        </p:tav>
                                        <p:tav tm="100000">
                                          <p:val>
                                            <p:strVal val="#ppt_x-0.05"/>
                                          </p:val>
                                        </p:tav>
                                      </p:tavLst>
                                    </p:anim>
                                    <p:anim calcmode="lin" valueType="num">
                                      <p:cBhvr>
                                        <p:cTn id="25" dur="800" decel="100000" fill="hold"/>
                                        <p:tgtEl>
                                          <p:spTgt spid="10"/>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3" dur="500"/>
                                        <p:tgtEl>
                                          <p:spTgt spid="3">
                                            <p:txEl>
                                              <p:pRg st="1" end="1"/>
                                            </p:txEl>
                                          </p:spTgt>
                                        </p:tgtEl>
                                      </p:cBhvr>
                                    </p:animEffect>
                                  </p:childTnLst>
                                </p:cTn>
                              </p:par>
                            </p:childTnLst>
                          </p:cTn>
                        </p:par>
                        <p:par>
                          <p:cTn id="34" fill="hold">
                            <p:stCondLst>
                              <p:cond delay="3000"/>
                            </p:stCondLst>
                            <p:childTnLst>
                              <p:par>
                                <p:cTn id="35" presetID="30" presetClass="entr" presetSubtype="0"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800" decel="100000"/>
                                        <p:tgtEl>
                                          <p:spTgt spid="9"/>
                                        </p:tgtEl>
                                      </p:cBhvr>
                                    </p:animEffect>
                                    <p:anim calcmode="lin" valueType="num">
                                      <p:cBhvr>
                                        <p:cTn id="38" dur="800" decel="100000" fill="hold"/>
                                        <p:tgtEl>
                                          <p:spTgt spid="9"/>
                                        </p:tgtEl>
                                        <p:attrNameLst>
                                          <p:attrName>style.rotation</p:attrName>
                                        </p:attrNameLst>
                                      </p:cBhvr>
                                      <p:tavLst>
                                        <p:tav tm="0">
                                          <p:val>
                                            <p:fltVal val="-90"/>
                                          </p:val>
                                        </p:tav>
                                        <p:tav tm="100000">
                                          <p:val>
                                            <p:fltVal val="0"/>
                                          </p:val>
                                        </p:tav>
                                      </p:tavLst>
                                    </p:anim>
                                    <p:anim calcmode="lin" valueType="num">
                                      <p:cBhvr>
                                        <p:cTn id="39" dur="800" decel="100000" fill="hold"/>
                                        <p:tgtEl>
                                          <p:spTgt spid="9"/>
                                        </p:tgtEl>
                                        <p:attrNameLst>
                                          <p:attrName>ppt_x</p:attrName>
                                        </p:attrNameLst>
                                      </p:cBhvr>
                                      <p:tavLst>
                                        <p:tav tm="0">
                                          <p:val>
                                            <p:strVal val="#ppt_x+0.4"/>
                                          </p:val>
                                        </p:tav>
                                        <p:tav tm="100000">
                                          <p:val>
                                            <p:strVal val="#ppt_x-0.05"/>
                                          </p:val>
                                        </p:tav>
                                      </p:tavLst>
                                    </p:anim>
                                    <p:anim calcmode="lin" valueType="num">
                                      <p:cBhvr>
                                        <p:cTn id="40" dur="800" decel="100000" fill="hold"/>
                                        <p:tgtEl>
                                          <p:spTgt spid="9"/>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 calcmode="lin" valueType="num">
                                      <p:cBhvr>
                                        <p:cTn id="4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4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6009"/>
          <a:stretch/>
        </p:blipFill>
        <p:spPr>
          <a:xfrm>
            <a:off x="0" y="0"/>
            <a:ext cx="12192000" cy="6858000"/>
          </a:xfrm>
          <a:prstGeom prst="rect">
            <a:avLst/>
          </a:prstGeom>
        </p:spPr>
      </p:pic>
      <p:sp>
        <p:nvSpPr>
          <p:cNvPr id="24" name="Rectangle: Rounded Corners 6">
            <a:extLst>
              <a:ext uri="{FF2B5EF4-FFF2-40B4-BE49-F238E27FC236}">
                <a16:creationId xmlns:a16="http://schemas.microsoft.com/office/drawing/2014/main" id="{C4D63267-0065-4DF6-B5B4-D4A3E36F9DF0}"/>
              </a:ext>
            </a:extLst>
          </p:cNvPr>
          <p:cNvSpPr/>
          <p:nvPr/>
        </p:nvSpPr>
        <p:spPr>
          <a:xfrm>
            <a:off x="285749" y="266700"/>
            <a:ext cx="11515725" cy="6334125"/>
          </a:xfrm>
          <a:prstGeom prst="roundRect">
            <a:avLst>
              <a:gd name="adj" fmla="val 13348"/>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等腰三角形 2">
            <a:extLst>
              <a:ext uri="{FF2B5EF4-FFF2-40B4-BE49-F238E27FC236}">
                <a16:creationId xmlns:a16="http://schemas.microsoft.com/office/drawing/2014/main" id="{4DCBC992-2951-6161-ED40-990834B457C7}"/>
              </a:ext>
            </a:extLst>
          </p:cNvPr>
          <p:cNvSpPr>
            <a:spLocks noChangeAspect="1"/>
          </p:cNvSpPr>
          <p:nvPr/>
        </p:nvSpPr>
        <p:spPr bwMode="auto">
          <a:xfrm rot="7890862">
            <a:off x="6637720" y="1598632"/>
            <a:ext cx="2008684" cy="2325063"/>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rgbClr val="5ECCF3"/>
          </a:solidFill>
          <a:ln w="28575" cmpd="sng">
            <a:solidFill>
              <a:srgbClr val="F8F8F8"/>
            </a:solidFill>
            <a:round/>
          </a:ln>
        </p:spPr>
        <p:txBody>
          <a:bodyPr wrap="none" lIns="91416" tIns="45708" rIns="91416" bIns="45708" anchor="ctr"/>
          <a:lstStyle/>
          <a:p>
            <a:pPr defTabSz="457189">
              <a:defRPr/>
            </a:pPr>
            <a:endParaRPr lang="zh-CN" altLang="en-US" sz="1865" kern="0">
              <a:solidFill>
                <a:prstClr val="black"/>
              </a:solidFill>
              <a:ea typeface="方正清刻本悦宋简体" panose="02000000000000000000" pitchFamily="2" charset="-122"/>
            </a:endParaRPr>
          </a:p>
        </p:txBody>
      </p:sp>
      <p:sp>
        <p:nvSpPr>
          <p:cNvPr id="11" name="等腰三角形 2">
            <a:extLst>
              <a:ext uri="{FF2B5EF4-FFF2-40B4-BE49-F238E27FC236}">
                <a16:creationId xmlns:a16="http://schemas.microsoft.com/office/drawing/2014/main" id="{29D1D406-10B0-7BBD-DCBD-4F1934986FA6}"/>
              </a:ext>
            </a:extLst>
          </p:cNvPr>
          <p:cNvSpPr>
            <a:spLocks noChangeAspect="1"/>
          </p:cNvSpPr>
          <p:nvPr/>
        </p:nvSpPr>
        <p:spPr bwMode="auto">
          <a:xfrm rot="15627953">
            <a:off x="4738600" y="1612332"/>
            <a:ext cx="1897419" cy="2194560"/>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rgbClr val="7AB005"/>
          </a:solidFill>
          <a:ln w="28575" cmpd="sng">
            <a:solidFill>
              <a:srgbClr val="F8F8F8"/>
            </a:solidFill>
            <a:round/>
          </a:ln>
        </p:spPr>
        <p:txBody>
          <a:bodyPr wrap="none" lIns="91416" tIns="45708" rIns="91416" bIns="45708" anchor="ctr"/>
          <a:lstStyle/>
          <a:p>
            <a:pPr defTabSz="457189">
              <a:defRPr/>
            </a:pPr>
            <a:endParaRPr lang="zh-CN" altLang="en-US" sz="1865">
              <a:solidFill>
                <a:prstClr val="black"/>
              </a:solidFill>
              <a:ea typeface="方正清刻本悦宋简体" panose="02000000000000000000" pitchFamily="2" charset="-122"/>
            </a:endParaRPr>
          </a:p>
        </p:txBody>
      </p:sp>
      <p:sp>
        <p:nvSpPr>
          <p:cNvPr id="15" name="TextBox 9">
            <a:extLst>
              <a:ext uri="{FF2B5EF4-FFF2-40B4-BE49-F238E27FC236}">
                <a16:creationId xmlns:a16="http://schemas.microsoft.com/office/drawing/2014/main" id="{47381D67-BB8C-CDC4-8198-8915065640FE}"/>
              </a:ext>
            </a:extLst>
          </p:cNvPr>
          <p:cNvSpPr txBox="1">
            <a:spLocks noChangeArrowheads="1"/>
          </p:cNvSpPr>
          <p:nvPr/>
        </p:nvSpPr>
        <p:spPr bwMode="auto">
          <a:xfrm>
            <a:off x="5502085" y="2335522"/>
            <a:ext cx="705735" cy="68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457189" eaLnBrk="1" hangingPunct="1">
              <a:defRPr/>
            </a:pPr>
            <a:r>
              <a:rPr lang="en-US" altLang="zh-CN" sz="4000" dirty="0" err="1">
                <a:solidFill>
                  <a:srgbClr val="F2FBFF"/>
                </a:solidFill>
                <a:latin typeface="+mn-lt"/>
                <a:ea typeface="方正清刻本悦宋简体" panose="02000000000000000000" pitchFamily="2" charset="-122"/>
                <a:cs typeface="Times New Roman" panose="02020603050405020304" pitchFamily="18" charset="0"/>
              </a:rPr>
              <a:t>Trình</a:t>
            </a:r>
            <a:r>
              <a:rPr lang="en-US" altLang="zh-CN" sz="4000" dirty="0">
                <a:solidFill>
                  <a:srgbClr val="F2FBFF"/>
                </a:solidFill>
                <a:latin typeface="+mn-lt"/>
                <a:ea typeface="方正清刻本悦宋简体" panose="02000000000000000000" pitchFamily="2" charset="-122"/>
                <a:cs typeface="Times New Roman" panose="02020603050405020304" pitchFamily="18" charset="0"/>
              </a:rPr>
              <a:t> </a:t>
            </a:r>
          </a:p>
          <a:p>
            <a:pPr algn="ctr" defTabSz="457189" eaLnBrk="1" hangingPunct="1">
              <a:defRPr/>
            </a:pPr>
            <a:r>
              <a:rPr lang="en-US" altLang="zh-CN" sz="4000" dirty="0" err="1">
                <a:solidFill>
                  <a:srgbClr val="F2FBFF"/>
                </a:solidFill>
                <a:latin typeface="+mn-lt"/>
                <a:ea typeface="方正清刻本悦宋简体" panose="02000000000000000000" pitchFamily="2" charset="-122"/>
                <a:cs typeface="Times New Roman" panose="02020603050405020304" pitchFamily="18" charset="0"/>
              </a:rPr>
              <a:t>bày</a:t>
            </a:r>
            <a:endParaRPr lang="zh-CN" altLang="en-US" sz="4000" dirty="0">
              <a:solidFill>
                <a:srgbClr val="F2FBFF"/>
              </a:solidFill>
              <a:latin typeface="+mn-lt"/>
              <a:ea typeface="方正清刻本悦宋简体" panose="02000000000000000000" pitchFamily="2" charset="-122"/>
              <a:cs typeface="Times New Roman" panose="02020603050405020304" pitchFamily="18" charset="0"/>
            </a:endParaRPr>
          </a:p>
        </p:txBody>
      </p:sp>
      <p:sp>
        <p:nvSpPr>
          <p:cNvPr id="16" name="TextBox 9">
            <a:extLst>
              <a:ext uri="{FF2B5EF4-FFF2-40B4-BE49-F238E27FC236}">
                <a16:creationId xmlns:a16="http://schemas.microsoft.com/office/drawing/2014/main" id="{7DB86D91-EDEC-1D7D-A539-931A6052F750}"/>
              </a:ext>
            </a:extLst>
          </p:cNvPr>
          <p:cNvSpPr txBox="1">
            <a:spLocks noChangeArrowheads="1"/>
          </p:cNvSpPr>
          <p:nvPr/>
        </p:nvSpPr>
        <p:spPr bwMode="auto">
          <a:xfrm>
            <a:off x="6523280" y="2394671"/>
            <a:ext cx="204842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457189" eaLnBrk="1" hangingPunct="1">
              <a:defRPr/>
            </a:pPr>
            <a:r>
              <a:rPr lang="en-US" altLang="zh-CN" sz="4000" dirty="0" err="1">
                <a:solidFill>
                  <a:srgbClr val="F2FBFF"/>
                </a:solidFill>
                <a:latin typeface="+mn-lt"/>
                <a:ea typeface="方正清刻本悦宋简体" panose="02000000000000000000" pitchFamily="2" charset="-122"/>
                <a:cs typeface="Times New Roman" panose="02020603050405020304" pitchFamily="18" charset="0"/>
              </a:rPr>
              <a:t>Nhận</a:t>
            </a:r>
            <a:r>
              <a:rPr lang="en-US" altLang="zh-CN" sz="4000" dirty="0">
                <a:solidFill>
                  <a:srgbClr val="F2FBFF"/>
                </a:solidFill>
                <a:latin typeface="+mn-lt"/>
                <a:ea typeface="方正清刻本悦宋简体" panose="02000000000000000000" pitchFamily="2" charset="-122"/>
                <a:cs typeface="Times New Roman" panose="02020603050405020304" pitchFamily="18" charset="0"/>
              </a:rPr>
              <a:t> </a:t>
            </a:r>
          </a:p>
          <a:p>
            <a:pPr algn="ctr" defTabSz="457189" eaLnBrk="1" hangingPunct="1">
              <a:defRPr/>
            </a:pPr>
            <a:r>
              <a:rPr lang="en-US" altLang="zh-CN" sz="4000" dirty="0" err="1">
                <a:solidFill>
                  <a:srgbClr val="F2FBFF"/>
                </a:solidFill>
                <a:latin typeface="+mn-lt"/>
                <a:ea typeface="方正清刻本悦宋简体" panose="02000000000000000000" pitchFamily="2" charset="-122"/>
                <a:cs typeface="Times New Roman" panose="02020603050405020304" pitchFamily="18" charset="0"/>
              </a:rPr>
              <a:t>xét</a:t>
            </a:r>
            <a:endParaRPr lang="zh-CN" altLang="en-US" sz="4000" dirty="0">
              <a:solidFill>
                <a:srgbClr val="F2FBFF"/>
              </a:solidFill>
              <a:latin typeface="+mn-lt"/>
              <a:ea typeface="方正清刻本悦宋简体" panose="02000000000000000000" pitchFamily="2" charset="-122"/>
              <a:cs typeface="Times New Roman" panose="02020603050405020304" pitchFamily="18" charset="0"/>
            </a:endParaRPr>
          </a:p>
        </p:txBody>
      </p:sp>
      <p:sp>
        <p:nvSpPr>
          <p:cNvPr id="17" name="Rounded Rectangle 6">
            <a:extLst>
              <a:ext uri="{FF2B5EF4-FFF2-40B4-BE49-F238E27FC236}">
                <a16:creationId xmlns:a16="http://schemas.microsoft.com/office/drawing/2014/main" id="{89CD7BB8-0944-24D6-15CD-F717F417ED64}"/>
              </a:ext>
            </a:extLst>
          </p:cNvPr>
          <p:cNvSpPr/>
          <p:nvPr/>
        </p:nvSpPr>
        <p:spPr>
          <a:xfrm>
            <a:off x="381705" y="2552692"/>
            <a:ext cx="4333170" cy="1464231"/>
          </a:xfrm>
          <a:prstGeom prst="roundRect">
            <a:avLst/>
          </a:prstGeom>
          <a:solidFill>
            <a:srgbClr val="F14124">
              <a:lumMod val="20000"/>
              <a:lumOff val="80000"/>
            </a:srgbClr>
          </a:solidFill>
          <a:ln w="28575">
            <a:solidFill>
              <a:sysClr val="window" lastClr="FFFFFF"/>
            </a:solidFill>
          </a:ln>
          <a:effectLst>
            <a:outerShdw blurRad="50800" dist="38100" dir="2700000" algn="tl" rotWithShape="0">
              <a:prstClr val="black">
                <a:alpha val="40000"/>
              </a:prstClr>
            </a:outerShdw>
          </a:effectLst>
        </p:spPr>
        <p:txBody>
          <a:bodyPr wrap="square">
            <a:spAutoFit/>
          </a:bodyPr>
          <a:lstStyle/>
          <a:p>
            <a:pPr algn="ctr" defTabSz="457189">
              <a:defRPr/>
            </a:pPr>
            <a:r>
              <a:rPr lang="en-US" sz="4000" kern="0" dirty="0" err="1">
                <a:solidFill>
                  <a:prstClr val="black"/>
                </a:solidFill>
                <a:ea typeface="思源黑体 CN Normal"/>
                <a:cs typeface="Times New Roman" panose="02020603050405020304" pitchFamily="18" charset="0"/>
                <a:sym typeface="Arial"/>
              </a:rPr>
              <a:t>Đại</a:t>
            </a:r>
            <a:r>
              <a:rPr lang="en-US" sz="4000" kern="0" dirty="0">
                <a:solidFill>
                  <a:prstClr val="black"/>
                </a:solidFill>
                <a:ea typeface="思源黑体 CN Normal"/>
                <a:cs typeface="Times New Roman" panose="02020603050405020304" pitchFamily="18" charset="0"/>
                <a:sym typeface="Arial"/>
              </a:rPr>
              <a:t> </a:t>
            </a:r>
            <a:r>
              <a:rPr lang="en-US" sz="4000" kern="0" dirty="0" err="1">
                <a:solidFill>
                  <a:prstClr val="black"/>
                </a:solidFill>
                <a:ea typeface="思源黑体 CN Normal"/>
                <a:cs typeface="Times New Roman" panose="02020603050405020304" pitchFamily="18" charset="0"/>
                <a:sym typeface="Arial"/>
              </a:rPr>
              <a:t>diện</a:t>
            </a:r>
            <a:r>
              <a:rPr lang="en-US" sz="4000" kern="0" dirty="0">
                <a:solidFill>
                  <a:prstClr val="black"/>
                </a:solidFill>
                <a:ea typeface="思源黑体 CN Normal"/>
                <a:cs typeface="Times New Roman" panose="02020603050405020304" pitchFamily="18" charset="0"/>
                <a:sym typeface="Arial"/>
              </a:rPr>
              <a:t> </a:t>
            </a:r>
            <a:r>
              <a:rPr lang="en-US" sz="4000" kern="0" dirty="0" err="1">
                <a:solidFill>
                  <a:prstClr val="black"/>
                </a:solidFill>
                <a:ea typeface="思源黑体 CN Normal"/>
                <a:cs typeface="Times New Roman" panose="02020603050405020304" pitchFamily="18" charset="0"/>
                <a:sym typeface="Arial"/>
              </a:rPr>
              <a:t>nhóm</a:t>
            </a:r>
            <a:r>
              <a:rPr lang="en-US" sz="4000" kern="0" dirty="0">
                <a:solidFill>
                  <a:prstClr val="black"/>
                </a:solidFill>
                <a:ea typeface="思源黑体 CN Normal"/>
                <a:cs typeface="Times New Roman" panose="02020603050405020304" pitchFamily="18" charset="0"/>
                <a:sym typeface="Arial"/>
              </a:rPr>
              <a:t> </a:t>
            </a:r>
            <a:r>
              <a:rPr lang="en-US" sz="4000" kern="0" dirty="0" err="1">
                <a:solidFill>
                  <a:prstClr val="black"/>
                </a:solidFill>
                <a:ea typeface="思源黑体 CN Normal"/>
                <a:cs typeface="Times New Roman" panose="02020603050405020304" pitchFamily="18" charset="0"/>
                <a:sym typeface="Arial"/>
              </a:rPr>
              <a:t>đọc</a:t>
            </a:r>
            <a:r>
              <a:rPr lang="en-US" sz="4000" kern="0" dirty="0">
                <a:solidFill>
                  <a:prstClr val="black"/>
                </a:solidFill>
                <a:ea typeface="思源黑体 CN Normal"/>
                <a:cs typeface="Times New Roman" panose="02020603050405020304" pitchFamily="18" charset="0"/>
                <a:sym typeface="Arial"/>
              </a:rPr>
              <a:t> </a:t>
            </a:r>
            <a:r>
              <a:rPr lang="en-US" sz="4000" kern="0" dirty="0" err="1">
                <a:solidFill>
                  <a:prstClr val="black"/>
                </a:solidFill>
                <a:ea typeface="思源黑体 CN Normal"/>
                <a:cs typeface="Times New Roman" panose="02020603050405020304" pitchFamily="18" charset="0"/>
                <a:sym typeface="Arial"/>
              </a:rPr>
              <a:t>đáp</a:t>
            </a:r>
            <a:r>
              <a:rPr lang="en-US" sz="4000" kern="0" dirty="0">
                <a:solidFill>
                  <a:prstClr val="black"/>
                </a:solidFill>
                <a:ea typeface="思源黑体 CN Normal"/>
                <a:cs typeface="Times New Roman" panose="02020603050405020304" pitchFamily="18" charset="0"/>
                <a:sym typeface="Arial"/>
              </a:rPr>
              <a:t> </a:t>
            </a:r>
            <a:r>
              <a:rPr lang="en-US" sz="4000" kern="0" dirty="0" err="1">
                <a:solidFill>
                  <a:prstClr val="black"/>
                </a:solidFill>
                <a:ea typeface="思源黑体 CN Normal"/>
                <a:cs typeface="Times New Roman" panose="02020603050405020304" pitchFamily="18" charset="0"/>
                <a:sym typeface="Arial"/>
              </a:rPr>
              <a:t>án</a:t>
            </a:r>
            <a:r>
              <a:rPr lang="en-US" sz="4000" kern="0" dirty="0">
                <a:solidFill>
                  <a:prstClr val="black"/>
                </a:solidFill>
                <a:ea typeface="思源黑体 CN Normal"/>
                <a:cs typeface="Times New Roman" panose="02020603050405020304" pitchFamily="18" charset="0"/>
                <a:sym typeface="Arial"/>
              </a:rPr>
              <a:t> </a:t>
            </a:r>
            <a:r>
              <a:rPr lang="en-US" sz="4000" kern="0" dirty="0" err="1">
                <a:solidFill>
                  <a:prstClr val="black"/>
                </a:solidFill>
                <a:ea typeface="思源黑体 CN Normal"/>
                <a:cs typeface="Times New Roman" panose="02020603050405020304" pitchFamily="18" charset="0"/>
                <a:sym typeface="Arial"/>
              </a:rPr>
              <a:t>trước</a:t>
            </a:r>
            <a:r>
              <a:rPr lang="en-US" sz="4000" kern="0" dirty="0">
                <a:solidFill>
                  <a:prstClr val="black"/>
                </a:solidFill>
                <a:ea typeface="思源黑体 CN Normal"/>
                <a:cs typeface="Times New Roman" panose="02020603050405020304" pitchFamily="18" charset="0"/>
                <a:sym typeface="Arial"/>
              </a:rPr>
              <a:t> </a:t>
            </a:r>
            <a:r>
              <a:rPr lang="en-US" sz="4000" kern="0" dirty="0" err="1">
                <a:solidFill>
                  <a:prstClr val="black"/>
                </a:solidFill>
                <a:ea typeface="思源黑体 CN Normal"/>
                <a:cs typeface="Times New Roman" panose="02020603050405020304" pitchFamily="18" charset="0"/>
                <a:sym typeface="Arial"/>
              </a:rPr>
              <a:t>lớp</a:t>
            </a:r>
            <a:endParaRPr lang="en-US" sz="4000" kern="0" dirty="0">
              <a:solidFill>
                <a:prstClr val="black"/>
              </a:solidFill>
              <a:ea typeface="思源黑体 CN Normal"/>
              <a:cs typeface="Times New Roman" panose="02020603050405020304" pitchFamily="18" charset="0"/>
              <a:sym typeface="Arial"/>
            </a:endParaRPr>
          </a:p>
        </p:txBody>
      </p:sp>
      <p:sp>
        <p:nvSpPr>
          <p:cNvPr id="18" name="Rounded Rectangle 7">
            <a:extLst>
              <a:ext uri="{FF2B5EF4-FFF2-40B4-BE49-F238E27FC236}">
                <a16:creationId xmlns:a16="http://schemas.microsoft.com/office/drawing/2014/main" id="{3BDF94EB-0E82-C2E4-CFDC-100853697817}"/>
              </a:ext>
            </a:extLst>
          </p:cNvPr>
          <p:cNvSpPr/>
          <p:nvPr/>
        </p:nvSpPr>
        <p:spPr>
          <a:xfrm>
            <a:off x="7288592" y="3742846"/>
            <a:ext cx="4638675" cy="1464231"/>
          </a:xfrm>
          <a:prstGeom prst="roundRect">
            <a:avLst/>
          </a:prstGeom>
          <a:solidFill>
            <a:srgbClr val="5ECCF3">
              <a:lumMod val="20000"/>
              <a:lumOff val="80000"/>
            </a:srgbClr>
          </a:solidFill>
          <a:ln w="28575">
            <a:solidFill>
              <a:sysClr val="window" lastClr="FFFFFF"/>
            </a:solidFill>
          </a:ln>
          <a:effectLst>
            <a:outerShdw blurRad="50800" dist="38100" dir="2700000" algn="tl" rotWithShape="0">
              <a:prstClr val="black">
                <a:alpha val="40000"/>
              </a:prstClr>
            </a:outerShdw>
          </a:effectLst>
        </p:spPr>
        <p:txBody>
          <a:bodyPr wrap="square">
            <a:spAutoFit/>
          </a:bodyPr>
          <a:lstStyle/>
          <a:p>
            <a:pPr algn="ctr" defTabSz="457189">
              <a:defRPr/>
            </a:pPr>
            <a:r>
              <a:rPr lang="en-US" sz="4000" kern="0" dirty="0">
                <a:solidFill>
                  <a:prstClr val="black"/>
                </a:solidFill>
                <a:ea typeface="思源黑体 CN Normal"/>
                <a:cs typeface="Times New Roman" panose="02020603050405020304" pitchFamily="18" charset="0"/>
              </a:rPr>
              <a:t>C</a:t>
            </a:r>
            <a:r>
              <a:rPr lang="en-US" sz="4000" kern="0" dirty="0" err="1">
                <a:solidFill>
                  <a:prstClr val="black"/>
                </a:solidFill>
                <a:ea typeface="思源黑体 CN Normal"/>
                <a:cs typeface="Times New Roman" panose="02020603050405020304" pitchFamily="18" charset="0"/>
              </a:rPr>
              <a:t>ác</a:t>
            </a:r>
            <a:r>
              <a:rPr lang="en-US" sz="4000" kern="0" dirty="0">
                <a:solidFill>
                  <a:prstClr val="black"/>
                </a:solidFill>
                <a:ea typeface="思源黑体 CN Normal"/>
                <a:cs typeface="Times New Roman" panose="02020603050405020304" pitchFamily="18" charset="0"/>
              </a:rPr>
              <a:t> </a:t>
            </a:r>
            <a:r>
              <a:rPr lang="en-US" sz="4000" kern="0" dirty="0" err="1">
                <a:solidFill>
                  <a:prstClr val="black"/>
                </a:solidFill>
                <a:ea typeface="思源黑体 CN Normal"/>
                <a:cs typeface="Times New Roman" panose="02020603050405020304" pitchFamily="18" charset="0"/>
              </a:rPr>
              <a:t>bạn</a:t>
            </a:r>
            <a:r>
              <a:rPr lang="en-US" sz="4000" kern="0" dirty="0">
                <a:solidFill>
                  <a:prstClr val="black"/>
                </a:solidFill>
                <a:ea typeface="思源黑体 CN Normal"/>
                <a:cs typeface="Times New Roman" panose="02020603050405020304" pitchFamily="18" charset="0"/>
              </a:rPr>
              <a:t> </a:t>
            </a:r>
            <a:r>
              <a:rPr lang="en-US" sz="4000" kern="0" dirty="0" err="1">
                <a:solidFill>
                  <a:prstClr val="black"/>
                </a:solidFill>
                <a:ea typeface="思源黑体 CN Normal"/>
                <a:cs typeface="Times New Roman" panose="02020603050405020304" pitchFamily="18" charset="0"/>
              </a:rPr>
              <a:t>lắng</a:t>
            </a:r>
            <a:r>
              <a:rPr lang="en-US" sz="4000" kern="0" dirty="0">
                <a:solidFill>
                  <a:prstClr val="black"/>
                </a:solidFill>
                <a:ea typeface="思源黑体 CN Normal"/>
                <a:cs typeface="Times New Roman" panose="02020603050405020304" pitchFamily="18" charset="0"/>
              </a:rPr>
              <a:t> </a:t>
            </a:r>
            <a:r>
              <a:rPr lang="en-US" sz="4000" kern="0" dirty="0" err="1">
                <a:solidFill>
                  <a:prstClr val="black"/>
                </a:solidFill>
                <a:ea typeface="思源黑体 CN Normal"/>
                <a:cs typeface="Times New Roman" panose="02020603050405020304" pitchFamily="18" charset="0"/>
              </a:rPr>
              <a:t>nghe</a:t>
            </a:r>
            <a:r>
              <a:rPr lang="en-US" sz="4000" kern="0" dirty="0">
                <a:solidFill>
                  <a:prstClr val="black"/>
                </a:solidFill>
                <a:ea typeface="思源黑体 CN Normal"/>
                <a:cs typeface="Times New Roman" panose="02020603050405020304" pitchFamily="18" charset="0"/>
              </a:rPr>
              <a:t>, </a:t>
            </a:r>
            <a:r>
              <a:rPr lang="en-US" sz="4000" kern="0" dirty="0" err="1">
                <a:solidFill>
                  <a:prstClr val="black"/>
                </a:solidFill>
                <a:ea typeface="思源黑体 CN Normal"/>
                <a:cs typeface="Times New Roman" panose="02020603050405020304" pitchFamily="18" charset="0"/>
              </a:rPr>
              <a:t>nhận</a:t>
            </a:r>
            <a:r>
              <a:rPr lang="en-US" sz="4000" kern="0" dirty="0">
                <a:solidFill>
                  <a:prstClr val="black"/>
                </a:solidFill>
                <a:ea typeface="思源黑体 CN Normal"/>
                <a:cs typeface="Times New Roman" panose="02020603050405020304" pitchFamily="18" charset="0"/>
              </a:rPr>
              <a:t> </a:t>
            </a:r>
            <a:r>
              <a:rPr lang="en-US" sz="4000" kern="0" dirty="0" err="1">
                <a:solidFill>
                  <a:prstClr val="black"/>
                </a:solidFill>
                <a:ea typeface="思源黑体 CN Normal"/>
                <a:cs typeface="Times New Roman" panose="02020603050405020304" pitchFamily="18" charset="0"/>
              </a:rPr>
              <a:t>xét</a:t>
            </a:r>
            <a:endParaRPr lang="en-US" sz="4000" kern="0" dirty="0">
              <a:solidFill>
                <a:prstClr val="black"/>
              </a:solidFill>
              <a:ea typeface="思源黑体 CN Normal"/>
              <a:cs typeface="Times New Roman" panose="02020603050405020304" pitchFamily="18" charset="0"/>
            </a:endParaRPr>
          </a:p>
        </p:txBody>
      </p:sp>
      <p:sp>
        <p:nvSpPr>
          <p:cNvPr id="19" name="Rectangle 18">
            <a:extLst>
              <a:ext uri="{FF2B5EF4-FFF2-40B4-BE49-F238E27FC236}">
                <a16:creationId xmlns:a16="http://schemas.microsoft.com/office/drawing/2014/main" id="{94C6A601-944D-F404-A0A3-F5040AD276F6}"/>
              </a:ext>
            </a:extLst>
          </p:cNvPr>
          <p:cNvSpPr/>
          <p:nvPr/>
        </p:nvSpPr>
        <p:spPr>
          <a:xfrm>
            <a:off x="2326165" y="577694"/>
            <a:ext cx="7559437" cy="913007"/>
          </a:xfrm>
          <a:prstGeom prst="rect">
            <a:avLst/>
          </a:prstGeom>
        </p:spPr>
        <p:txBody>
          <a:bodyPr wrap="square">
            <a:spAutoFit/>
          </a:bodyPr>
          <a:lstStyle/>
          <a:p>
            <a:pPr algn="ctr" defTabSz="457189">
              <a:defRPr/>
            </a:pPr>
            <a:r>
              <a:rPr lang="en-US" altLang="zh-CN" sz="5333" dirty="0">
                <a:ln>
                  <a:solidFill>
                    <a:srgbClr val="0070C0"/>
                  </a:solidFill>
                </a:ln>
                <a:solidFill>
                  <a:srgbClr val="FF0000"/>
                </a:solidFill>
                <a:ea typeface="方正清刻本悦宋简体" panose="02000000000000000000" pitchFamily="2" charset="-122"/>
                <a:cs typeface="Times New Roman" panose="02020603050405020304" pitchFamily="18" charset="0"/>
              </a:rPr>
              <a:t>Chia</a:t>
            </a:r>
            <a:r>
              <a:rPr lang="en-US" altLang="zh-CN" sz="5333" dirty="0">
                <a:ln>
                  <a:solidFill>
                    <a:prstClr val="white"/>
                  </a:solidFill>
                </a:ln>
                <a:solidFill>
                  <a:srgbClr val="FF0000"/>
                </a:solidFill>
                <a:ea typeface="方正清刻本悦宋简体" panose="02000000000000000000" pitchFamily="2" charset="-122"/>
                <a:cs typeface="Times New Roman" panose="02020603050405020304" pitchFamily="18" charset="0"/>
              </a:rPr>
              <a:t> </a:t>
            </a:r>
            <a:r>
              <a:rPr lang="en-US" altLang="zh-CN" sz="5333" dirty="0" err="1">
                <a:ln>
                  <a:solidFill>
                    <a:srgbClr val="0070C0"/>
                  </a:solidFill>
                </a:ln>
                <a:solidFill>
                  <a:srgbClr val="FF0000"/>
                </a:solidFill>
                <a:ea typeface="方正清刻本悦宋简体" panose="02000000000000000000" pitchFamily="2" charset="-122"/>
                <a:cs typeface="Times New Roman" panose="02020603050405020304" pitchFamily="18" charset="0"/>
              </a:rPr>
              <a:t>sẻ</a:t>
            </a:r>
            <a:r>
              <a:rPr lang="en-US" altLang="zh-CN" sz="5333" dirty="0">
                <a:ln>
                  <a:solidFill>
                    <a:srgbClr val="0070C0"/>
                  </a:solidFill>
                </a:ln>
                <a:solidFill>
                  <a:srgbClr val="FF0000"/>
                </a:solidFill>
                <a:ea typeface="方正清刻本悦宋简体" panose="02000000000000000000" pitchFamily="2" charset="-122"/>
                <a:cs typeface="Times New Roman" panose="02020603050405020304" pitchFamily="18" charset="0"/>
              </a:rPr>
              <a:t> </a:t>
            </a:r>
            <a:r>
              <a:rPr lang="en-US" altLang="zh-CN" sz="5333" dirty="0" err="1">
                <a:ln>
                  <a:solidFill>
                    <a:srgbClr val="0070C0"/>
                  </a:solidFill>
                </a:ln>
                <a:solidFill>
                  <a:srgbClr val="FF0000"/>
                </a:solidFill>
                <a:ea typeface="方正清刻本悦宋简体" panose="02000000000000000000" pitchFamily="2" charset="-122"/>
                <a:cs typeface="Times New Roman" panose="02020603050405020304" pitchFamily="18" charset="0"/>
              </a:rPr>
              <a:t>trước</a:t>
            </a:r>
            <a:r>
              <a:rPr lang="en-US" altLang="zh-CN" sz="5333" dirty="0">
                <a:ln>
                  <a:solidFill>
                    <a:srgbClr val="0070C0"/>
                  </a:solidFill>
                </a:ln>
                <a:solidFill>
                  <a:srgbClr val="FF0000"/>
                </a:solidFill>
                <a:ea typeface="方正清刻本悦宋简体" panose="02000000000000000000" pitchFamily="2" charset="-122"/>
                <a:cs typeface="Times New Roman" panose="02020603050405020304" pitchFamily="18" charset="0"/>
              </a:rPr>
              <a:t> </a:t>
            </a:r>
            <a:r>
              <a:rPr lang="en-US" altLang="zh-CN" sz="5333" dirty="0" err="1">
                <a:ln>
                  <a:solidFill>
                    <a:srgbClr val="0070C0"/>
                  </a:solidFill>
                </a:ln>
                <a:solidFill>
                  <a:srgbClr val="FF0000"/>
                </a:solidFill>
                <a:ea typeface="方正清刻本悦宋简体" panose="02000000000000000000" pitchFamily="2" charset="-122"/>
                <a:cs typeface="Times New Roman" panose="02020603050405020304" pitchFamily="18" charset="0"/>
              </a:rPr>
              <a:t>lớp</a:t>
            </a:r>
            <a:endParaRPr lang="zh-CN" altLang="en-US" sz="5333" dirty="0">
              <a:ln>
                <a:solidFill>
                  <a:srgbClr val="0070C0"/>
                </a:solidFill>
              </a:ln>
              <a:solidFill>
                <a:srgbClr val="FF0000"/>
              </a:solidFill>
              <a:ea typeface="方正清刻本悦宋简体" panose="02000000000000000000" pitchFamily="2" charset="-122"/>
              <a:cs typeface="Times New Roman" panose="02020603050405020304" pitchFamily="18" charset="0"/>
            </a:endParaRPr>
          </a:p>
        </p:txBody>
      </p:sp>
      <p:pic>
        <p:nvPicPr>
          <p:cNvPr id="20" name="Picture 4" descr="Free Blog Comment Icon of Colored Outline style - Available in SVG, PNG,  EPS, AI &amp;amp; Icon fonts">
            <a:extLst>
              <a:ext uri="{FF2B5EF4-FFF2-40B4-BE49-F238E27FC236}">
                <a16:creationId xmlns:a16="http://schemas.microsoft.com/office/drawing/2014/main" id="{D790BC47-E40C-7C9E-B20E-499B55B5F8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1932" y="2359220"/>
            <a:ext cx="1283132" cy="12831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46BE3319-D84E-7558-A4BF-3121C1740219}"/>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5761" t="15034" r="6622" b="37267"/>
          <a:stretch/>
        </p:blipFill>
        <p:spPr>
          <a:xfrm>
            <a:off x="1233633" y="4747751"/>
            <a:ext cx="2374847" cy="1396321"/>
          </a:xfrm>
          <a:prstGeom prst="rect">
            <a:avLst/>
          </a:prstGeom>
        </p:spPr>
      </p:pic>
    </p:spTree>
    <p:extLst>
      <p:ext uri="{BB962C8B-B14F-4D97-AF65-F5344CB8AC3E}">
        <p14:creationId xmlns:p14="http://schemas.microsoft.com/office/powerpoint/2010/main" val="341051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300" fill="hold"/>
                                        <p:tgtEl>
                                          <p:spTgt spid="15"/>
                                        </p:tgtEl>
                                        <p:attrNameLst>
                                          <p:attrName>ppt_w</p:attrName>
                                        </p:attrNameLst>
                                      </p:cBhvr>
                                      <p:tavLst>
                                        <p:tav tm="0">
                                          <p:val>
                                            <p:fltVal val="0"/>
                                          </p:val>
                                        </p:tav>
                                        <p:tav tm="100000">
                                          <p:val>
                                            <p:strVal val="#ppt_w"/>
                                          </p:val>
                                        </p:tav>
                                      </p:tavLst>
                                    </p:anim>
                                    <p:anim calcmode="lin" valueType="num">
                                      <p:cBhvr>
                                        <p:cTn id="13" dur="300" fill="hold"/>
                                        <p:tgtEl>
                                          <p:spTgt spid="15"/>
                                        </p:tgtEl>
                                        <p:attrNameLst>
                                          <p:attrName>ppt_h</p:attrName>
                                        </p:attrNameLst>
                                      </p:cBhvr>
                                      <p:tavLst>
                                        <p:tav tm="0">
                                          <p:val>
                                            <p:fltVal val="0"/>
                                          </p:val>
                                        </p:tav>
                                        <p:tav tm="100000">
                                          <p:val>
                                            <p:strVal val="#ppt_h"/>
                                          </p:val>
                                        </p:tav>
                                      </p:tavLst>
                                    </p:anim>
                                    <p:anim calcmode="lin" valueType="num">
                                      <p:cBhvr>
                                        <p:cTn id="14" dur="300" fill="hold"/>
                                        <p:tgtEl>
                                          <p:spTgt spid="15"/>
                                        </p:tgtEl>
                                        <p:attrNameLst>
                                          <p:attrName>style.rotation</p:attrName>
                                        </p:attrNameLst>
                                      </p:cBhvr>
                                      <p:tavLst>
                                        <p:tav tm="0">
                                          <p:val>
                                            <p:fltVal val="90"/>
                                          </p:val>
                                        </p:tav>
                                        <p:tav tm="100000">
                                          <p:val>
                                            <p:fltVal val="0"/>
                                          </p:val>
                                        </p:tav>
                                      </p:tavLst>
                                    </p:anim>
                                    <p:animEffect transition="in" filter="fade">
                                      <p:cBhvr>
                                        <p:cTn id="15" dur="300"/>
                                        <p:tgtEl>
                                          <p:spTgt spid="15"/>
                                        </p:tgtEl>
                                      </p:cBhvr>
                                    </p:animEffect>
                                  </p:childTnLst>
                                </p:cTn>
                              </p:par>
                            </p:childTnLst>
                          </p:cTn>
                        </p:par>
                        <p:par>
                          <p:cTn id="16" fill="hold">
                            <p:stCondLst>
                              <p:cond delay="800"/>
                            </p:stCondLst>
                            <p:childTnLst>
                              <p:par>
                                <p:cTn id="17" presetID="31"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300" fill="hold"/>
                                        <p:tgtEl>
                                          <p:spTgt spid="16"/>
                                        </p:tgtEl>
                                        <p:attrNameLst>
                                          <p:attrName>ppt_w</p:attrName>
                                        </p:attrNameLst>
                                      </p:cBhvr>
                                      <p:tavLst>
                                        <p:tav tm="0">
                                          <p:val>
                                            <p:fltVal val="0"/>
                                          </p:val>
                                        </p:tav>
                                        <p:tav tm="100000">
                                          <p:val>
                                            <p:strVal val="#ppt_w"/>
                                          </p:val>
                                        </p:tav>
                                      </p:tavLst>
                                    </p:anim>
                                    <p:anim calcmode="lin" valueType="num">
                                      <p:cBhvr>
                                        <p:cTn id="20" dur="300" fill="hold"/>
                                        <p:tgtEl>
                                          <p:spTgt spid="16"/>
                                        </p:tgtEl>
                                        <p:attrNameLst>
                                          <p:attrName>ppt_h</p:attrName>
                                        </p:attrNameLst>
                                      </p:cBhvr>
                                      <p:tavLst>
                                        <p:tav tm="0">
                                          <p:val>
                                            <p:fltVal val="0"/>
                                          </p:val>
                                        </p:tav>
                                        <p:tav tm="100000">
                                          <p:val>
                                            <p:strVal val="#ppt_h"/>
                                          </p:val>
                                        </p:tav>
                                      </p:tavLst>
                                    </p:anim>
                                    <p:anim calcmode="lin" valueType="num">
                                      <p:cBhvr>
                                        <p:cTn id="21" dur="300" fill="hold"/>
                                        <p:tgtEl>
                                          <p:spTgt spid="16"/>
                                        </p:tgtEl>
                                        <p:attrNameLst>
                                          <p:attrName>style.rotation</p:attrName>
                                        </p:attrNameLst>
                                      </p:cBhvr>
                                      <p:tavLst>
                                        <p:tav tm="0">
                                          <p:val>
                                            <p:fltVal val="90"/>
                                          </p:val>
                                        </p:tav>
                                        <p:tav tm="100000">
                                          <p:val>
                                            <p:fltVal val="0"/>
                                          </p:val>
                                        </p:tav>
                                      </p:tavLst>
                                    </p:anim>
                                    <p:animEffect transition="in" filter="fade">
                                      <p:cBhvr>
                                        <p:cTn id="22" dur="300"/>
                                        <p:tgtEl>
                                          <p:spTgt spid="16"/>
                                        </p:tgtEl>
                                      </p:cBhvr>
                                    </p:animEffect>
                                  </p:childTnLst>
                                </p:cTn>
                              </p:par>
                            </p:childTnLst>
                          </p:cTn>
                        </p:par>
                        <p:par>
                          <p:cTn id="23" fill="hold">
                            <p:stCondLst>
                              <p:cond delay="1100"/>
                            </p:stCondLst>
                            <p:childTnLst>
                              <p:par>
                                <p:cTn id="24" presetID="2" presetClass="entr" presetSubtype="9"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0-#ppt_h/2"/>
                                          </p:val>
                                        </p:tav>
                                        <p:tav tm="100000">
                                          <p:val>
                                            <p:strVal val="#ppt_y"/>
                                          </p:val>
                                        </p:tav>
                                      </p:tavLst>
                                    </p:anim>
                                  </p:childTnLst>
                                </p:cTn>
                              </p:par>
                              <p:par>
                                <p:cTn id="28" presetID="2" presetClass="entr" presetSubtype="8" fill="hold" grpId="0" nodeType="withEffect">
                                  <p:stCondLst>
                                    <p:cond delay="40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0-#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40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fill="hold"/>
                                        <p:tgtEl>
                                          <p:spTgt spid="21"/>
                                        </p:tgtEl>
                                        <p:attrNameLst>
                                          <p:attrName>ppt_x</p:attrName>
                                        </p:attrNameLst>
                                      </p:cBhvr>
                                      <p:tavLst>
                                        <p:tav tm="0">
                                          <p:val>
                                            <p:strVal val="0-#ppt_w/2"/>
                                          </p:val>
                                        </p:tav>
                                        <p:tav tm="100000">
                                          <p:val>
                                            <p:strVal val="#ppt_x"/>
                                          </p:val>
                                        </p:tav>
                                      </p:tavLst>
                                    </p:anim>
                                    <p:anim calcmode="lin" valueType="num">
                                      <p:cBhvr additive="base">
                                        <p:cTn id="35" dur="500" fill="hold"/>
                                        <p:tgtEl>
                                          <p:spTgt spid="21"/>
                                        </p:tgtEl>
                                        <p:attrNameLst>
                                          <p:attrName>ppt_y</p:attrName>
                                        </p:attrNameLst>
                                      </p:cBhvr>
                                      <p:tavLst>
                                        <p:tav tm="0">
                                          <p:val>
                                            <p:strVal val="#ppt_y"/>
                                          </p:val>
                                        </p:tav>
                                        <p:tav tm="100000">
                                          <p:val>
                                            <p:strVal val="#ppt_y"/>
                                          </p:val>
                                        </p:tav>
                                      </p:tavLst>
                                    </p:anim>
                                  </p:childTnLst>
                                </p:cTn>
                              </p:par>
                              <p:par>
                                <p:cTn id="36" presetID="2" presetClass="entr" presetSubtype="4" fill="hold" grpId="0" nodeType="withEffect">
                                  <p:stCondLst>
                                    <p:cond delay="50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ppt_x"/>
                                          </p:val>
                                        </p:tav>
                                        <p:tav tm="100000">
                                          <p:val>
                                            <p:strVal val="#ppt_x"/>
                                          </p:val>
                                        </p:tav>
                                      </p:tavLst>
                                    </p:anim>
                                    <p:anim calcmode="lin" valueType="num">
                                      <p:cBhvr additive="base">
                                        <p:cTn id="39" dur="500" fill="hold"/>
                                        <p:tgtEl>
                                          <p:spTgt spid="18"/>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40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ppt_x"/>
                                          </p:val>
                                        </p:tav>
                                        <p:tav tm="100000">
                                          <p:val>
                                            <p:strVal val="#ppt_x"/>
                                          </p:val>
                                        </p:tav>
                                      </p:tavLst>
                                    </p:anim>
                                    <p:anim calcmode="lin" valueType="num">
                                      <p:cBhvr additive="base">
                                        <p:cTn id="4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1" grpId="0" bldLvl="0" animBg="1"/>
      <p:bldP spid="15" grpId="0" autoUpdateAnimBg="0"/>
      <p:bldP spid="16" grpId="0" autoUpdateAnimBg="0"/>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6009"/>
          <a:stretch/>
        </p:blipFill>
        <p:spPr>
          <a:xfrm>
            <a:off x="0" y="0"/>
            <a:ext cx="12192000" cy="6858000"/>
          </a:xfrm>
          <a:prstGeom prst="rect">
            <a:avLst/>
          </a:prstGeom>
        </p:spPr>
      </p:pic>
      <p:sp>
        <p:nvSpPr>
          <p:cNvPr id="24" name="Rectangle: Rounded Corners 6">
            <a:extLst>
              <a:ext uri="{FF2B5EF4-FFF2-40B4-BE49-F238E27FC236}">
                <a16:creationId xmlns:a16="http://schemas.microsoft.com/office/drawing/2014/main" id="{C4D63267-0065-4DF6-B5B4-D4A3E36F9DF0}"/>
              </a:ext>
            </a:extLst>
          </p:cNvPr>
          <p:cNvSpPr/>
          <p:nvPr/>
        </p:nvSpPr>
        <p:spPr>
          <a:xfrm>
            <a:off x="285749" y="266700"/>
            <a:ext cx="11515725" cy="6334125"/>
          </a:xfrm>
          <a:prstGeom prst="roundRect">
            <a:avLst>
              <a:gd name="adj" fmla="val 13348"/>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ounded Rectangle 6">
            <a:extLst>
              <a:ext uri="{FF2B5EF4-FFF2-40B4-BE49-F238E27FC236}">
                <a16:creationId xmlns:a16="http://schemas.microsoft.com/office/drawing/2014/main" id="{89CD7BB8-0944-24D6-15CD-F717F417ED64}"/>
              </a:ext>
            </a:extLst>
          </p:cNvPr>
          <p:cNvSpPr/>
          <p:nvPr/>
        </p:nvSpPr>
        <p:spPr>
          <a:xfrm>
            <a:off x="3420179" y="323842"/>
            <a:ext cx="5695245" cy="783193"/>
          </a:xfrm>
          <a:prstGeom prst="roundRect">
            <a:avLst/>
          </a:prstGeom>
          <a:solidFill>
            <a:srgbClr val="F14124">
              <a:lumMod val="20000"/>
              <a:lumOff val="80000"/>
            </a:srgbClr>
          </a:solidFill>
          <a:ln w="28575">
            <a:solidFill>
              <a:sysClr val="window" lastClr="FFFFFF"/>
            </a:solidFill>
          </a:ln>
          <a:effectLst>
            <a:outerShdw blurRad="50800" dist="38100" dir="2700000" algn="tl" rotWithShape="0">
              <a:prstClr val="black">
                <a:alpha val="40000"/>
              </a:prstClr>
            </a:outerShdw>
          </a:effectLst>
        </p:spPr>
        <p:txBody>
          <a:bodyPr wrap="square">
            <a:spAutoFit/>
          </a:bodyPr>
          <a:lstStyle/>
          <a:p>
            <a:pPr lvl="0" algn="ctr" defTabSz="457189">
              <a:defRPr/>
            </a:pPr>
            <a:r>
              <a:rPr lang="en-US" sz="4000" kern="0" dirty="0" err="1">
                <a:solidFill>
                  <a:prstClr val="black"/>
                </a:solidFill>
                <a:ea typeface="思源黑体 CN Normal"/>
                <a:cs typeface="Times New Roman" panose="02020603050405020304" pitchFamily="18" charset="0"/>
                <a:sym typeface="Arial"/>
              </a:rPr>
              <a:t>Vận</a:t>
            </a:r>
            <a:r>
              <a:rPr lang="en-US" sz="4000" kern="0" dirty="0">
                <a:solidFill>
                  <a:prstClr val="black"/>
                </a:solidFill>
                <a:ea typeface="思源黑体 CN Normal"/>
                <a:cs typeface="Times New Roman" panose="02020603050405020304" pitchFamily="18" charset="0"/>
                <a:sym typeface="Arial"/>
              </a:rPr>
              <a:t> </a:t>
            </a:r>
            <a:r>
              <a:rPr lang="en-US" sz="4000" kern="0" dirty="0" err="1">
                <a:solidFill>
                  <a:prstClr val="black"/>
                </a:solidFill>
                <a:ea typeface="思源黑体 CN Normal"/>
                <a:cs typeface="Times New Roman" panose="02020603050405020304" pitchFamily="18" charset="0"/>
                <a:sym typeface="Arial"/>
              </a:rPr>
              <a:t>động</a:t>
            </a:r>
            <a:r>
              <a:rPr lang="en-US" sz="4000" kern="0" dirty="0">
                <a:solidFill>
                  <a:prstClr val="black"/>
                </a:solidFill>
                <a:ea typeface="思源黑体 CN Normal"/>
                <a:cs typeface="Times New Roman" panose="02020603050405020304" pitchFamily="18" charset="0"/>
                <a:sym typeface="Arial"/>
              </a:rPr>
              <a:t> </a:t>
            </a:r>
            <a:r>
              <a:rPr lang="en-US" sz="4000" kern="0" dirty="0" err="1">
                <a:solidFill>
                  <a:prstClr val="black"/>
                </a:solidFill>
                <a:ea typeface="思源黑体 CN Normal"/>
                <a:cs typeface="Times New Roman" panose="02020603050405020304" pitchFamily="18" charset="0"/>
                <a:sym typeface="Arial"/>
              </a:rPr>
              <a:t>viên</a:t>
            </a:r>
            <a:r>
              <a:rPr lang="en-US" sz="4000" kern="0" dirty="0">
                <a:solidFill>
                  <a:prstClr val="black"/>
                </a:solidFill>
                <a:ea typeface="思源黑体 CN Normal"/>
                <a:cs typeface="Times New Roman" panose="02020603050405020304" pitchFamily="18" charset="0"/>
                <a:sym typeface="Arial"/>
              </a:rPr>
              <a:t> </a:t>
            </a:r>
            <a:r>
              <a:rPr lang="en-US" sz="4000" kern="0" dirty="0" err="1">
                <a:solidFill>
                  <a:prstClr val="black"/>
                </a:solidFill>
                <a:ea typeface="思源黑体 CN Normal"/>
                <a:cs typeface="Times New Roman" panose="02020603050405020304" pitchFamily="18" charset="0"/>
                <a:sym typeface="Arial"/>
              </a:rPr>
              <a:t>Việt</a:t>
            </a:r>
            <a:r>
              <a:rPr lang="en-US" sz="4000" kern="0" dirty="0">
                <a:solidFill>
                  <a:prstClr val="black"/>
                </a:solidFill>
                <a:ea typeface="思源黑体 CN Normal"/>
                <a:cs typeface="Times New Roman" panose="02020603050405020304" pitchFamily="18" charset="0"/>
                <a:sym typeface="Arial"/>
              </a:rPr>
              <a:t> Nam</a:t>
            </a:r>
            <a:endParaRPr kumimoji="0" lang="en-US" sz="4000" b="0" i="0" u="none" strike="noStrike" kern="0" cap="none" spc="0" normalizeH="0" baseline="0" noProof="0" dirty="0">
              <a:ln>
                <a:noFill/>
              </a:ln>
              <a:solidFill>
                <a:prstClr val="black"/>
              </a:solidFill>
              <a:effectLst/>
              <a:uLnTx/>
              <a:uFillTx/>
              <a:latin typeface="Calibri" panose="020F0502020204030204"/>
              <a:ea typeface="思源黑体 CN Normal"/>
              <a:cs typeface="Times New Roman" panose="02020603050405020304" pitchFamily="18" charset="0"/>
              <a:sym typeface="Arial"/>
            </a:endParaRPr>
          </a:p>
        </p:txBody>
      </p:sp>
      <p:sp>
        <p:nvSpPr>
          <p:cNvPr id="4" name="TextBox 3">
            <a:extLst>
              <a:ext uri="{FF2B5EF4-FFF2-40B4-BE49-F238E27FC236}">
                <a16:creationId xmlns:a16="http://schemas.microsoft.com/office/drawing/2014/main" id="{23377615-8DC7-C0DF-B344-EE6097D5BED2}"/>
              </a:ext>
            </a:extLst>
          </p:cNvPr>
          <p:cNvSpPr txBox="1"/>
          <p:nvPr/>
        </p:nvSpPr>
        <p:spPr>
          <a:xfrm>
            <a:off x="438150" y="1419225"/>
            <a:ext cx="11220450" cy="1200329"/>
          </a:xfrm>
          <a:prstGeom prst="rect">
            <a:avLst/>
          </a:prstGeom>
          <a:noFill/>
        </p:spPr>
        <p:txBody>
          <a:bodyPr wrap="square" rtlCol="0">
            <a:spAutoFit/>
          </a:bodyPr>
          <a:lstStyle/>
          <a:p>
            <a:pPr marL="571500" indent="-571500" algn="just">
              <a:buFont typeface="Arial" panose="020B0604020202020204" pitchFamily="34" charset="0"/>
              <a:buChar char="•"/>
            </a:pPr>
            <a:r>
              <a:rPr lang="vi-VN" sz="3600" b="1" dirty="0">
                <a:solidFill>
                  <a:srgbClr val="002060"/>
                </a:solidFill>
                <a:latin typeface="Calibri" panose="020F0502020204030204" pitchFamily="34" charset="0"/>
                <a:cs typeface="Calibri" panose="020F0502020204030204" pitchFamily="34" charset="0"/>
              </a:rPr>
              <a:t>Ánh Viên (vận động viên bơi lội), Quang Hải, Văn Lâm, Tiến Linh, Công Phượng, Văn Hậu (cầu thủ bóng đá),...</a:t>
            </a:r>
            <a:endParaRPr lang="en-US" sz="3600" b="1" dirty="0">
              <a:solidFill>
                <a:srgbClr val="002060"/>
              </a:solidFill>
              <a:latin typeface="Calibri" panose="020F0502020204030204" pitchFamily="34" charset="0"/>
              <a:cs typeface="Calibri" panose="020F0502020204030204" pitchFamily="34" charset="0"/>
            </a:endParaRPr>
          </a:p>
        </p:txBody>
      </p:sp>
      <p:sp>
        <p:nvSpPr>
          <p:cNvPr id="5" name="Rounded Rectangle 6">
            <a:extLst>
              <a:ext uri="{FF2B5EF4-FFF2-40B4-BE49-F238E27FC236}">
                <a16:creationId xmlns:a16="http://schemas.microsoft.com/office/drawing/2014/main" id="{9CE0FAE0-4FED-0D8E-5EF3-FE0370C56691}"/>
              </a:ext>
            </a:extLst>
          </p:cNvPr>
          <p:cNvSpPr/>
          <p:nvPr/>
        </p:nvSpPr>
        <p:spPr>
          <a:xfrm>
            <a:off x="3334454" y="2743192"/>
            <a:ext cx="5695245" cy="783193"/>
          </a:xfrm>
          <a:prstGeom prst="roundRect">
            <a:avLst/>
          </a:prstGeom>
          <a:solidFill>
            <a:srgbClr val="F14124">
              <a:lumMod val="20000"/>
              <a:lumOff val="80000"/>
            </a:srgbClr>
          </a:solidFill>
          <a:ln w="28575">
            <a:solidFill>
              <a:sysClr val="window" lastClr="FFFFFF"/>
            </a:solidFill>
          </a:ln>
          <a:effectLst>
            <a:outerShdw blurRad="50800" dist="38100" dir="2700000" algn="tl" rotWithShape="0">
              <a:prstClr val="black">
                <a:alpha val="40000"/>
              </a:prstClr>
            </a:outerShdw>
          </a:effectLst>
        </p:spPr>
        <p:txBody>
          <a:bodyPr wrap="square">
            <a:spAutoFit/>
          </a:bodyPr>
          <a:lstStyle/>
          <a:p>
            <a:pPr lvl="0" algn="ctr" defTabSz="457189">
              <a:defRPr/>
            </a:pPr>
            <a:r>
              <a:rPr lang="en-US" sz="4000" kern="0" dirty="0" err="1">
                <a:solidFill>
                  <a:prstClr val="black"/>
                </a:solidFill>
                <a:ea typeface="思源黑体 CN Normal"/>
                <a:cs typeface="Times New Roman" panose="02020603050405020304" pitchFamily="18" charset="0"/>
                <a:sym typeface="Arial"/>
              </a:rPr>
              <a:t>Vận</a:t>
            </a:r>
            <a:r>
              <a:rPr lang="en-US" sz="4000" kern="0" dirty="0">
                <a:solidFill>
                  <a:prstClr val="black"/>
                </a:solidFill>
                <a:ea typeface="思源黑体 CN Normal"/>
                <a:cs typeface="Times New Roman" panose="02020603050405020304" pitchFamily="18" charset="0"/>
                <a:sym typeface="Arial"/>
              </a:rPr>
              <a:t> </a:t>
            </a:r>
            <a:r>
              <a:rPr lang="en-US" sz="4000" kern="0" dirty="0" err="1">
                <a:solidFill>
                  <a:prstClr val="black"/>
                </a:solidFill>
                <a:ea typeface="思源黑体 CN Normal"/>
                <a:cs typeface="Times New Roman" panose="02020603050405020304" pitchFamily="18" charset="0"/>
                <a:sym typeface="Arial"/>
              </a:rPr>
              <a:t>động</a:t>
            </a:r>
            <a:r>
              <a:rPr lang="en-US" sz="4000" kern="0" dirty="0">
                <a:solidFill>
                  <a:prstClr val="black"/>
                </a:solidFill>
                <a:ea typeface="思源黑体 CN Normal"/>
                <a:cs typeface="Times New Roman" panose="02020603050405020304" pitchFamily="18" charset="0"/>
                <a:sym typeface="Arial"/>
              </a:rPr>
              <a:t> </a:t>
            </a:r>
            <a:r>
              <a:rPr lang="en-US" sz="4000" kern="0" dirty="0" err="1">
                <a:solidFill>
                  <a:prstClr val="black"/>
                </a:solidFill>
                <a:ea typeface="思源黑体 CN Normal"/>
                <a:cs typeface="Times New Roman" panose="02020603050405020304" pitchFamily="18" charset="0"/>
                <a:sym typeface="Arial"/>
              </a:rPr>
              <a:t>viên</a:t>
            </a:r>
            <a:r>
              <a:rPr lang="en-US" sz="4000" kern="0" dirty="0">
                <a:solidFill>
                  <a:prstClr val="black"/>
                </a:solidFill>
                <a:ea typeface="思源黑体 CN Normal"/>
                <a:cs typeface="Times New Roman" panose="02020603050405020304" pitchFamily="18" charset="0"/>
                <a:sym typeface="Arial"/>
              </a:rPr>
              <a:t> </a:t>
            </a:r>
            <a:r>
              <a:rPr lang="en-US" sz="4000" kern="0" dirty="0" err="1">
                <a:solidFill>
                  <a:prstClr val="black"/>
                </a:solidFill>
                <a:ea typeface="思源黑体 CN Normal"/>
                <a:cs typeface="Times New Roman" panose="02020603050405020304" pitchFamily="18" charset="0"/>
                <a:sym typeface="Arial"/>
              </a:rPr>
              <a:t>nước</a:t>
            </a:r>
            <a:r>
              <a:rPr lang="en-US" sz="4000" kern="0" dirty="0">
                <a:solidFill>
                  <a:prstClr val="black"/>
                </a:solidFill>
                <a:ea typeface="思源黑体 CN Normal"/>
                <a:cs typeface="Times New Roman" panose="02020603050405020304" pitchFamily="18" charset="0"/>
                <a:sym typeface="Arial"/>
              </a:rPr>
              <a:t> </a:t>
            </a:r>
            <a:r>
              <a:rPr lang="en-US" sz="4000" kern="0" dirty="0" err="1">
                <a:solidFill>
                  <a:prstClr val="black"/>
                </a:solidFill>
                <a:ea typeface="思源黑体 CN Normal"/>
                <a:cs typeface="Times New Roman" panose="02020603050405020304" pitchFamily="18" charset="0"/>
                <a:sym typeface="Arial"/>
              </a:rPr>
              <a:t>ngoài</a:t>
            </a:r>
            <a:endParaRPr kumimoji="0" lang="en-US" sz="4000" b="0" i="0" u="none" strike="noStrike" kern="0" cap="none" spc="0" normalizeH="0" baseline="0" noProof="0" dirty="0">
              <a:ln>
                <a:noFill/>
              </a:ln>
              <a:solidFill>
                <a:prstClr val="black"/>
              </a:solidFill>
              <a:effectLst/>
              <a:uLnTx/>
              <a:uFillTx/>
              <a:latin typeface="Calibri" panose="020F0502020204030204"/>
              <a:ea typeface="思源黑体 CN Normal"/>
              <a:cs typeface="Times New Roman" panose="02020603050405020304" pitchFamily="18" charset="0"/>
              <a:sym typeface="Arial"/>
            </a:endParaRPr>
          </a:p>
        </p:txBody>
      </p:sp>
      <p:sp>
        <p:nvSpPr>
          <p:cNvPr id="6" name="TextBox 5">
            <a:extLst>
              <a:ext uri="{FF2B5EF4-FFF2-40B4-BE49-F238E27FC236}">
                <a16:creationId xmlns:a16="http://schemas.microsoft.com/office/drawing/2014/main" id="{E220CAD3-DF8F-D020-D0C0-1DCC7CDC2283}"/>
              </a:ext>
            </a:extLst>
          </p:cNvPr>
          <p:cNvSpPr txBox="1"/>
          <p:nvPr/>
        </p:nvSpPr>
        <p:spPr>
          <a:xfrm>
            <a:off x="523875" y="4010025"/>
            <a:ext cx="11220450" cy="1200329"/>
          </a:xfrm>
          <a:prstGeom prst="rect">
            <a:avLst/>
          </a:prstGeom>
          <a:noFill/>
        </p:spPr>
        <p:txBody>
          <a:bodyPr wrap="square" rtlCol="0">
            <a:spAutoFit/>
          </a:bodyPr>
          <a:lstStyle/>
          <a:p>
            <a:pPr marL="571500" indent="-571500" algn="just">
              <a:buFont typeface="Arial" panose="020B0604020202020204" pitchFamily="34" charset="0"/>
              <a:buChar char="•"/>
            </a:pPr>
            <a:r>
              <a:rPr lang="vi-VN" sz="3600" b="1" dirty="0">
                <a:solidFill>
                  <a:srgbClr val="002060"/>
                </a:solidFill>
                <a:latin typeface="Calibri" panose="020F0502020204030204" pitchFamily="34" charset="0"/>
                <a:cs typeface="Calibri" panose="020F0502020204030204" pitchFamily="34" charset="0"/>
              </a:rPr>
              <a:t>Phe-đơ-rơ (vận động viên quần vợt), Rô-nan-đô, Méc-xi (cầu thủ bóng đá),.</a:t>
            </a:r>
            <a:endParaRPr lang="en-US" sz="36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650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4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2" presetClass="entr" presetSubtype="8" fill="hold" grpId="0" nodeType="withEffect">
                                  <p:stCondLst>
                                    <p:cond delay="40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 grpId="0"/>
      <p:bldP spid="5"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6009"/>
          <a:stretch/>
        </p:blipFill>
        <p:spPr>
          <a:xfrm>
            <a:off x="0" y="0"/>
            <a:ext cx="12192000" cy="6858000"/>
          </a:xfrm>
          <a:prstGeom prst="rect">
            <a:avLst/>
          </a:prstGeom>
        </p:spPr>
      </p:pic>
      <p:sp>
        <p:nvSpPr>
          <p:cNvPr id="24" name="Rectangle: Rounded Corners 6">
            <a:extLst>
              <a:ext uri="{FF2B5EF4-FFF2-40B4-BE49-F238E27FC236}">
                <a16:creationId xmlns:a16="http://schemas.microsoft.com/office/drawing/2014/main" id="{C4D63267-0065-4DF6-B5B4-D4A3E36F9DF0}"/>
              </a:ext>
            </a:extLst>
          </p:cNvPr>
          <p:cNvSpPr/>
          <p:nvPr/>
        </p:nvSpPr>
        <p:spPr>
          <a:xfrm>
            <a:off x="285749" y="266700"/>
            <a:ext cx="11515725" cy="6334125"/>
          </a:xfrm>
          <a:prstGeom prst="roundRect">
            <a:avLst>
              <a:gd name="adj" fmla="val 13348"/>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ounded Rectangle 6">
            <a:extLst>
              <a:ext uri="{FF2B5EF4-FFF2-40B4-BE49-F238E27FC236}">
                <a16:creationId xmlns:a16="http://schemas.microsoft.com/office/drawing/2014/main" id="{89CD7BB8-0944-24D6-15CD-F717F417ED64}"/>
              </a:ext>
            </a:extLst>
          </p:cNvPr>
          <p:cNvSpPr/>
          <p:nvPr/>
        </p:nvSpPr>
        <p:spPr>
          <a:xfrm>
            <a:off x="638175" y="200017"/>
            <a:ext cx="10877550" cy="715089"/>
          </a:xfrm>
          <a:prstGeom prst="roundRect">
            <a:avLst/>
          </a:prstGeom>
          <a:solidFill>
            <a:srgbClr val="F14124">
              <a:lumMod val="20000"/>
              <a:lumOff val="80000"/>
            </a:srgbClr>
          </a:solidFill>
          <a:ln w="28575">
            <a:solidFill>
              <a:sysClr val="window" lastClr="FFFFFF"/>
            </a:solidFill>
          </a:ln>
          <a:effectLst>
            <a:outerShdw blurRad="50800" dist="38100" dir="2700000" algn="tl" rotWithShape="0">
              <a:prstClr val="black">
                <a:alpha val="40000"/>
              </a:prstClr>
            </a:outerShdw>
          </a:effectLst>
        </p:spPr>
        <p:txBody>
          <a:bodyPr wrap="square">
            <a:spAutoFit/>
          </a:bodyPr>
          <a:lstStyle/>
          <a:p>
            <a:pPr lvl="0" algn="ctr" defTabSz="457189">
              <a:defRPr/>
            </a:pPr>
            <a:r>
              <a:rPr lang="en-US" sz="3600" b="1" kern="0" dirty="0">
                <a:solidFill>
                  <a:prstClr val="black"/>
                </a:solidFill>
                <a:latin typeface="Calibri" panose="020F0502020204030204" pitchFamily="34" charset="0"/>
                <a:ea typeface="思源黑体 CN Normal"/>
                <a:cs typeface="Calibri" panose="020F0502020204030204" pitchFamily="34" charset="0"/>
                <a:sym typeface="Arial"/>
              </a:rPr>
              <a:t>3. </a:t>
            </a:r>
            <a:r>
              <a:rPr lang="vi-VN" sz="3600" b="1" kern="0" dirty="0">
                <a:solidFill>
                  <a:prstClr val="black"/>
                </a:solidFill>
                <a:latin typeface="Calibri" panose="020F0502020204030204" pitchFamily="34" charset="0"/>
                <a:ea typeface="思源黑体 CN Normal"/>
                <a:cs typeface="Calibri" panose="020F0502020204030204" pitchFamily="34" charset="0"/>
                <a:sym typeface="Arial"/>
              </a:rPr>
              <a:t>Tìm tên riêng nước ngoài viết đúng và chép vào vở. </a:t>
            </a:r>
          </a:p>
        </p:txBody>
      </p:sp>
      <p:pic>
        <p:nvPicPr>
          <p:cNvPr id="7" name="Picture 6">
            <a:extLst>
              <a:ext uri="{FF2B5EF4-FFF2-40B4-BE49-F238E27FC236}">
                <a16:creationId xmlns:a16="http://schemas.microsoft.com/office/drawing/2014/main" id="{AADC15C3-C419-5C5A-D26D-53CE1D45822A}"/>
              </a:ext>
            </a:extLst>
          </p:cNvPr>
          <p:cNvPicPr>
            <a:picLocks noChangeAspect="1"/>
          </p:cNvPicPr>
          <p:nvPr/>
        </p:nvPicPr>
        <p:blipFill>
          <a:blip r:embed="rId3"/>
          <a:stretch>
            <a:fillRect/>
          </a:stretch>
        </p:blipFill>
        <p:spPr>
          <a:xfrm>
            <a:off x="938212" y="1557337"/>
            <a:ext cx="10655621" cy="1414463"/>
          </a:xfrm>
          <a:prstGeom prst="rect">
            <a:avLst/>
          </a:prstGeom>
        </p:spPr>
      </p:pic>
      <p:pic>
        <p:nvPicPr>
          <p:cNvPr id="8" name="Picture 7">
            <a:extLst>
              <a:ext uri="{FF2B5EF4-FFF2-40B4-BE49-F238E27FC236}">
                <a16:creationId xmlns:a16="http://schemas.microsoft.com/office/drawing/2014/main" id="{B7C2E55B-757C-3A89-470D-A47CA9D47019}"/>
              </a:ext>
            </a:extLst>
          </p:cNvPr>
          <p:cNvPicPr>
            <a:picLocks noChangeAspect="1"/>
          </p:cNvPicPr>
          <p:nvPr/>
        </p:nvPicPr>
        <p:blipFill>
          <a:blip r:embed="rId4"/>
          <a:stretch>
            <a:fillRect/>
          </a:stretch>
        </p:blipFill>
        <p:spPr>
          <a:xfrm>
            <a:off x="4417927" y="2925243"/>
            <a:ext cx="3432345" cy="1731414"/>
          </a:xfrm>
          <a:prstGeom prst="rect">
            <a:avLst/>
          </a:prstGeom>
        </p:spPr>
      </p:pic>
      <p:sp>
        <p:nvSpPr>
          <p:cNvPr id="9" name="Rectangle 8">
            <a:extLst>
              <a:ext uri="{FF2B5EF4-FFF2-40B4-BE49-F238E27FC236}">
                <a16:creationId xmlns:a16="http://schemas.microsoft.com/office/drawing/2014/main" id="{D1FD5D7A-C9B8-4025-FB9E-DDBAB881E68A}"/>
              </a:ext>
            </a:extLst>
          </p:cNvPr>
          <p:cNvSpPr/>
          <p:nvPr/>
        </p:nvSpPr>
        <p:spPr>
          <a:xfrm>
            <a:off x="1470612" y="4796357"/>
            <a:ext cx="9702213" cy="1405000"/>
          </a:xfrm>
          <a:custGeom>
            <a:avLst/>
            <a:gdLst>
              <a:gd name="connsiteX0" fmla="*/ 0 w 9702213"/>
              <a:gd name="connsiteY0" fmla="*/ 0 h 1405000"/>
              <a:gd name="connsiteX1" fmla="*/ 9702213 w 9702213"/>
              <a:gd name="connsiteY1" fmla="*/ 0 h 1405000"/>
              <a:gd name="connsiteX2" fmla="*/ 9702213 w 9702213"/>
              <a:gd name="connsiteY2" fmla="*/ 1405000 h 1405000"/>
              <a:gd name="connsiteX3" fmla="*/ 0 w 9702213"/>
              <a:gd name="connsiteY3" fmla="*/ 1405000 h 1405000"/>
              <a:gd name="connsiteX4" fmla="*/ 0 w 9702213"/>
              <a:gd name="connsiteY4" fmla="*/ 0 h 140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2213" h="1405000" fill="none" extrusionOk="0">
                <a:moveTo>
                  <a:pt x="0" y="0"/>
                </a:moveTo>
                <a:cubicBezTo>
                  <a:pt x="3253840" y="89579"/>
                  <a:pt x="7246559" y="142699"/>
                  <a:pt x="9702213" y="0"/>
                </a:cubicBezTo>
                <a:cubicBezTo>
                  <a:pt x="9671825" y="492016"/>
                  <a:pt x="9739377" y="922787"/>
                  <a:pt x="9702213" y="1405000"/>
                </a:cubicBezTo>
                <a:cubicBezTo>
                  <a:pt x="6730134" y="1454149"/>
                  <a:pt x="1956821" y="1512654"/>
                  <a:pt x="0" y="1405000"/>
                </a:cubicBezTo>
                <a:cubicBezTo>
                  <a:pt x="16778" y="831318"/>
                  <a:pt x="69596" y="628467"/>
                  <a:pt x="0" y="0"/>
                </a:cubicBezTo>
                <a:close/>
              </a:path>
              <a:path w="9702213" h="1405000" stroke="0" extrusionOk="0">
                <a:moveTo>
                  <a:pt x="0" y="0"/>
                </a:moveTo>
                <a:cubicBezTo>
                  <a:pt x="3855414" y="-19789"/>
                  <a:pt x="8285404" y="19503"/>
                  <a:pt x="9702213" y="0"/>
                </a:cubicBezTo>
                <a:cubicBezTo>
                  <a:pt x="9621068" y="533217"/>
                  <a:pt x="9626234" y="785548"/>
                  <a:pt x="9702213" y="1405000"/>
                </a:cubicBezTo>
                <a:cubicBezTo>
                  <a:pt x="8434300" y="1439596"/>
                  <a:pt x="2901308" y="1350957"/>
                  <a:pt x="0" y="1405000"/>
                </a:cubicBezTo>
                <a:cubicBezTo>
                  <a:pt x="-90317" y="936280"/>
                  <a:pt x="-62483" y="543786"/>
                  <a:pt x="0" y="0"/>
                </a:cubicBezTo>
                <a:close/>
              </a:path>
            </a:pathLst>
          </a:custGeom>
          <a:solidFill>
            <a:srgbClr val="FFF560"/>
          </a:solidFill>
          <a:ln>
            <a:solidFill>
              <a:schemeClr val="bg1">
                <a:lumMod val="95000"/>
              </a:schemeClr>
            </a:solidFill>
            <a:extLst>
              <a:ext uri="{C807C97D-BFC1-408E-A445-0C87EB9F89A2}">
                <ask:lineSketchStyleProps xmlns:ask="http://schemas.microsoft.com/office/drawing/2018/sketchyshapes" sd="70509606">
                  <a:prstGeom prst="rect">
                    <a:avLst/>
                  </a:prstGeom>
                  <ask:type>
                    <ask:lineSketchCurved/>
                  </ask:type>
                </ask:lineSketchStyleProps>
              </a:ext>
            </a:extLst>
          </a:ln>
        </p:spPr>
        <p:txBody>
          <a:bodyPr wrap="square">
            <a:spAutoFit/>
          </a:bodyPr>
          <a:lstStyle/>
          <a:p>
            <a:pPr algn="ctr" defTabSz="609402"/>
            <a:r>
              <a:rPr lang="vi-VN" sz="4265" dirty="0">
                <a:solidFill>
                  <a:srgbClr val="1F497D">
                    <a:lumMod val="50000"/>
                  </a:srgbClr>
                </a:solidFill>
                <a:latin typeface="Calibri"/>
                <a:ea typeface="微软雅黑"/>
                <a:cs typeface="Calibri" panose="020F0502020204030204" pitchFamily="34" charset="0"/>
              </a:rPr>
              <a:t>Những từ viết đúng tên riêng nước ngoài: Vích-to Huy-gô, Oan-tơ, Liu-xi-a, Pu-skin.</a:t>
            </a:r>
            <a:endParaRPr lang="en-US" sz="4265" dirty="0">
              <a:solidFill>
                <a:srgbClr val="1F497D">
                  <a:lumMod val="50000"/>
                </a:srgbClr>
              </a:solidFill>
              <a:latin typeface="Calibri"/>
              <a:ea typeface="微软雅黑"/>
              <a:cs typeface="Calibri" panose="020F0502020204030204" pitchFamily="34" charset="0"/>
            </a:endParaRPr>
          </a:p>
        </p:txBody>
      </p:sp>
    </p:spTree>
    <p:extLst>
      <p:ext uri="{BB962C8B-B14F-4D97-AF65-F5344CB8AC3E}">
        <p14:creationId xmlns:p14="http://schemas.microsoft.com/office/powerpoint/2010/main" val="379915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4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950" y="528636"/>
            <a:ext cx="10112904" cy="5800725"/>
          </a:xfrm>
          <a:prstGeom prst="rect">
            <a:avLst/>
          </a:prstGeom>
        </p:spPr>
      </p:pic>
      <p:sp>
        <p:nvSpPr>
          <p:cNvPr id="3" name="TextBox 2">
            <a:extLst>
              <a:ext uri="{FF2B5EF4-FFF2-40B4-BE49-F238E27FC236}">
                <a16:creationId xmlns:a16="http://schemas.microsoft.com/office/drawing/2014/main" id="{6F8968CC-7692-3D73-B4AD-3B5B60597F58}"/>
              </a:ext>
            </a:extLst>
          </p:cNvPr>
          <p:cNvSpPr txBox="1"/>
          <p:nvPr/>
        </p:nvSpPr>
        <p:spPr>
          <a:xfrm>
            <a:off x="4467226" y="3048000"/>
            <a:ext cx="4810124" cy="1107996"/>
          </a:xfrm>
          <a:prstGeom prst="rect">
            <a:avLst/>
          </a:prstGeom>
          <a:noFill/>
        </p:spPr>
        <p:txBody>
          <a:bodyPr wrap="square" rtlCol="0">
            <a:spAutoFit/>
          </a:bodyPr>
          <a:lstStyle/>
          <a:p>
            <a:r>
              <a:rPr lang="en-US" sz="6600" b="1" dirty="0">
                <a:ln>
                  <a:solidFill>
                    <a:sysClr val="windowText" lastClr="000000"/>
                  </a:solidFill>
                </a:ln>
                <a:solidFill>
                  <a:srgbClr val="00B0F0"/>
                </a:solidFill>
                <a:latin typeface="Tahoma" panose="020B0604030504040204" pitchFamily="34" charset="0"/>
                <a:ea typeface="Tahoma" panose="020B0604030504040204" pitchFamily="34" charset="0"/>
                <a:cs typeface="Tahoma" panose="020B0604030504040204" pitchFamily="34" charset="0"/>
              </a:rPr>
              <a:t>VẬN DỤNG</a:t>
            </a:r>
          </a:p>
        </p:txBody>
      </p:sp>
    </p:spTree>
    <p:extLst>
      <p:ext uri="{BB962C8B-B14F-4D97-AF65-F5344CB8AC3E}">
        <p14:creationId xmlns:p14="http://schemas.microsoft.com/office/powerpoint/2010/main" val="341255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6009"/>
          <a:stretch/>
        </p:blipFill>
        <p:spPr>
          <a:xfrm>
            <a:off x="0" y="0"/>
            <a:ext cx="12192000" cy="6858000"/>
          </a:xfrm>
          <a:prstGeom prst="rect">
            <a:avLst/>
          </a:prstGeom>
        </p:spPr>
      </p:pic>
      <p:sp>
        <p:nvSpPr>
          <p:cNvPr id="24" name="Rectangle: Rounded Corners 6">
            <a:extLst>
              <a:ext uri="{FF2B5EF4-FFF2-40B4-BE49-F238E27FC236}">
                <a16:creationId xmlns:a16="http://schemas.microsoft.com/office/drawing/2014/main" id="{C4D63267-0065-4DF6-B5B4-D4A3E36F9DF0}"/>
              </a:ext>
            </a:extLst>
          </p:cNvPr>
          <p:cNvSpPr/>
          <p:nvPr/>
        </p:nvSpPr>
        <p:spPr>
          <a:xfrm>
            <a:off x="1775460" y="704850"/>
            <a:ext cx="8763000" cy="3057525"/>
          </a:xfrm>
          <a:prstGeom prst="roundRect">
            <a:avLst>
              <a:gd name="adj" fmla="val 13348"/>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A35F48E9-58F2-F5A1-6E61-56E49674BB10}"/>
              </a:ext>
            </a:extLst>
          </p:cNvPr>
          <p:cNvSpPr txBox="1"/>
          <p:nvPr/>
        </p:nvSpPr>
        <p:spPr>
          <a:xfrm>
            <a:off x="2133062" y="743664"/>
            <a:ext cx="8127424" cy="1631216"/>
          </a:xfrm>
          <a:prstGeom prst="rect">
            <a:avLst/>
          </a:prstGeom>
          <a:noFill/>
        </p:spPr>
        <p:txBody>
          <a:bodyPr wrap="square" rtlCol="0">
            <a:spAutoFit/>
          </a:bodyPr>
          <a:lstStyle/>
          <a:p>
            <a:pPr lvl="0" algn="ctr"/>
            <a:r>
              <a:rPr lang="en-US" sz="5000" b="1"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Nói</a:t>
            </a:r>
            <a:r>
              <a:rPr lang="en-US" sz="5000" b="1"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 </a:t>
            </a:r>
            <a:r>
              <a:rPr lang="en-US" sz="5000" b="1"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với</a:t>
            </a:r>
            <a:r>
              <a:rPr lang="en-US" sz="5000" b="1"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 </a:t>
            </a:r>
            <a:r>
              <a:rPr lang="en-US" sz="5000" b="1"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bạn</a:t>
            </a:r>
            <a:r>
              <a:rPr lang="en-US" sz="5000" b="1"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 </a:t>
            </a:r>
            <a:r>
              <a:rPr lang="en-US" sz="5000" b="1"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về</a:t>
            </a:r>
            <a:r>
              <a:rPr lang="en-US" sz="5000" b="1"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 </a:t>
            </a:r>
            <a:r>
              <a:rPr lang="en-US" sz="5000" b="1"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một</a:t>
            </a:r>
            <a:r>
              <a:rPr lang="en-US" sz="5000" b="1"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 </a:t>
            </a:r>
            <a:r>
              <a:rPr lang="en-US" sz="5000" b="1"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vận</a:t>
            </a:r>
            <a:r>
              <a:rPr lang="en-US" sz="5000" b="1"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 </a:t>
            </a:r>
            <a:r>
              <a:rPr lang="en-US" sz="5000" b="1"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động</a:t>
            </a:r>
            <a:r>
              <a:rPr lang="en-US" sz="5000" b="1"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 </a:t>
            </a:r>
            <a:r>
              <a:rPr lang="en-US" sz="5000" b="1"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viên</a:t>
            </a:r>
            <a:r>
              <a:rPr lang="en-US" sz="5000" b="1"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 </a:t>
            </a:r>
            <a:r>
              <a:rPr lang="en-US" sz="5000" b="1"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em</a:t>
            </a:r>
            <a:r>
              <a:rPr lang="en-US" sz="5000" b="1"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 </a:t>
            </a:r>
            <a:r>
              <a:rPr lang="en-US" sz="5000" b="1"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yêu</a:t>
            </a:r>
            <a:r>
              <a:rPr lang="en-US" sz="5000" b="1"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 </a:t>
            </a:r>
            <a:r>
              <a:rPr lang="en-US" sz="5000" b="1"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thích</a:t>
            </a:r>
            <a:endParaRPr kumimoji="0" lang="en-US" sz="5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latin typeface="Cambria" panose="02040503050406030204" pitchFamily="18" charset="0"/>
              <a:ea typeface="Cambria" panose="02040503050406030204" pitchFamily="18" charset="0"/>
              <a:cs typeface="LNTH-LuoLuoNotangYuanTi 1" pitchFamily="2" charset="-128"/>
            </a:endParaRPr>
          </a:p>
        </p:txBody>
      </p:sp>
      <p:pic>
        <p:nvPicPr>
          <p:cNvPr id="6" name="图片 9">
            <a:extLst>
              <a:ext uri="{FF2B5EF4-FFF2-40B4-BE49-F238E27FC236}">
                <a16:creationId xmlns:a16="http://schemas.microsoft.com/office/drawing/2014/main" id="{9D95B405-83CD-E1C2-9683-6931101ED4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4494358" y="3384741"/>
            <a:ext cx="3504082" cy="3473259"/>
          </a:xfrm>
          <a:prstGeom prst="rect">
            <a:avLst/>
          </a:prstGeom>
        </p:spPr>
      </p:pic>
      <p:sp>
        <p:nvSpPr>
          <p:cNvPr id="3" name="TextBox 2">
            <a:extLst>
              <a:ext uri="{FF2B5EF4-FFF2-40B4-BE49-F238E27FC236}">
                <a16:creationId xmlns:a16="http://schemas.microsoft.com/office/drawing/2014/main" id="{4054ED1D-8A86-56FF-4C79-BB91F21DEA9B}"/>
              </a:ext>
            </a:extLst>
          </p:cNvPr>
          <p:cNvSpPr txBox="1"/>
          <p:nvPr/>
        </p:nvSpPr>
        <p:spPr>
          <a:xfrm>
            <a:off x="3257549" y="2495550"/>
            <a:ext cx="6810375" cy="646331"/>
          </a:xfrm>
          <a:prstGeom prst="rect">
            <a:avLst/>
          </a:prstGeom>
          <a:noFill/>
        </p:spPr>
        <p:txBody>
          <a:bodyPr wrap="square" rtlCol="0">
            <a:spAutoFit/>
          </a:bodyPr>
          <a:lstStyle/>
          <a:p>
            <a:pPr algn="ctr"/>
            <a:r>
              <a:rPr lang="vi-VN" sz="3600" b="1" dirty="0">
                <a:solidFill>
                  <a:srgbClr val="FF0000"/>
                </a:solidFill>
                <a:latin typeface="Calibri" panose="020F0502020204030204" pitchFamily="34" charset="0"/>
                <a:cs typeface="Calibri" panose="020F0502020204030204" pitchFamily="34" charset="0"/>
              </a:rPr>
              <a:t>(</a:t>
            </a:r>
            <a:r>
              <a:rPr lang="en-US" sz="3600" b="1" dirty="0">
                <a:solidFill>
                  <a:srgbClr val="FF0000"/>
                </a:solidFill>
                <a:latin typeface="Calibri" panose="020F0502020204030204" pitchFamily="34" charset="0"/>
                <a:cs typeface="Calibri" panose="020F0502020204030204" pitchFamily="34" charset="0"/>
              </a:rPr>
              <a:t>T</a:t>
            </a:r>
            <a:r>
              <a:rPr lang="vi-VN" sz="3600" b="1" dirty="0">
                <a:solidFill>
                  <a:srgbClr val="FF0000"/>
                </a:solidFill>
                <a:latin typeface="Calibri" panose="020F0502020204030204" pitchFamily="34" charset="0"/>
                <a:cs typeface="Calibri" panose="020F0502020204030204" pitchFamily="34" charset="0"/>
              </a:rPr>
              <a:t>ên, quê quán, giải thưởng,...).</a:t>
            </a:r>
            <a:endParaRPr lang="en-US" sz="36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335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21690">
            <a:off x="-38100" y="-930178"/>
            <a:ext cx="5270500" cy="376237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29101">
            <a:off x="7423327" y="2755120"/>
            <a:ext cx="4544670" cy="4544670"/>
          </a:xfrm>
          <a:prstGeom prst="rect">
            <a:avLst/>
          </a:prstGeom>
        </p:spPr>
      </p:pic>
      <p:pic>
        <p:nvPicPr>
          <p:cNvPr id="3" name="Picture 2">
            <a:extLst>
              <a:ext uri="{FF2B5EF4-FFF2-40B4-BE49-F238E27FC236}">
                <a16:creationId xmlns:a16="http://schemas.microsoft.com/office/drawing/2014/main" id="{6C771155-BD7A-4E80-2B86-ABEFA384979D}"/>
              </a:ext>
            </a:extLst>
          </p:cNvPr>
          <p:cNvPicPr>
            <a:picLocks noChangeAspect="1"/>
          </p:cNvPicPr>
          <p:nvPr/>
        </p:nvPicPr>
        <p:blipFill>
          <a:blip r:embed="rId5"/>
          <a:stretch>
            <a:fillRect/>
          </a:stretch>
        </p:blipFill>
        <p:spPr>
          <a:xfrm>
            <a:off x="861526" y="2713678"/>
            <a:ext cx="6029467" cy="3115326"/>
          </a:xfrm>
          <a:prstGeom prst="rect">
            <a:avLst/>
          </a:prstGeom>
        </p:spPr>
      </p:pic>
    </p:spTree>
    <p:extLst>
      <p:ext uri="{BB962C8B-B14F-4D97-AF65-F5344CB8AC3E}">
        <p14:creationId xmlns:p14="http://schemas.microsoft.com/office/powerpoint/2010/main" val="298541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32" presetClass="emph" presetSubtype="0" fill="hold" nodeType="withEffect">
                                  <p:stCondLst>
                                    <p:cond delay="0"/>
                                  </p:stCondLst>
                                  <p:childTnLst>
                                    <p:animRot by="120000">
                                      <p:cBhvr>
                                        <p:cTn id="11" dur="100" fill="hold">
                                          <p:stCondLst>
                                            <p:cond delay="0"/>
                                          </p:stCondLst>
                                        </p:cTn>
                                        <p:tgtEl>
                                          <p:spTgt spid="3"/>
                                        </p:tgtEl>
                                        <p:attrNameLst>
                                          <p:attrName>r</p:attrName>
                                        </p:attrNameLst>
                                      </p:cBhvr>
                                    </p:animRot>
                                    <p:animRot by="-240000">
                                      <p:cBhvr>
                                        <p:cTn id="12" dur="200" fill="hold">
                                          <p:stCondLst>
                                            <p:cond delay="200"/>
                                          </p:stCondLst>
                                        </p:cTn>
                                        <p:tgtEl>
                                          <p:spTgt spid="3"/>
                                        </p:tgtEl>
                                        <p:attrNameLst>
                                          <p:attrName>r</p:attrName>
                                        </p:attrNameLst>
                                      </p:cBhvr>
                                    </p:animRot>
                                    <p:animRot by="240000">
                                      <p:cBhvr>
                                        <p:cTn id="13" dur="200" fill="hold">
                                          <p:stCondLst>
                                            <p:cond delay="400"/>
                                          </p:stCondLst>
                                        </p:cTn>
                                        <p:tgtEl>
                                          <p:spTgt spid="3"/>
                                        </p:tgtEl>
                                        <p:attrNameLst>
                                          <p:attrName>r</p:attrName>
                                        </p:attrNameLst>
                                      </p:cBhvr>
                                    </p:animRot>
                                    <p:animRot by="-240000">
                                      <p:cBhvr>
                                        <p:cTn id="14" dur="200" fill="hold">
                                          <p:stCondLst>
                                            <p:cond delay="600"/>
                                          </p:stCondLst>
                                        </p:cTn>
                                        <p:tgtEl>
                                          <p:spTgt spid="3"/>
                                        </p:tgtEl>
                                        <p:attrNameLst>
                                          <p:attrName>r</p:attrName>
                                        </p:attrNameLst>
                                      </p:cBhvr>
                                    </p:animRot>
                                    <p:animRot by="120000">
                                      <p:cBhvr>
                                        <p:cTn id="15"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950" y="528636"/>
            <a:ext cx="10112904" cy="5800725"/>
          </a:xfrm>
          <a:prstGeom prst="rect">
            <a:avLst/>
          </a:prstGeom>
        </p:spPr>
      </p:pic>
      <p:pic>
        <p:nvPicPr>
          <p:cNvPr id="2" name="Picture 1">
            <a:extLst>
              <a:ext uri="{FF2B5EF4-FFF2-40B4-BE49-F238E27FC236}">
                <a16:creationId xmlns:a16="http://schemas.microsoft.com/office/drawing/2014/main" id="{E4826E1B-ACA6-1CC5-83B2-38BB276B9BB7}"/>
              </a:ext>
            </a:extLst>
          </p:cNvPr>
          <p:cNvPicPr>
            <a:picLocks noChangeAspect="1"/>
          </p:cNvPicPr>
          <p:nvPr/>
        </p:nvPicPr>
        <p:blipFill>
          <a:blip r:embed="rId4"/>
          <a:stretch>
            <a:fillRect/>
          </a:stretch>
        </p:blipFill>
        <p:spPr>
          <a:xfrm>
            <a:off x="3950749" y="2264136"/>
            <a:ext cx="5090601" cy="3377477"/>
          </a:xfrm>
          <a:prstGeom prst="rect">
            <a:avLst/>
          </a:prstGeom>
        </p:spPr>
      </p:pic>
    </p:spTree>
    <p:extLst>
      <p:ext uri="{BB962C8B-B14F-4D97-AF65-F5344CB8AC3E}">
        <p14:creationId xmlns:p14="http://schemas.microsoft.com/office/powerpoint/2010/main" val="30991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22443" b="25741"/>
          <a:stretch/>
        </p:blipFill>
        <p:spPr>
          <a:xfrm>
            <a:off x="0" y="1930400"/>
            <a:ext cx="12192000" cy="4927600"/>
          </a:xfrm>
          <a:prstGeom prst="rect">
            <a:avLst/>
          </a:prstGeom>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4825062" y="619125"/>
            <a:ext cx="5715000" cy="4752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a:hlinkClick r:id="rId5" action="ppaction://hlinksldjump"/>
          </p:cNvPr>
          <p:cNvSpPr/>
          <p:nvPr/>
        </p:nvSpPr>
        <p:spPr>
          <a:xfrm>
            <a:off x="4848915" y="575435"/>
            <a:ext cx="2818710" cy="2424940"/>
          </a:xfrm>
          <a:prstGeom prst="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panose="020F0502020204030204"/>
                <a:ea typeface="+mn-ea"/>
                <a:cs typeface="+mn-cs"/>
              </a:rPr>
              <a:t>1</a:t>
            </a:r>
            <a:endParaRPr kumimoji="0" lang="vi-VN" sz="5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Rectangle 18">
            <a:hlinkClick r:id="rId6" action="ppaction://hlinksldjump"/>
          </p:cNvPr>
          <p:cNvSpPr/>
          <p:nvPr/>
        </p:nvSpPr>
        <p:spPr>
          <a:xfrm>
            <a:off x="4829865" y="2995821"/>
            <a:ext cx="2834116" cy="24810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vi-VN" sz="5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2" name="Rectangle 21">
            <a:hlinkClick r:id="rId6" action="ppaction://hlinksldjump"/>
          </p:cNvPr>
          <p:cNvSpPr/>
          <p:nvPr/>
        </p:nvSpPr>
        <p:spPr>
          <a:xfrm>
            <a:off x="7673506" y="575433"/>
            <a:ext cx="2834116" cy="2424942"/>
          </a:xfrm>
          <a:prstGeom prst="rect">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panose="020F0502020204030204"/>
                <a:ea typeface="+mn-ea"/>
                <a:cs typeface="+mn-cs"/>
              </a:rPr>
              <a:t>2</a:t>
            </a:r>
            <a:endParaRPr kumimoji="0" lang="vi-VN" sz="5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4" name="Rectangle 23">
            <a:hlinkClick r:id="rId7" action="ppaction://hlinksldjump"/>
          </p:cNvPr>
          <p:cNvSpPr/>
          <p:nvPr/>
        </p:nvSpPr>
        <p:spPr>
          <a:xfrm>
            <a:off x="7673506" y="3005344"/>
            <a:ext cx="2834116" cy="24810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panose="020F0502020204030204"/>
                <a:ea typeface="+mn-ea"/>
                <a:cs typeface="+mn-cs"/>
              </a:rPr>
              <a:t>4</a:t>
            </a:r>
            <a:endParaRPr kumimoji="0" lang="vi-VN" sz="5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Rectangle 14"/>
          <p:cNvSpPr/>
          <p:nvPr/>
        </p:nvSpPr>
        <p:spPr>
          <a:xfrm>
            <a:off x="1154471" y="319881"/>
            <a:ext cx="2537874" cy="600164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9600" b="1" i="0" u="none" strike="noStrike" kern="1200" cap="none" spc="50" normalizeH="0" baseline="0" noProof="0" dirty="0">
                <a:ln w="9525" cmpd="sng">
                  <a:solidFill>
                    <a:srgbClr val="002060"/>
                  </a:solidFill>
                  <a:prstDash val="solid"/>
                </a:ln>
                <a:solidFill>
                  <a:srgbClr val="3CF4F4"/>
                </a:solidFill>
                <a:effectLst>
                  <a:glow rad="38100">
                    <a:srgbClr val="5B9BD5">
                      <a:alpha val="40000"/>
                    </a:srgbClr>
                  </a:glow>
                  <a:innerShdw blurRad="63500" dist="50800" dir="13500000">
                    <a:prstClr val="black">
                      <a:alpha val="50000"/>
                    </a:prstClr>
                  </a:innerShdw>
                </a:effectLst>
                <a:uLnTx/>
                <a:uFillTx/>
                <a:latin typeface="Calibri" panose="020F0502020204030204" pitchFamily="34" charset="0"/>
                <a:cs typeface="Calibri" panose="020F0502020204030204" pitchFamily="34" charset="0"/>
              </a:rPr>
              <a:t>Ô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9600" b="1" i="0" u="none" strike="noStrike" kern="1200" cap="none" spc="50" normalizeH="0" baseline="0" noProof="0" dirty="0">
                <a:ln w="9525" cmpd="sng">
                  <a:solidFill>
                    <a:srgbClr val="002060"/>
                  </a:solidFill>
                  <a:prstDash val="solid"/>
                </a:ln>
                <a:solidFill>
                  <a:srgbClr val="3CF4F4"/>
                </a:solidFill>
                <a:effectLst>
                  <a:glow rad="38100">
                    <a:srgbClr val="5B9BD5">
                      <a:alpha val="40000"/>
                    </a:srgbClr>
                  </a:glow>
                  <a:innerShdw blurRad="63500" dist="50800" dir="13500000">
                    <a:prstClr val="black">
                      <a:alpha val="50000"/>
                    </a:prstClr>
                  </a:innerShdw>
                </a:effectLst>
                <a:uLnTx/>
                <a:uFillTx/>
                <a:latin typeface="Calibri" panose="020F0502020204030204" pitchFamily="34" charset="0"/>
                <a:cs typeface="Calibri" panose="020F0502020204030204" pitchFamily="34" charset="0"/>
              </a:rPr>
              <a:t>CỬA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9600" b="1" i="0" u="none" strike="noStrike" kern="1200" cap="none" spc="50" normalizeH="0" baseline="0" noProof="0" dirty="0">
                <a:ln w="9525" cmpd="sng">
                  <a:solidFill>
                    <a:srgbClr val="002060"/>
                  </a:solidFill>
                  <a:prstDash val="solid"/>
                </a:ln>
                <a:solidFill>
                  <a:srgbClr val="3CF4F4"/>
                </a:solidFill>
                <a:effectLst>
                  <a:glow rad="38100">
                    <a:srgbClr val="5B9BD5">
                      <a:alpha val="40000"/>
                    </a:srgbClr>
                  </a:glow>
                  <a:innerShdw blurRad="63500" dist="50800" dir="13500000">
                    <a:prstClr val="black">
                      <a:alpha val="50000"/>
                    </a:prstClr>
                  </a:innerShdw>
                </a:effectLst>
                <a:uLnTx/>
                <a:uFillTx/>
                <a:latin typeface="Calibri" panose="020F0502020204030204" pitchFamily="34" charset="0"/>
                <a:cs typeface="Calibri" panose="020F0502020204030204" pitchFamily="34" charset="0"/>
              </a:rPr>
              <a:t> BÍ</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9600" b="1" i="0" u="none" strike="noStrike" kern="1200" cap="none" spc="50" normalizeH="0" baseline="0" noProof="0" dirty="0">
                <a:ln w="9525" cmpd="sng">
                  <a:solidFill>
                    <a:srgbClr val="002060"/>
                  </a:solidFill>
                  <a:prstDash val="solid"/>
                </a:ln>
                <a:solidFill>
                  <a:srgbClr val="3CF4F4"/>
                </a:solidFill>
                <a:effectLst>
                  <a:glow rad="38100">
                    <a:srgbClr val="5B9BD5">
                      <a:alpha val="40000"/>
                    </a:srgbClr>
                  </a:glow>
                  <a:innerShdw blurRad="63500" dist="50800" dir="13500000">
                    <a:prstClr val="black">
                      <a:alpha val="50000"/>
                    </a:prstClr>
                  </a:innerShdw>
                </a:effectLst>
                <a:uLnTx/>
                <a:uFillTx/>
                <a:latin typeface="Calibri" panose="020F0502020204030204" pitchFamily="34" charset="0"/>
                <a:cs typeface="Calibri" panose="020F0502020204030204" pitchFamily="34" charset="0"/>
              </a:rPr>
              <a:t>MẬT</a:t>
            </a:r>
          </a:p>
        </p:txBody>
      </p:sp>
      <p:pic>
        <p:nvPicPr>
          <p:cNvPr id="13" name="Picture 12">
            <a:hlinkClick r:id="rId8" action="ppaction://hlinksldjump"/>
            <a:extLst>
              <a:ext uri="{FF2B5EF4-FFF2-40B4-BE49-F238E27FC236}">
                <a16:creationId xmlns:a16="http://schemas.microsoft.com/office/drawing/2014/main" id="{2C5B9329-E71F-324F-B15F-42365E4EFFA8}"/>
              </a:ext>
            </a:extLst>
          </p:cNvPr>
          <p:cNvPicPr>
            <a:picLocks noChangeAspect="1"/>
          </p:cNvPicPr>
          <p:nvPr/>
        </p:nvPicPr>
        <p:blipFill>
          <a:blip r:embed="rId9"/>
          <a:stretch>
            <a:fillRect/>
          </a:stretch>
        </p:blipFill>
        <p:spPr>
          <a:xfrm flipH="1">
            <a:off x="10891568" y="5632227"/>
            <a:ext cx="1045205" cy="1146414"/>
          </a:xfrm>
          <a:prstGeom prst="rect">
            <a:avLst/>
          </a:prstGeom>
        </p:spPr>
      </p:pic>
    </p:spTree>
    <p:extLst>
      <p:ext uri="{BB962C8B-B14F-4D97-AF65-F5344CB8AC3E}">
        <p14:creationId xmlns:p14="http://schemas.microsoft.com/office/powerpoint/2010/main" val="17791049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2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2"/>
                                        </p:tgtEl>
                                      </p:cBhvr>
                                    </p:animEffect>
                                    <p:set>
                                      <p:cBhvr>
                                        <p:cTn id="13"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0" restart="whenNotActive" fill="hold" evtFilter="cancelBubble" nodeType="interactiveSeq">
                <p:stCondLst>
                  <p:cond evt="onClick" delay="0">
                    <p:tgtEl>
                      <p:spTgt spid="2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4"/>
                                        </p:tgtEl>
                                      </p:cBhvr>
                                    </p:animEffect>
                                    <p:set>
                                      <p:cBhvr>
                                        <p:cTn id="25"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3" grpId="0" animBg="1"/>
      <p:bldP spid="19" grpId="0" animBg="1"/>
      <p:bldP spid="22"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kyline Hanoi Vietnam Stock Illustrations – 254 Skyline Hanoi Vietnam Stock  Illustrations, Vectors &amp; Clipart - Dreamstime"/>
          <p:cNvPicPr>
            <a:picLocks noChangeAspect="1" noChangeArrowheads="1"/>
          </p:cNvPicPr>
          <p:nvPr/>
        </p:nvPicPr>
        <p:blipFill rotWithShape="1">
          <a:blip r:embed="rId2">
            <a:extLst>
              <a:ext uri="{28A0092B-C50C-407E-A947-70E740481C1C}">
                <a14:useLocalDpi xmlns:a14="http://schemas.microsoft.com/office/drawing/2010/main" val="0"/>
              </a:ext>
            </a:extLst>
          </a:blip>
          <a:srcRect l="2145" r="1855" b="22260"/>
          <a:stretch/>
        </p:blipFill>
        <p:spPr bwMode="auto">
          <a:xfrm>
            <a:off x="0" y="1003299"/>
            <a:ext cx="12192000" cy="58547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9024" y="3012643"/>
            <a:ext cx="2088108" cy="3868974"/>
          </a:xfrm>
          <a:prstGeom prst="rect">
            <a:avLst/>
          </a:prstGeom>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49574" t="1982" r="-1031" b="-1982"/>
          <a:stretch/>
        </p:blipFill>
        <p:spPr>
          <a:xfrm>
            <a:off x="644404" y="3012643"/>
            <a:ext cx="2153958" cy="3845357"/>
          </a:xfrm>
          <a:prstGeom prst="rect">
            <a:avLst/>
          </a:prstGeom>
        </p:spPr>
      </p:pic>
      <p:grpSp>
        <p:nvGrpSpPr>
          <p:cNvPr id="3" name="Group 2"/>
          <p:cNvGrpSpPr/>
          <p:nvPr/>
        </p:nvGrpSpPr>
        <p:grpSpPr>
          <a:xfrm>
            <a:off x="2530116" y="1007714"/>
            <a:ext cx="7677151" cy="2566558"/>
            <a:chOff x="2530116" y="1007714"/>
            <a:chExt cx="7677151" cy="2566558"/>
          </a:xfrm>
        </p:grpSpPr>
        <p:grpSp>
          <p:nvGrpSpPr>
            <p:cNvPr id="8" name="Group 7"/>
            <p:cNvGrpSpPr/>
            <p:nvPr/>
          </p:nvGrpSpPr>
          <p:grpSpPr>
            <a:xfrm>
              <a:off x="2530116" y="1007714"/>
              <a:ext cx="7677151" cy="2566558"/>
              <a:chOff x="1594335" y="1949921"/>
              <a:chExt cx="9003323" cy="3477846"/>
            </a:xfrm>
          </p:grpSpPr>
          <p:sp>
            <p:nvSpPr>
              <p:cNvPr id="9" name="Rounded Rectangle 8"/>
              <p:cNvSpPr/>
              <p:nvPr/>
            </p:nvSpPr>
            <p:spPr>
              <a:xfrm>
                <a:off x="1594335" y="1949921"/>
                <a:ext cx="9003323" cy="3477846"/>
              </a:xfrm>
              <a:prstGeom prst="roundRect">
                <a:avLst/>
              </a:prstGeom>
              <a:solidFill>
                <a:srgbClr val="3CF4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Rounded Rectangle 9"/>
              <p:cNvSpPr/>
              <p:nvPr/>
            </p:nvSpPr>
            <p:spPr>
              <a:xfrm>
                <a:off x="1825852" y="2122969"/>
                <a:ext cx="8540294" cy="3175728"/>
              </a:xfrm>
              <a:prstGeom prst="roundRect">
                <a:avLst/>
              </a:prstGeom>
              <a:solidFill>
                <a:srgbClr val="D3F5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4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0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grpSp>
        <p:sp>
          <p:nvSpPr>
            <p:cNvPr id="2" name="TextBox 1"/>
            <p:cNvSpPr txBox="1"/>
            <p:nvPr/>
          </p:nvSpPr>
          <p:spPr>
            <a:xfrm>
              <a:off x="3124548" y="1255526"/>
              <a:ext cx="6543675"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Chúng mình vừa bị mất một bức tranh rất đẹp, các bạn hãy giúp mình tìm lại bức tranh đó bằng cách tìm ra đáp án ẩn sau mỗi ô cửa nhé!</a:t>
              </a:r>
            </a:p>
          </p:txBody>
        </p:sp>
      </p:grpSp>
    </p:spTree>
    <p:extLst>
      <p:ext uri="{BB962C8B-B14F-4D97-AF65-F5344CB8AC3E}">
        <p14:creationId xmlns:p14="http://schemas.microsoft.com/office/powerpoint/2010/main" val="2574081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kyline Hanoi Vietnam Stock Illustrations – 254 Skyline Hanoi Vietnam Stock  Illustrations, Vectors &amp; Clipart - Dreamstime"/>
          <p:cNvPicPr>
            <a:picLocks noChangeAspect="1" noChangeArrowheads="1"/>
          </p:cNvPicPr>
          <p:nvPr/>
        </p:nvPicPr>
        <p:blipFill rotWithShape="1">
          <a:blip r:embed="rId3">
            <a:extLst>
              <a:ext uri="{28A0092B-C50C-407E-A947-70E740481C1C}">
                <a14:useLocalDpi xmlns:a14="http://schemas.microsoft.com/office/drawing/2010/main" val="0"/>
              </a:ext>
            </a:extLst>
          </a:blip>
          <a:srcRect l="2145" r="1855" b="22260"/>
          <a:stretch/>
        </p:blipFill>
        <p:spPr bwMode="auto">
          <a:xfrm>
            <a:off x="0" y="1003299"/>
            <a:ext cx="12192000" cy="58547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6676" y="2966629"/>
            <a:ext cx="2088108" cy="3868974"/>
          </a:xfrm>
          <a:prstGeom prst="rect">
            <a:avLst/>
          </a:prstGeom>
        </p:spPr>
      </p:pic>
      <p:sp>
        <p:nvSpPr>
          <p:cNvPr id="5" name="Rectangle 4"/>
          <p:cNvSpPr/>
          <p:nvPr/>
        </p:nvSpPr>
        <p:spPr>
          <a:xfrm>
            <a:off x="1620384" y="105328"/>
            <a:ext cx="8532144" cy="86177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000" b="1" spc="50" dirty="0">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1. </a:t>
            </a:r>
            <a:r>
              <a:rPr lang="en-US" sz="5000" b="1" spc="50" dirty="0" err="1">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Đây</a:t>
            </a:r>
            <a:r>
              <a:rPr lang="en-US" sz="5000" b="1" spc="50" dirty="0">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 </a:t>
            </a:r>
            <a:r>
              <a:rPr lang="en-US" sz="5000" b="1" spc="50" dirty="0" err="1">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là</a:t>
            </a:r>
            <a:r>
              <a:rPr lang="en-US" sz="5000" b="1" spc="50" dirty="0">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 </a:t>
            </a:r>
            <a:r>
              <a:rPr lang="en-US" sz="5000" b="1" spc="50" dirty="0" err="1">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cầu</a:t>
            </a:r>
            <a:r>
              <a:rPr lang="en-US" sz="5000" b="1" spc="50" dirty="0">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 </a:t>
            </a:r>
            <a:r>
              <a:rPr lang="en-US" sz="5000" b="1" spc="50" dirty="0" err="1">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thủ</a:t>
            </a:r>
            <a:r>
              <a:rPr lang="en-US" sz="5000" b="1" spc="50" dirty="0">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 </a:t>
            </a:r>
            <a:r>
              <a:rPr lang="en-US" sz="5000" b="1" spc="50" dirty="0" err="1">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bóng</a:t>
            </a:r>
            <a:r>
              <a:rPr lang="en-US" sz="5000" b="1" spc="50" dirty="0">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 </a:t>
            </a:r>
            <a:r>
              <a:rPr lang="en-US" sz="5000" b="1" spc="50" dirty="0" err="1">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đá</a:t>
            </a:r>
            <a:r>
              <a:rPr lang="en-US" sz="5000" b="1" spc="50" dirty="0">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 </a:t>
            </a:r>
            <a:r>
              <a:rPr lang="en-US" sz="5000" b="1" spc="50" dirty="0" err="1">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nào</a:t>
            </a:r>
            <a:r>
              <a:rPr lang="en-US" sz="5000" b="1" spc="50" dirty="0">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a:t>
            </a:r>
            <a:endParaRPr kumimoji="0" lang="vi-VN" sz="5000" b="1" i="0" u="none" strike="noStrike" kern="1200" cap="none" spc="50" normalizeH="0" baseline="0" noProof="0" dirty="0">
              <a:ln w="9525" cmpd="sng">
                <a:solidFill>
                  <a:srgbClr val="002060"/>
                </a:solidFill>
                <a:prstDash val="solid"/>
              </a:ln>
              <a:solidFill>
                <a:srgbClr val="66FFFF"/>
              </a:solidFill>
              <a:effectLst>
                <a:glow rad="38100">
                  <a:srgbClr val="5B9BD5">
                    <a:alpha val="40000"/>
                  </a:srgbClr>
                </a:glow>
              </a:effectLst>
              <a:uLnTx/>
              <a:uFillTx/>
              <a:latin typeface="Calibri" panose="020F0502020204030204" pitchFamily="34" charset="0"/>
              <a:cs typeface="Calibri" panose="020F0502020204030204" pitchFamily="34" charset="0"/>
            </a:endParaRPr>
          </a:p>
        </p:txBody>
      </p:sp>
      <p:pic>
        <p:nvPicPr>
          <p:cNvPr id="17" name="Picture 16">
            <a:hlinkClick r:id="rId5" action="ppaction://hlinksldjump"/>
            <a:extLst>
              <a:ext uri="{FF2B5EF4-FFF2-40B4-BE49-F238E27FC236}">
                <a16:creationId xmlns:a16="http://schemas.microsoft.com/office/drawing/2014/main" id="{2C5B9329-E71F-324F-B15F-42365E4EFFA8}"/>
              </a:ext>
            </a:extLst>
          </p:cNvPr>
          <p:cNvPicPr>
            <a:picLocks noChangeAspect="1"/>
          </p:cNvPicPr>
          <p:nvPr/>
        </p:nvPicPr>
        <p:blipFill>
          <a:blip r:embed="rId6"/>
          <a:stretch>
            <a:fillRect/>
          </a:stretch>
        </p:blipFill>
        <p:spPr>
          <a:xfrm>
            <a:off x="273680" y="5584602"/>
            <a:ext cx="1146414" cy="1146414"/>
          </a:xfrm>
          <a:prstGeom prst="rect">
            <a:avLst/>
          </a:prstGeom>
        </p:spPr>
      </p:pic>
      <p:pic>
        <p:nvPicPr>
          <p:cNvPr id="1026" name="Picture 2" descr="40 cầu thủ hay nhất thế giới: Quang Hải bị loại ngay từ vòng đầu | 90min">
            <a:extLst>
              <a:ext uri="{FF2B5EF4-FFF2-40B4-BE49-F238E27FC236}">
                <a16:creationId xmlns:a16="http://schemas.microsoft.com/office/drawing/2014/main" id="{BFE632BB-9AF2-FD9B-EA31-3FFAE18E7E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33650" y="1106654"/>
            <a:ext cx="7067550" cy="399874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744A4F38-EF7A-2428-1343-B9D44F31F142}"/>
              </a:ext>
            </a:extLst>
          </p:cNvPr>
          <p:cNvSpPr/>
          <p:nvPr/>
        </p:nvSpPr>
        <p:spPr>
          <a:xfrm>
            <a:off x="3038476" y="5267325"/>
            <a:ext cx="6753224" cy="895350"/>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a:t>Đáp</a:t>
            </a:r>
            <a:r>
              <a:rPr lang="en-US" sz="4000" b="1" dirty="0"/>
              <a:t> </a:t>
            </a:r>
            <a:r>
              <a:rPr lang="en-US" sz="4000" b="1" dirty="0" err="1"/>
              <a:t>án</a:t>
            </a:r>
            <a:r>
              <a:rPr lang="en-US" sz="4000" b="1" dirty="0"/>
              <a:t>: </a:t>
            </a:r>
            <a:r>
              <a:rPr lang="en-US" sz="4000" b="1" dirty="0" err="1"/>
              <a:t>Nguyễn</a:t>
            </a:r>
            <a:r>
              <a:rPr lang="en-US" sz="4000" b="1" dirty="0"/>
              <a:t> Quang </a:t>
            </a:r>
            <a:r>
              <a:rPr lang="en-US" sz="4000" b="1" dirty="0" err="1"/>
              <a:t>Hải</a:t>
            </a:r>
            <a:endParaRPr lang="en-US" sz="4000" b="1" dirty="0"/>
          </a:p>
        </p:txBody>
      </p:sp>
    </p:spTree>
    <p:extLst>
      <p:ext uri="{BB962C8B-B14F-4D97-AF65-F5344CB8AC3E}">
        <p14:creationId xmlns:p14="http://schemas.microsoft.com/office/powerpoint/2010/main" val="396027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kyline Hanoi Vietnam Stock Illustrations – 254 Skyline Hanoi Vietnam Stock  Illustrations, Vectors &amp; Clipart - Dreamstime"/>
          <p:cNvPicPr>
            <a:picLocks noChangeAspect="1" noChangeArrowheads="1"/>
          </p:cNvPicPr>
          <p:nvPr/>
        </p:nvPicPr>
        <p:blipFill rotWithShape="1">
          <a:blip r:embed="rId3">
            <a:extLst>
              <a:ext uri="{28A0092B-C50C-407E-A947-70E740481C1C}">
                <a14:useLocalDpi xmlns:a14="http://schemas.microsoft.com/office/drawing/2010/main" val="0"/>
              </a:ext>
            </a:extLst>
          </a:blip>
          <a:srcRect l="2145" r="1855" b="22260"/>
          <a:stretch/>
        </p:blipFill>
        <p:spPr bwMode="auto">
          <a:xfrm>
            <a:off x="0" y="1003299"/>
            <a:ext cx="12192000" cy="58547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hlinkClick r:id="rId4" action="ppaction://hlinksldjump"/>
            <a:extLst>
              <a:ext uri="{FF2B5EF4-FFF2-40B4-BE49-F238E27FC236}">
                <a16:creationId xmlns:a16="http://schemas.microsoft.com/office/drawing/2014/main" id="{2C5B9329-E71F-324F-B15F-42365E4EFFA8}"/>
              </a:ext>
            </a:extLst>
          </p:cNvPr>
          <p:cNvPicPr>
            <a:picLocks noChangeAspect="1"/>
          </p:cNvPicPr>
          <p:nvPr/>
        </p:nvPicPr>
        <p:blipFill>
          <a:blip r:embed="rId5"/>
          <a:stretch>
            <a:fillRect/>
          </a:stretch>
        </p:blipFill>
        <p:spPr>
          <a:xfrm flipH="1">
            <a:off x="10891568" y="5632227"/>
            <a:ext cx="1045205" cy="1146414"/>
          </a:xfrm>
          <a:prstGeom prst="rect">
            <a:avLst/>
          </a:prstGeom>
        </p:spPr>
      </p:pic>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49574" t="1982" r="-1031" b="-1982"/>
          <a:stretch/>
        </p:blipFill>
        <p:spPr>
          <a:xfrm>
            <a:off x="253879" y="3056257"/>
            <a:ext cx="2153958" cy="3845357"/>
          </a:xfrm>
          <a:prstGeom prst="rect">
            <a:avLst/>
          </a:prstGeom>
        </p:spPr>
      </p:pic>
      <p:sp>
        <p:nvSpPr>
          <p:cNvPr id="2" name="Rectangle 1">
            <a:extLst>
              <a:ext uri="{FF2B5EF4-FFF2-40B4-BE49-F238E27FC236}">
                <a16:creationId xmlns:a16="http://schemas.microsoft.com/office/drawing/2014/main" id="{2EE62D82-642E-6A2A-B203-3C8CD426D35F}"/>
              </a:ext>
            </a:extLst>
          </p:cNvPr>
          <p:cNvSpPr/>
          <p:nvPr/>
        </p:nvSpPr>
        <p:spPr>
          <a:xfrm>
            <a:off x="1411122" y="124378"/>
            <a:ext cx="9865073" cy="86177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000" b="1" spc="50" dirty="0">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2. </a:t>
            </a:r>
            <a:r>
              <a:rPr lang="en-US" sz="5000" b="1" spc="50" dirty="0" err="1">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Đây</a:t>
            </a:r>
            <a:r>
              <a:rPr lang="en-US" sz="5000" b="1" spc="50" dirty="0">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 </a:t>
            </a:r>
            <a:r>
              <a:rPr lang="en-US" sz="5000" b="1" spc="50" dirty="0" err="1">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là</a:t>
            </a:r>
            <a:r>
              <a:rPr lang="en-US" sz="5000" b="1" spc="50" dirty="0">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 </a:t>
            </a:r>
            <a:r>
              <a:rPr lang="en-US" sz="5000" b="1" spc="50" dirty="0" err="1">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vận</a:t>
            </a:r>
            <a:r>
              <a:rPr lang="en-US" sz="5000" b="1" spc="50" dirty="0">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 </a:t>
            </a:r>
            <a:r>
              <a:rPr lang="en-US" sz="5000" b="1" spc="50" dirty="0" err="1">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động</a:t>
            </a:r>
            <a:r>
              <a:rPr lang="en-US" sz="5000" b="1" spc="50" dirty="0">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 </a:t>
            </a:r>
            <a:r>
              <a:rPr lang="en-US" sz="5000" b="1" spc="50" dirty="0" err="1">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viên</a:t>
            </a:r>
            <a:r>
              <a:rPr lang="en-US" sz="5000" b="1" spc="50" dirty="0">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 </a:t>
            </a:r>
            <a:r>
              <a:rPr lang="en-US" sz="5000" b="1" spc="50" dirty="0" err="1">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bơi</a:t>
            </a:r>
            <a:r>
              <a:rPr lang="en-US" sz="5000" b="1" spc="50" dirty="0">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 </a:t>
            </a:r>
            <a:r>
              <a:rPr lang="en-US" sz="5000" b="1" spc="50" dirty="0" err="1">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lội</a:t>
            </a:r>
            <a:r>
              <a:rPr lang="en-US" sz="5000" b="1" spc="50" dirty="0">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 </a:t>
            </a:r>
            <a:r>
              <a:rPr lang="en-US" sz="5000" b="1" spc="50" dirty="0" err="1">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nào</a:t>
            </a:r>
            <a:r>
              <a:rPr lang="en-US" sz="5000" b="1" spc="50" dirty="0">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a:t>
            </a:r>
            <a:endParaRPr kumimoji="0" lang="vi-VN" sz="5000" b="1" i="0" u="none" strike="noStrike" kern="1200" cap="none" spc="50" normalizeH="0" baseline="0" noProof="0" dirty="0">
              <a:ln w="9525" cmpd="sng">
                <a:solidFill>
                  <a:srgbClr val="002060"/>
                </a:solidFill>
                <a:prstDash val="solid"/>
              </a:ln>
              <a:solidFill>
                <a:srgbClr val="66FFFF"/>
              </a:solidFill>
              <a:effectLst>
                <a:glow rad="38100">
                  <a:srgbClr val="5B9BD5">
                    <a:alpha val="40000"/>
                  </a:srgbClr>
                </a:glow>
              </a:effectLst>
              <a:uLnTx/>
              <a:uFillTx/>
              <a:latin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5A41AE0F-DF57-6FD3-7B88-9FC09E875C52}"/>
              </a:ext>
            </a:extLst>
          </p:cNvPr>
          <p:cNvSpPr/>
          <p:nvPr/>
        </p:nvSpPr>
        <p:spPr>
          <a:xfrm>
            <a:off x="2943226" y="5305425"/>
            <a:ext cx="6753224" cy="895350"/>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a:t>Đáp</a:t>
            </a:r>
            <a:r>
              <a:rPr lang="en-US" sz="4000" b="1" dirty="0"/>
              <a:t> </a:t>
            </a:r>
            <a:r>
              <a:rPr lang="en-US" sz="4000" b="1" dirty="0" err="1"/>
              <a:t>án</a:t>
            </a:r>
            <a:r>
              <a:rPr lang="en-US" sz="4000" b="1" dirty="0"/>
              <a:t>: </a:t>
            </a:r>
            <a:r>
              <a:rPr lang="en-US" sz="4000" b="1" dirty="0" err="1"/>
              <a:t>Nguyễn</a:t>
            </a:r>
            <a:r>
              <a:rPr lang="en-US" sz="4000" b="1" dirty="0"/>
              <a:t> </a:t>
            </a:r>
            <a:r>
              <a:rPr lang="en-US" sz="4000" b="1" dirty="0" err="1"/>
              <a:t>Thị</a:t>
            </a:r>
            <a:r>
              <a:rPr lang="en-US" sz="4000" b="1" dirty="0"/>
              <a:t> </a:t>
            </a:r>
            <a:r>
              <a:rPr lang="en-US" sz="4000" b="1" dirty="0" err="1"/>
              <a:t>Ánh</a:t>
            </a:r>
            <a:r>
              <a:rPr lang="en-US" sz="4000" b="1" dirty="0"/>
              <a:t> </a:t>
            </a:r>
            <a:r>
              <a:rPr lang="en-US" sz="4000" b="1" dirty="0" err="1"/>
              <a:t>Viên</a:t>
            </a:r>
            <a:endParaRPr lang="en-US" sz="4000" b="1" dirty="0"/>
          </a:p>
        </p:txBody>
      </p:sp>
      <p:pic>
        <p:nvPicPr>
          <p:cNvPr id="16" name="Picture 15">
            <a:extLst>
              <a:ext uri="{FF2B5EF4-FFF2-40B4-BE49-F238E27FC236}">
                <a16:creationId xmlns:a16="http://schemas.microsoft.com/office/drawing/2014/main" id="{860366C9-1668-C78C-CBF0-DA2B599E779D}"/>
              </a:ext>
            </a:extLst>
          </p:cNvPr>
          <p:cNvPicPr>
            <a:picLocks noChangeAspect="1"/>
          </p:cNvPicPr>
          <p:nvPr/>
        </p:nvPicPr>
        <p:blipFill>
          <a:blip r:embed="rId7"/>
          <a:stretch>
            <a:fillRect/>
          </a:stretch>
        </p:blipFill>
        <p:spPr>
          <a:xfrm>
            <a:off x="2438400" y="895350"/>
            <a:ext cx="7620000" cy="4248150"/>
          </a:xfrm>
          <a:prstGeom prst="rect">
            <a:avLst/>
          </a:prstGeom>
        </p:spPr>
      </p:pic>
    </p:spTree>
    <p:extLst>
      <p:ext uri="{BB962C8B-B14F-4D97-AF65-F5344CB8AC3E}">
        <p14:creationId xmlns:p14="http://schemas.microsoft.com/office/powerpoint/2010/main" val="288468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kyline Hanoi Vietnam Stock Illustrations – 254 Skyline Hanoi Vietnam Stock  Illustrations, Vectors &amp; Clipart - Dreamstime"/>
          <p:cNvPicPr>
            <a:picLocks noChangeAspect="1" noChangeArrowheads="1"/>
          </p:cNvPicPr>
          <p:nvPr/>
        </p:nvPicPr>
        <p:blipFill rotWithShape="1">
          <a:blip r:embed="rId3">
            <a:extLst>
              <a:ext uri="{28A0092B-C50C-407E-A947-70E740481C1C}">
                <a14:useLocalDpi xmlns:a14="http://schemas.microsoft.com/office/drawing/2010/main" val="0"/>
              </a:ext>
            </a:extLst>
          </a:blip>
          <a:srcRect l="2145" r="1855" b="22260"/>
          <a:stretch/>
        </p:blipFill>
        <p:spPr bwMode="auto">
          <a:xfrm>
            <a:off x="0" y="1003299"/>
            <a:ext cx="12192000" cy="58547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47809" y="2989026"/>
            <a:ext cx="2088108" cy="3868974"/>
          </a:xfrm>
          <a:prstGeom prst="rect">
            <a:avLst/>
          </a:prstGeom>
        </p:spPr>
      </p:pic>
      <p:pic>
        <p:nvPicPr>
          <p:cNvPr id="13" name="Picture 12">
            <a:hlinkClick r:id="rId5" action="ppaction://hlinksldjump"/>
            <a:extLst>
              <a:ext uri="{FF2B5EF4-FFF2-40B4-BE49-F238E27FC236}">
                <a16:creationId xmlns:a16="http://schemas.microsoft.com/office/drawing/2014/main" id="{2C5B9329-E71F-324F-B15F-42365E4EFFA8}"/>
              </a:ext>
            </a:extLst>
          </p:cNvPr>
          <p:cNvPicPr>
            <a:picLocks noChangeAspect="1"/>
          </p:cNvPicPr>
          <p:nvPr/>
        </p:nvPicPr>
        <p:blipFill>
          <a:blip r:embed="rId6"/>
          <a:stretch>
            <a:fillRect/>
          </a:stretch>
        </p:blipFill>
        <p:spPr>
          <a:xfrm>
            <a:off x="273680" y="5584602"/>
            <a:ext cx="1146414" cy="1146414"/>
          </a:xfrm>
          <a:prstGeom prst="rect">
            <a:avLst/>
          </a:prstGeom>
        </p:spPr>
      </p:pic>
      <p:sp>
        <p:nvSpPr>
          <p:cNvPr id="2" name="Rectangle 1">
            <a:extLst>
              <a:ext uri="{FF2B5EF4-FFF2-40B4-BE49-F238E27FC236}">
                <a16:creationId xmlns:a16="http://schemas.microsoft.com/office/drawing/2014/main" id="{98C9E636-2464-0F30-325F-C8F8C78BA36B}"/>
              </a:ext>
            </a:extLst>
          </p:cNvPr>
          <p:cNvSpPr/>
          <p:nvPr/>
        </p:nvSpPr>
        <p:spPr>
          <a:xfrm>
            <a:off x="1153332" y="124378"/>
            <a:ext cx="10380663" cy="86177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000" b="1" spc="50" dirty="0">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3. </a:t>
            </a:r>
            <a:r>
              <a:rPr lang="en-US" sz="5000" b="1" spc="50" dirty="0" err="1">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Đây</a:t>
            </a:r>
            <a:r>
              <a:rPr lang="en-US" sz="5000" b="1" spc="50" dirty="0">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 </a:t>
            </a:r>
            <a:r>
              <a:rPr lang="en-US" sz="5000" b="1" spc="50" dirty="0" err="1">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là</a:t>
            </a:r>
            <a:r>
              <a:rPr lang="en-US" sz="5000" b="1" spc="50" dirty="0">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 </a:t>
            </a:r>
            <a:r>
              <a:rPr lang="en-US" sz="5000" b="1" spc="50" dirty="0" err="1">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vận</a:t>
            </a:r>
            <a:r>
              <a:rPr lang="en-US" sz="5000" b="1" spc="50" dirty="0">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 </a:t>
            </a:r>
            <a:r>
              <a:rPr lang="en-US" sz="5000" b="1" spc="50" dirty="0" err="1">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động</a:t>
            </a:r>
            <a:r>
              <a:rPr lang="en-US" sz="5000" b="1" spc="50" dirty="0">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 </a:t>
            </a:r>
            <a:r>
              <a:rPr lang="en-US" sz="5000" b="1" spc="50" dirty="0" err="1">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viên</a:t>
            </a:r>
            <a:r>
              <a:rPr lang="en-US" sz="5000" b="1" spc="50" dirty="0">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 </a:t>
            </a:r>
            <a:r>
              <a:rPr lang="en-US" sz="5000" b="1" spc="50" dirty="0" err="1">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cầu</a:t>
            </a:r>
            <a:r>
              <a:rPr lang="en-US" sz="5000" b="1" spc="50" dirty="0">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 </a:t>
            </a:r>
            <a:r>
              <a:rPr lang="en-US" sz="5000" b="1" spc="50" dirty="0" err="1">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lông</a:t>
            </a:r>
            <a:r>
              <a:rPr lang="en-US" sz="5000" b="1" spc="50" dirty="0">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 </a:t>
            </a:r>
            <a:r>
              <a:rPr lang="en-US" sz="5000" b="1" spc="50" dirty="0" err="1">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nào</a:t>
            </a:r>
            <a:r>
              <a:rPr lang="en-US" sz="5000" b="1" spc="50" dirty="0">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a:t>
            </a:r>
            <a:endParaRPr kumimoji="0" lang="vi-VN" sz="5000" b="1" i="0" u="none" strike="noStrike" kern="1200" cap="none" spc="50" normalizeH="0" baseline="0" noProof="0" dirty="0">
              <a:ln w="9525" cmpd="sng">
                <a:solidFill>
                  <a:srgbClr val="002060"/>
                </a:solidFill>
                <a:prstDash val="solid"/>
              </a:ln>
              <a:solidFill>
                <a:srgbClr val="66FFFF"/>
              </a:solidFill>
              <a:effectLst>
                <a:glow rad="38100">
                  <a:srgbClr val="5B9BD5">
                    <a:alpha val="40000"/>
                  </a:srgbClr>
                </a:glow>
              </a:effectLst>
              <a:uLnTx/>
              <a:uFillTx/>
              <a:latin typeface="Calibri" panose="020F0502020204030204" pitchFamily="34" charset="0"/>
              <a:cs typeface="Calibri" panose="020F0502020204030204" pitchFamily="34" charset="0"/>
            </a:endParaRPr>
          </a:p>
        </p:txBody>
      </p:sp>
      <p:sp>
        <p:nvSpPr>
          <p:cNvPr id="3" name="Rectangle: Rounded Corners 2">
            <a:extLst>
              <a:ext uri="{FF2B5EF4-FFF2-40B4-BE49-F238E27FC236}">
                <a16:creationId xmlns:a16="http://schemas.microsoft.com/office/drawing/2014/main" id="{F22A6113-6745-0BA2-8346-F160432BD58D}"/>
              </a:ext>
            </a:extLst>
          </p:cNvPr>
          <p:cNvSpPr/>
          <p:nvPr/>
        </p:nvSpPr>
        <p:spPr>
          <a:xfrm>
            <a:off x="2943226" y="5305425"/>
            <a:ext cx="6753224" cy="895350"/>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a:t>Đáp</a:t>
            </a:r>
            <a:r>
              <a:rPr lang="en-US" sz="4000" b="1" dirty="0"/>
              <a:t> </a:t>
            </a:r>
            <a:r>
              <a:rPr lang="en-US" sz="4000" b="1" dirty="0" err="1"/>
              <a:t>án</a:t>
            </a:r>
            <a:r>
              <a:rPr lang="en-US" sz="4000" b="1" dirty="0"/>
              <a:t>: </a:t>
            </a:r>
            <a:r>
              <a:rPr lang="en-US" sz="4000" b="1" dirty="0" err="1"/>
              <a:t>Nguyễn</a:t>
            </a:r>
            <a:r>
              <a:rPr lang="en-US" sz="4000" b="1" dirty="0"/>
              <a:t> </a:t>
            </a:r>
            <a:r>
              <a:rPr lang="en-US" sz="4000" b="1" dirty="0" err="1"/>
              <a:t>Tiến</a:t>
            </a:r>
            <a:r>
              <a:rPr lang="en-US" sz="4000" b="1" dirty="0"/>
              <a:t> Minh</a:t>
            </a:r>
          </a:p>
        </p:txBody>
      </p:sp>
      <p:pic>
        <p:nvPicPr>
          <p:cNvPr id="2050" name="Picture 2" descr="Tiến Minh thắng trận đầu giải cầu lông châu Á - VnExpress Thể thao">
            <a:extLst>
              <a:ext uri="{FF2B5EF4-FFF2-40B4-BE49-F238E27FC236}">
                <a16:creationId xmlns:a16="http://schemas.microsoft.com/office/drawing/2014/main" id="{8769B3ED-32B5-C0B5-D78B-4402A07758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9875" y="1042035"/>
            <a:ext cx="6724650" cy="4034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41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kyline Hanoi Vietnam Stock Illustrations – 254 Skyline Hanoi Vietnam Stock  Illustrations, Vectors &amp; Clipart - Dreamstime"/>
          <p:cNvPicPr>
            <a:picLocks noChangeAspect="1" noChangeArrowheads="1"/>
          </p:cNvPicPr>
          <p:nvPr/>
        </p:nvPicPr>
        <p:blipFill rotWithShape="1">
          <a:blip r:embed="rId3">
            <a:extLst>
              <a:ext uri="{28A0092B-C50C-407E-A947-70E740481C1C}">
                <a14:useLocalDpi xmlns:a14="http://schemas.microsoft.com/office/drawing/2010/main" val="0"/>
              </a:ext>
            </a:extLst>
          </a:blip>
          <a:srcRect l="2145" r="1855" b="22260"/>
          <a:stretch/>
        </p:blipFill>
        <p:spPr bwMode="auto">
          <a:xfrm>
            <a:off x="0" y="1003299"/>
            <a:ext cx="12192000" cy="58547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49574" t="1982" r="-1031" b="-1982"/>
          <a:stretch/>
        </p:blipFill>
        <p:spPr>
          <a:xfrm>
            <a:off x="253879" y="3056257"/>
            <a:ext cx="2153958" cy="3845357"/>
          </a:xfrm>
          <a:prstGeom prst="rect">
            <a:avLst/>
          </a:prstGeom>
        </p:spPr>
      </p:pic>
      <p:pic>
        <p:nvPicPr>
          <p:cNvPr id="16" name="Picture 15">
            <a:hlinkClick r:id="rId5" action="ppaction://hlinksldjump"/>
            <a:extLst>
              <a:ext uri="{FF2B5EF4-FFF2-40B4-BE49-F238E27FC236}">
                <a16:creationId xmlns:a16="http://schemas.microsoft.com/office/drawing/2014/main" id="{2C5B9329-E71F-324F-B15F-42365E4EFFA8}"/>
              </a:ext>
            </a:extLst>
          </p:cNvPr>
          <p:cNvPicPr>
            <a:picLocks noChangeAspect="1"/>
          </p:cNvPicPr>
          <p:nvPr/>
        </p:nvPicPr>
        <p:blipFill>
          <a:blip r:embed="rId6"/>
          <a:stretch>
            <a:fillRect/>
          </a:stretch>
        </p:blipFill>
        <p:spPr>
          <a:xfrm>
            <a:off x="11033999" y="5632227"/>
            <a:ext cx="914843" cy="1146414"/>
          </a:xfrm>
          <a:prstGeom prst="rect">
            <a:avLst/>
          </a:prstGeom>
        </p:spPr>
      </p:pic>
      <p:sp>
        <p:nvSpPr>
          <p:cNvPr id="2" name="Rectangle 1">
            <a:extLst>
              <a:ext uri="{FF2B5EF4-FFF2-40B4-BE49-F238E27FC236}">
                <a16:creationId xmlns:a16="http://schemas.microsoft.com/office/drawing/2014/main" id="{8E9A7478-1D5E-98A2-68E9-E9DD50EC092A}"/>
              </a:ext>
            </a:extLst>
          </p:cNvPr>
          <p:cNvSpPr/>
          <p:nvPr/>
        </p:nvSpPr>
        <p:spPr>
          <a:xfrm>
            <a:off x="2628671" y="267253"/>
            <a:ext cx="6458436" cy="86177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000" b="1" spc="50" dirty="0">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4. </a:t>
            </a:r>
            <a:r>
              <a:rPr lang="en-US" sz="5000" b="1" spc="50" dirty="0" err="1">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Đây</a:t>
            </a:r>
            <a:r>
              <a:rPr lang="en-US" sz="5000" b="1" spc="50" dirty="0">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 </a:t>
            </a:r>
            <a:r>
              <a:rPr lang="en-US" sz="5000" b="1" spc="50" dirty="0" err="1">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là</a:t>
            </a:r>
            <a:r>
              <a:rPr lang="en-US" sz="5000" b="1" spc="50" dirty="0">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 </a:t>
            </a:r>
            <a:r>
              <a:rPr lang="en-US" sz="5000" b="1" spc="50" dirty="0" err="1">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thủ</a:t>
            </a:r>
            <a:r>
              <a:rPr lang="en-US" sz="5000" b="1" spc="50" dirty="0">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 </a:t>
            </a:r>
            <a:r>
              <a:rPr lang="en-US" sz="5000" b="1" spc="50" dirty="0" err="1">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môn</a:t>
            </a:r>
            <a:r>
              <a:rPr lang="en-US" sz="5000" b="1" spc="50" dirty="0">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 </a:t>
            </a:r>
            <a:r>
              <a:rPr lang="en-US" sz="5000" b="1" spc="50" dirty="0" err="1">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nào</a:t>
            </a:r>
            <a:r>
              <a:rPr lang="en-US" sz="5000" b="1" spc="50" dirty="0">
                <a:ln w="9525" cmpd="sng">
                  <a:solidFill>
                    <a:srgbClr val="002060"/>
                  </a:solidFill>
                  <a:prstDash val="solid"/>
                </a:ln>
                <a:solidFill>
                  <a:srgbClr val="66FFFF"/>
                </a:solidFill>
                <a:effectLst>
                  <a:glow rad="38100">
                    <a:srgbClr val="5B9BD5">
                      <a:alpha val="40000"/>
                    </a:srgbClr>
                  </a:glow>
                </a:effectLst>
                <a:latin typeface="Calibri" panose="020F0502020204030204" pitchFamily="34" charset="0"/>
                <a:cs typeface="Calibri" panose="020F0502020204030204" pitchFamily="34" charset="0"/>
              </a:rPr>
              <a:t>?</a:t>
            </a:r>
            <a:endParaRPr kumimoji="0" lang="vi-VN" sz="5000" b="1" i="0" u="none" strike="noStrike" kern="1200" cap="none" spc="50" normalizeH="0" baseline="0" noProof="0" dirty="0">
              <a:ln w="9525" cmpd="sng">
                <a:solidFill>
                  <a:srgbClr val="002060"/>
                </a:solidFill>
                <a:prstDash val="solid"/>
              </a:ln>
              <a:solidFill>
                <a:srgbClr val="66FFFF"/>
              </a:solidFill>
              <a:effectLst>
                <a:glow rad="38100">
                  <a:srgbClr val="5B9BD5">
                    <a:alpha val="40000"/>
                  </a:srgbClr>
                </a:glow>
              </a:effectLst>
              <a:uLnTx/>
              <a:uFillTx/>
              <a:latin typeface="Calibri" panose="020F0502020204030204" pitchFamily="34" charset="0"/>
              <a:cs typeface="Calibri" panose="020F0502020204030204" pitchFamily="34" charset="0"/>
            </a:endParaRPr>
          </a:p>
        </p:txBody>
      </p:sp>
      <p:pic>
        <p:nvPicPr>
          <p:cNvPr id="4098" name="Picture 2" descr="VFF - Thủ môn Đặng Văn Lâm không tập trung cùng ĐT Việt Nam thi đấu Vòng  loại World Cup 2022">
            <a:extLst>
              <a:ext uri="{FF2B5EF4-FFF2-40B4-BE49-F238E27FC236}">
                <a16:creationId xmlns:a16="http://schemas.microsoft.com/office/drawing/2014/main" id="{9C03ED6E-D0F0-AA58-6D57-522CAF8778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24150" y="1264586"/>
            <a:ext cx="6343650" cy="41075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4C3D1442-5B2D-E638-99EA-FA44EB87AC29}"/>
              </a:ext>
            </a:extLst>
          </p:cNvPr>
          <p:cNvSpPr/>
          <p:nvPr/>
        </p:nvSpPr>
        <p:spPr>
          <a:xfrm>
            <a:off x="2619376" y="5514975"/>
            <a:ext cx="6753224" cy="895350"/>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a:t>Đáp</a:t>
            </a:r>
            <a:r>
              <a:rPr lang="en-US" sz="4000" b="1" dirty="0"/>
              <a:t> </a:t>
            </a:r>
            <a:r>
              <a:rPr lang="en-US" sz="4000" b="1" dirty="0" err="1"/>
              <a:t>án</a:t>
            </a:r>
            <a:r>
              <a:rPr lang="en-US" sz="4000" b="1" dirty="0"/>
              <a:t>: </a:t>
            </a:r>
            <a:r>
              <a:rPr lang="en-US" sz="4000" b="1" dirty="0" err="1"/>
              <a:t>Đặng</a:t>
            </a:r>
            <a:r>
              <a:rPr lang="en-US" sz="4000" b="1" dirty="0"/>
              <a:t> </a:t>
            </a:r>
            <a:r>
              <a:rPr lang="en-US" sz="4000" b="1" dirty="0" err="1"/>
              <a:t>Văn</a:t>
            </a:r>
            <a:r>
              <a:rPr lang="en-US" sz="4000" b="1" dirty="0"/>
              <a:t> </a:t>
            </a:r>
            <a:r>
              <a:rPr lang="en-US" sz="4000" b="1" dirty="0" err="1"/>
              <a:t>Lâm</a:t>
            </a:r>
            <a:endParaRPr lang="en-US" sz="4000" b="1" dirty="0"/>
          </a:p>
        </p:txBody>
      </p:sp>
    </p:spTree>
    <p:extLst>
      <p:ext uri="{BB962C8B-B14F-4D97-AF65-F5344CB8AC3E}">
        <p14:creationId xmlns:p14="http://schemas.microsoft.com/office/powerpoint/2010/main" val="419475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827</Words>
  <Application>Microsoft Office PowerPoint</Application>
  <PresentationFormat>Widescreen</PresentationFormat>
  <Paragraphs>96</Paragraphs>
  <Slides>25</Slides>
  <Notes>9</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25</vt:i4>
      </vt:variant>
    </vt:vector>
  </HeadingPairs>
  <TitlesOfParts>
    <vt:vector size="39" baseType="lpstr">
      <vt:lpstr>Arial</vt:lpstr>
      <vt:lpstr>Calibri</vt:lpstr>
      <vt:lpstr>Calibri Light</vt:lpstr>
      <vt:lpstr>Cambria</vt:lpstr>
      <vt:lpstr>HP001 4 hàng</vt:lpstr>
      <vt:lpstr>HP001 5 hàng</vt:lpstr>
      <vt:lpstr>Tahoma</vt:lpstr>
      <vt:lpstr>Times New Roman</vt:lpstr>
      <vt:lpstr>zihun35hao-jindianyahei</vt:lpstr>
      <vt:lpstr>字魂70号-灵悦黑体</vt:lpstr>
      <vt:lpstr>思源黑体 CN Normal</vt:lpstr>
      <vt:lpstr>方正清刻本悦宋简体</vt:lpstr>
      <vt:lpstr>1_Office Theme</vt:lpstr>
      <vt:lpstr>1_千图网海量PPT模板www.58pic.com​​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PC</cp:lastModifiedBy>
  <cp:revision>21</cp:revision>
  <dcterms:created xsi:type="dcterms:W3CDTF">2023-02-02T09:19:25Z</dcterms:created>
  <dcterms:modified xsi:type="dcterms:W3CDTF">2024-04-26T01:54:20Z</dcterms:modified>
</cp:coreProperties>
</file>