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007577253" r:id="rId2"/>
    <p:sldId id="2007577254" r:id="rId3"/>
    <p:sldId id="2007577266" r:id="rId4"/>
    <p:sldId id="2007577267" r:id="rId5"/>
    <p:sldId id="257" r:id="rId6"/>
    <p:sldId id="2007577269" r:id="rId7"/>
    <p:sldId id="2007577238" r:id="rId8"/>
    <p:sldId id="2007577240" r:id="rId9"/>
    <p:sldId id="2007577260" r:id="rId10"/>
    <p:sldId id="2007577241" r:id="rId11"/>
    <p:sldId id="2007577244" r:id="rId12"/>
    <p:sldId id="2007577270" r:id="rId13"/>
    <p:sldId id="2007577239" r:id="rId14"/>
    <p:sldId id="2007577247" r:id="rId15"/>
    <p:sldId id="2007577264" r:id="rId16"/>
    <p:sldId id="2007577263" r:id="rId17"/>
    <p:sldId id="2007577248" r:id="rId18"/>
    <p:sldId id="2007577249" r:id="rId19"/>
    <p:sldId id="2007577250" r:id="rId20"/>
    <p:sldId id="2007577268" r:id="rId21"/>
    <p:sldId id="200757725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4/1/2024</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4/1/2024</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4/1/2024</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4/1/2024</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4/1/2024</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4/1/2024</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4/1/2024</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4/1/2024</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4/1/2024</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19.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1.png"/><Relationship Id="rId1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9" name="TextBox 8">
            <a:extLst>
              <a:ext uri="{FF2B5EF4-FFF2-40B4-BE49-F238E27FC236}">
                <a16:creationId xmlns:a16="http://schemas.microsoft.com/office/drawing/2014/main" id="{F3118C62-FFE6-4821-B9E4-050942920316}"/>
              </a:ext>
            </a:extLst>
          </p:cNvPr>
          <p:cNvSpPr txBox="1"/>
          <p:nvPr/>
        </p:nvSpPr>
        <p:spPr>
          <a:xfrm>
            <a:off x="501446" y="1460090"/>
            <a:ext cx="11988276" cy="1938992"/>
          </a:xfrm>
          <a:prstGeom prst="rect">
            <a:avLst/>
          </a:prstGeom>
          <a:noFill/>
        </p:spPr>
        <p:txBody>
          <a:bodyPr wrap="square" rtlCol="0">
            <a:spAutoFit/>
          </a:bodyPr>
          <a:lstStyle/>
          <a:p>
            <a:pPr algn="ctr"/>
            <a:r>
              <a:rPr lang="en-US" sz="4000">
                <a:solidFill>
                  <a:srgbClr val="FF0000"/>
                </a:solidFill>
                <a:latin typeface="Times New Roman" panose="02020603050405020304" pitchFamily="18" charset="0"/>
                <a:cs typeface="Times New Roman" panose="02020603050405020304" pitchFamily="18" charset="0"/>
              </a:rPr>
              <a:t>Luyện </a:t>
            </a:r>
            <a:r>
              <a:rPr lang="en-US" sz="4000" dirty="0" err="1">
                <a:solidFill>
                  <a:srgbClr val="FF0000"/>
                </a:solidFill>
                <a:latin typeface="Times New Roman" panose="02020603050405020304" pitchFamily="18" charset="0"/>
                <a:cs typeface="Times New Roman" panose="02020603050405020304" pitchFamily="18" charset="0"/>
              </a:rPr>
              <a:t>tâp</a:t>
            </a:r>
            <a:endParaRPr lang="en-US" sz="4000" dirty="0">
              <a:solidFill>
                <a:srgbClr val="FF0000"/>
              </a:solidFill>
              <a:latin typeface="Times New Roman" panose="02020603050405020304" pitchFamily="18" charset="0"/>
              <a:cs typeface="Times New Roman" panose="02020603050405020304" pitchFamily="18" charset="0"/>
            </a:endParaRPr>
          </a:p>
          <a:p>
            <a:pPr algn="ctr"/>
            <a:r>
              <a:rPr lang="vi-VN" sz="4000" dirty="0">
                <a:latin typeface="Times New Roman" panose="02020603050405020304" pitchFamily="18" charset="0"/>
                <a:cs typeface="Times New Roman" panose="02020603050405020304" pitchFamily="18" charset="0"/>
              </a:rPr>
              <a:t>Viết đoạn văn nêu tình cảm, cảm xúc về một cảnh đẹp của đất nước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00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235974" y="119847"/>
            <a:ext cx="11673613" cy="1200329"/>
          </a:xfrm>
          <a:prstGeom prst="rect">
            <a:avLst/>
          </a:prstGeom>
          <a:noFill/>
        </p:spPr>
        <p:txBody>
          <a:bodyPr wrap="square" rtlCol="0">
            <a:spAutoFit/>
          </a:bodyPr>
          <a:lstStyle/>
          <a:p>
            <a:pPr lvl="0" algn="just">
              <a:defRPr/>
            </a:pPr>
            <a:r>
              <a:rPr lang="en-US" sz="3600" b="1" dirty="0" err="1">
                <a:solidFill>
                  <a:srgbClr val="AA27DA"/>
                </a:solidFill>
              </a:rPr>
              <a:t>Trao</a:t>
            </a:r>
            <a:r>
              <a:rPr lang="en-US" sz="3600" b="1" dirty="0">
                <a:solidFill>
                  <a:srgbClr val="AA27DA"/>
                </a:solidFill>
              </a:rPr>
              <a:t> </a:t>
            </a:r>
            <a:r>
              <a:rPr lang="en-US" sz="3600" b="1" dirty="0" err="1">
                <a:solidFill>
                  <a:srgbClr val="AA27DA"/>
                </a:solidFill>
              </a:rPr>
              <a:t>đổi</a:t>
            </a:r>
            <a:r>
              <a:rPr lang="en-US" sz="3600" b="1" dirty="0">
                <a:solidFill>
                  <a:srgbClr val="AA27DA"/>
                </a:solidFill>
              </a:rPr>
              <a:t> </a:t>
            </a:r>
            <a:r>
              <a:rPr lang="en-US" sz="3600" b="1" dirty="0" err="1">
                <a:solidFill>
                  <a:srgbClr val="AA27DA"/>
                </a:solidFill>
              </a:rPr>
              <a:t>nhóm</a:t>
            </a:r>
            <a:r>
              <a:rPr lang="en-US" sz="3600" b="1" dirty="0">
                <a:solidFill>
                  <a:srgbClr val="AA27DA"/>
                </a:solidFill>
              </a:rPr>
              <a:t> </a:t>
            </a:r>
            <a:r>
              <a:rPr lang="en-US" sz="3600" b="1" dirty="0" err="1">
                <a:solidFill>
                  <a:srgbClr val="AA27DA"/>
                </a:solidFill>
              </a:rPr>
              <a:t>để</a:t>
            </a:r>
            <a:r>
              <a:rPr lang="en-US" sz="3600" b="1" dirty="0">
                <a:solidFill>
                  <a:srgbClr val="AA27DA"/>
                </a:solidFill>
              </a:rPr>
              <a:t> </a:t>
            </a:r>
            <a:r>
              <a:rPr lang="en-US" sz="3600" b="1" dirty="0" err="1">
                <a:solidFill>
                  <a:srgbClr val="AA27DA"/>
                </a:solidFill>
              </a:rPr>
              <a:t>nêu</a:t>
            </a:r>
            <a:r>
              <a:rPr lang="en-US" sz="3600" b="1" dirty="0">
                <a:solidFill>
                  <a:srgbClr val="AA27DA"/>
                </a:solidFill>
              </a:rPr>
              <a:t> </a:t>
            </a:r>
            <a:r>
              <a:rPr lang="en-US" sz="3600" b="1" dirty="0" err="1">
                <a:solidFill>
                  <a:srgbClr val="AA27DA"/>
                </a:solidFill>
              </a:rPr>
              <a:t>cảm</a:t>
            </a:r>
            <a:r>
              <a:rPr lang="en-US" sz="3600" b="1" dirty="0">
                <a:solidFill>
                  <a:srgbClr val="AA27DA"/>
                </a:solidFill>
              </a:rPr>
              <a:t> </a:t>
            </a:r>
            <a:r>
              <a:rPr lang="en-US" sz="3600" b="1" dirty="0" err="1">
                <a:solidFill>
                  <a:srgbClr val="AA27DA"/>
                </a:solidFill>
              </a:rPr>
              <a:t>xúc</a:t>
            </a:r>
            <a:r>
              <a:rPr lang="en-US" sz="3600" b="1" dirty="0">
                <a:solidFill>
                  <a:srgbClr val="AA27DA"/>
                </a:solidFill>
              </a:rPr>
              <a:t> </a:t>
            </a:r>
            <a:r>
              <a:rPr lang="en-US" sz="3600" b="1" dirty="0" err="1">
                <a:solidFill>
                  <a:srgbClr val="AA27DA"/>
                </a:solidFill>
              </a:rPr>
              <a:t>của</a:t>
            </a:r>
            <a:r>
              <a:rPr lang="en-US" sz="3600" b="1" dirty="0">
                <a:solidFill>
                  <a:srgbClr val="AA27DA"/>
                </a:solidFill>
              </a:rPr>
              <a:t> </a:t>
            </a:r>
            <a:r>
              <a:rPr lang="en-US" sz="3600" b="1" dirty="0" err="1">
                <a:solidFill>
                  <a:srgbClr val="AA27DA"/>
                </a:solidFill>
              </a:rPr>
              <a:t>bản</a:t>
            </a:r>
            <a:r>
              <a:rPr lang="en-US" sz="3600" b="1" dirty="0">
                <a:solidFill>
                  <a:srgbClr val="AA27DA"/>
                </a:solidFill>
              </a:rPr>
              <a:t> </a:t>
            </a:r>
            <a:r>
              <a:rPr lang="en-US" sz="3600" b="1" dirty="0" err="1">
                <a:solidFill>
                  <a:srgbClr val="AA27DA"/>
                </a:solidFill>
              </a:rPr>
              <a:t>thân</a:t>
            </a:r>
            <a:r>
              <a:rPr lang="en-US" sz="3600" b="1" dirty="0">
                <a:solidFill>
                  <a:srgbClr val="AA27DA"/>
                </a:solidFill>
              </a:rPr>
              <a:t> </a:t>
            </a:r>
            <a:r>
              <a:rPr lang="en-US" sz="3600" b="1" dirty="0" err="1">
                <a:solidFill>
                  <a:srgbClr val="AA27DA"/>
                </a:solidFill>
              </a:rPr>
              <a:t>về</a:t>
            </a:r>
            <a:r>
              <a:rPr lang="en-US" sz="3600" b="1" dirty="0">
                <a:solidFill>
                  <a:srgbClr val="AA27DA"/>
                </a:solidFill>
              </a:rPr>
              <a:t> </a:t>
            </a:r>
            <a:r>
              <a:rPr lang="en-US" sz="3600" b="1" dirty="0" err="1">
                <a:solidFill>
                  <a:srgbClr val="AA27DA"/>
                </a:solidFill>
              </a:rPr>
              <a:t>vẻ</a:t>
            </a:r>
            <a:r>
              <a:rPr lang="en-US" sz="3600" b="1" dirty="0">
                <a:solidFill>
                  <a:srgbClr val="AA27DA"/>
                </a:solidFill>
              </a:rPr>
              <a:t> </a:t>
            </a:r>
            <a:r>
              <a:rPr lang="en-US" sz="3600" b="1" dirty="0" err="1">
                <a:solidFill>
                  <a:srgbClr val="AA27DA"/>
                </a:solidFill>
              </a:rPr>
              <a:t>đẹp</a:t>
            </a:r>
            <a:r>
              <a:rPr lang="en-US" sz="3600" b="1" dirty="0">
                <a:solidFill>
                  <a:srgbClr val="AA27DA"/>
                </a:solidFill>
              </a:rPr>
              <a:t> </a:t>
            </a:r>
            <a:r>
              <a:rPr lang="en-US" sz="3600" b="1" dirty="0" err="1">
                <a:solidFill>
                  <a:srgbClr val="AA27DA"/>
                </a:solidFill>
              </a:rPr>
              <a:t>cảnh</a:t>
            </a:r>
            <a:r>
              <a:rPr lang="en-US" sz="3600" b="1" dirty="0">
                <a:solidFill>
                  <a:srgbClr val="AA27DA"/>
                </a:solidFill>
              </a:rPr>
              <a:t> </a:t>
            </a:r>
            <a:r>
              <a:rPr lang="en-US" sz="3600" b="1" dirty="0" err="1">
                <a:solidFill>
                  <a:srgbClr val="AA27DA"/>
                </a:solidFill>
              </a:rPr>
              <a:t>vịnh</a:t>
            </a:r>
            <a:r>
              <a:rPr lang="en-US" sz="3600" b="1" dirty="0">
                <a:solidFill>
                  <a:srgbClr val="AA27DA"/>
                </a:solidFill>
              </a:rPr>
              <a:t> </a:t>
            </a:r>
            <a:r>
              <a:rPr lang="en-US" sz="3600" b="1" dirty="0" err="1">
                <a:solidFill>
                  <a:srgbClr val="AA27DA"/>
                </a:solidFill>
              </a:rPr>
              <a:t>Hạ</a:t>
            </a:r>
            <a:r>
              <a:rPr lang="en-US" sz="3600" b="1" dirty="0">
                <a:solidFill>
                  <a:srgbClr val="AA27DA"/>
                </a:solidFill>
              </a:rPr>
              <a:t> Long.</a:t>
            </a:r>
            <a:endParaRPr kumimoji="0" lang="en-US" sz="36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280219" y="1303382"/>
            <a:ext cx="11179631" cy="5458244"/>
            <a:chOff x="1383341" y="1290771"/>
            <a:chExt cx="9720000" cy="4875428"/>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custGeom>
                      <a:avLst/>
                      <a:gdLst>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9631" h="4836419" fill="none" extrusionOk="0">
                          <a:moveTo>
                            <a:pt x="0" y="903297"/>
                          </a:moveTo>
                          <a:cubicBezTo>
                            <a:pt x="-49916" y="380513"/>
                            <a:pt x="436047" y="-70390"/>
                            <a:pt x="928008" y="0"/>
                          </a:cubicBezTo>
                          <a:cubicBezTo>
                            <a:pt x="3123951" y="-133654"/>
                            <a:pt x="9134776" y="-1729"/>
                            <a:pt x="10251622" y="0"/>
                          </a:cubicBezTo>
                          <a:cubicBezTo>
                            <a:pt x="10887433" y="44078"/>
                            <a:pt x="11153772" y="352351"/>
                            <a:pt x="11179630" y="903297"/>
                          </a:cubicBezTo>
                          <a:cubicBezTo>
                            <a:pt x="11136079" y="2048780"/>
                            <a:pt x="11280809" y="3317718"/>
                            <a:pt x="11179630" y="3933121"/>
                          </a:cubicBezTo>
                          <a:cubicBezTo>
                            <a:pt x="11040658" y="4444857"/>
                            <a:pt x="10695913" y="4889763"/>
                            <a:pt x="10251622" y="4836419"/>
                          </a:cubicBezTo>
                          <a:cubicBezTo>
                            <a:pt x="7157470" y="5074032"/>
                            <a:pt x="4974627" y="5043061"/>
                            <a:pt x="928008" y="4836419"/>
                          </a:cubicBezTo>
                          <a:cubicBezTo>
                            <a:pt x="492088" y="4937252"/>
                            <a:pt x="-92755" y="4468357"/>
                            <a:pt x="0" y="3933121"/>
                          </a:cubicBezTo>
                          <a:cubicBezTo>
                            <a:pt x="-19391" y="2618886"/>
                            <a:pt x="158018" y="2425973"/>
                            <a:pt x="0" y="903297"/>
                          </a:cubicBezTo>
                          <a:close/>
                        </a:path>
                        <a:path w="11179631" h="4836419" stroke="0" extrusionOk="0">
                          <a:moveTo>
                            <a:pt x="0" y="903297"/>
                          </a:moveTo>
                          <a:cubicBezTo>
                            <a:pt x="-67876" y="378104"/>
                            <a:pt x="482744" y="3451"/>
                            <a:pt x="928008" y="0"/>
                          </a:cubicBezTo>
                          <a:cubicBezTo>
                            <a:pt x="2415760" y="-28510"/>
                            <a:pt x="6328201" y="551921"/>
                            <a:pt x="10251622" y="0"/>
                          </a:cubicBezTo>
                          <a:cubicBezTo>
                            <a:pt x="10707868" y="104667"/>
                            <a:pt x="11176919" y="314001"/>
                            <a:pt x="11179630" y="903297"/>
                          </a:cubicBezTo>
                          <a:cubicBezTo>
                            <a:pt x="11196420" y="2196640"/>
                            <a:pt x="11285988" y="3224970"/>
                            <a:pt x="11179630" y="3933121"/>
                          </a:cubicBezTo>
                          <a:cubicBezTo>
                            <a:pt x="11193771" y="4523873"/>
                            <a:pt x="10780145" y="4805099"/>
                            <a:pt x="10251622" y="4836419"/>
                          </a:cubicBezTo>
                          <a:cubicBezTo>
                            <a:pt x="7603509" y="4743095"/>
                            <a:pt x="2119543" y="4700536"/>
                            <a:pt x="928008" y="4836419"/>
                          </a:cubicBezTo>
                          <a:cubicBezTo>
                            <a:pt x="462024" y="4770680"/>
                            <a:pt x="-37661" y="4438306"/>
                            <a:pt x="0" y="3933121"/>
                          </a:cubicBezTo>
                          <a:cubicBezTo>
                            <a:pt x="172937" y="2812875"/>
                            <a:pt x="-104676" y="1344006"/>
                            <a:pt x="0" y="903297"/>
                          </a:cubicBezTo>
                          <a:close/>
                        </a:path>
                        <a:path w="11179631" h="4836419" fill="none" stroke="0" extrusionOk="0">
                          <a:moveTo>
                            <a:pt x="0" y="903297"/>
                          </a:moveTo>
                          <a:cubicBezTo>
                            <a:pt x="-17913" y="364555"/>
                            <a:pt x="431117" y="-40133"/>
                            <a:pt x="928008" y="0"/>
                          </a:cubicBezTo>
                          <a:cubicBezTo>
                            <a:pt x="3002082" y="48596"/>
                            <a:pt x="9218199" y="74977"/>
                            <a:pt x="10251622" y="0"/>
                          </a:cubicBezTo>
                          <a:cubicBezTo>
                            <a:pt x="10754284" y="29463"/>
                            <a:pt x="11103283" y="345642"/>
                            <a:pt x="11179630" y="903297"/>
                          </a:cubicBezTo>
                          <a:cubicBezTo>
                            <a:pt x="11124729" y="2068309"/>
                            <a:pt x="11318713" y="3353989"/>
                            <a:pt x="11179630" y="3933121"/>
                          </a:cubicBezTo>
                          <a:cubicBezTo>
                            <a:pt x="11072612" y="4515548"/>
                            <a:pt x="10794321" y="4845230"/>
                            <a:pt x="10251622" y="4836419"/>
                          </a:cubicBezTo>
                          <a:cubicBezTo>
                            <a:pt x="7130296" y="4800388"/>
                            <a:pt x="5326851" y="5157140"/>
                            <a:pt x="928008" y="4836419"/>
                          </a:cubicBezTo>
                          <a:cubicBezTo>
                            <a:pt x="480970" y="4871575"/>
                            <a:pt x="-70094" y="4463649"/>
                            <a:pt x="0" y="3933121"/>
                          </a:cubicBezTo>
                          <a:cubicBezTo>
                            <a:pt x="15978" y="2637239"/>
                            <a:pt x="130939" y="2377737"/>
                            <a:pt x="0" y="9032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593053" y="1623214"/>
              <a:ext cx="9300574" cy="45429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   </a:t>
              </a:r>
              <a:r>
                <a:rPr kumimoji="0" lang="vi-VN" sz="26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pic>
        <p:nvPicPr>
          <p:cNvPr id="9" name="Picture 8">
            <a:extLst>
              <a:ext uri="{FF2B5EF4-FFF2-40B4-BE49-F238E27FC236}">
                <a16:creationId xmlns:a16="http://schemas.microsoft.com/office/drawing/2014/main" id="{153F797C-24F2-D669-5E7A-6B9FE83C60D3}"/>
              </a:ext>
            </a:extLst>
          </p:cNvPr>
          <p:cNvPicPr>
            <a:picLocks noChangeAspect="1"/>
          </p:cNvPicPr>
          <p:nvPr/>
        </p:nvPicPr>
        <p:blipFill>
          <a:blip r:embed="rId10"/>
          <a:stretch>
            <a:fillRect/>
          </a:stretch>
        </p:blipFill>
        <p:spPr>
          <a:xfrm>
            <a:off x="3332358" y="681558"/>
            <a:ext cx="5736833" cy="1170533"/>
          </a:xfrm>
          <a:prstGeom prst="rect">
            <a:avLst/>
          </a:prstGeom>
        </p:spPr>
      </p:pic>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dirty="0">
                <a:solidFill>
                  <a:prstClr val="black"/>
                </a:solidFill>
                <a:effectLst/>
                <a:latin typeface="Calibri" panose="020F0502020204030204" pitchFamily="34" charset="0"/>
                <a:cs typeface="Calibri" panose="020F0502020204030204" pitchFamily="34" charset="0"/>
              </a:rPr>
              <a:t>2. </a:t>
            </a:r>
            <a:r>
              <a:rPr lang="vi-VN" sz="4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r>
              <a:rPr lang="en-US" sz="4400" dirty="0">
                <a:solidFill>
                  <a:prstClr val="black"/>
                </a:solidFill>
                <a:effectLst/>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id="{088DBF1C-3F0E-4E90-B87E-8611E0937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id="{A7456938-CE55-E760-2617-5F5E581A3F26}"/>
              </a:ext>
            </a:extLst>
          </p:cNvPr>
          <p:cNvSpPr/>
          <p:nvPr/>
        </p:nvSpPr>
        <p:spPr>
          <a:xfrm>
            <a:off x="3962401" y="542925"/>
            <a:ext cx="4572000" cy="18097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nêu</a:t>
            </a:r>
            <a:r>
              <a:rPr lang="en-US" sz="3200" b="1" dirty="0">
                <a:solidFill>
                  <a:srgbClr val="002060"/>
                </a:solidFill>
              </a:rPr>
              <a:t>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một</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đất</a:t>
            </a:r>
            <a:r>
              <a:rPr lang="en-US" sz="3200" b="1" dirty="0">
                <a:solidFill>
                  <a:srgbClr val="002060"/>
                </a:solidFill>
              </a:rPr>
              <a:t> </a:t>
            </a:r>
            <a:r>
              <a:rPr lang="en-US" sz="3200" b="1" dirty="0" err="1">
                <a:solidFill>
                  <a:srgbClr val="002060"/>
                </a:solidFill>
              </a:rPr>
              <a:t>nước</a:t>
            </a:r>
            <a:endParaRPr lang="en-US" sz="3200" b="1" dirty="0">
              <a:solidFill>
                <a:srgbClr val="002060"/>
              </a:solidFill>
            </a:endParaRPr>
          </a:p>
        </p:txBody>
      </p:sp>
      <p:cxnSp>
        <p:nvCxnSpPr>
          <p:cNvPr id="28" name="Straight Arrow Connector 27">
            <a:extLst>
              <a:ext uri="{FF2B5EF4-FFF2-40B4-BE49-F238E27FC236}">
                <a16:creationId xmlns:a16="http://schemas.microsoft.com/office/drawing/2014/main"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 </a:t>
            </a:r>
            <a:r>
              <a:rPr lang="en-US" sz="3200" dirty="0" err="1">
                <a:solidFill>
                  <a:srgbClr val="002060"/>
                </a:solidFill>
              </a:rPr>
              <a:t>Giới</a:t>
            </a:r>
            <a:r>
              <a:rPr lang="en-US" sz="3200" dirty="0">
                <a:solidFill>
                  <a:srgbClr val="002060"/>
                </a:solidFill>
              </a:rPr>
              <a:t> </a:t>
            </a:r>
            <a:r>
              <a:rPr lang="en-US" sz="3200" dirty="0" err="1">
                <a:solidFill>
                  <a:srgbClr val="002060"/>
                </a:solidFill>
              </a:rPr>
              <a:t>thiệu</a:t>
            </a:r>
            <a:r>
              <a:rPr lang="en-US" sz="3200" dirty="0">
                <a:solidFill>
                  <a:srgbClr val="002060"/>
                </a:solidFill>
              </a:rPr>
              <a:t> bao </a:t>
            </a:r>
            <a:r>
              <a:rPr lang="en-US" sz="3200" dirty="0" err="1">
                <a:solidFill>
                  <a:srgbClr val="002060"/>
                </a:solidFill>
              </a:rPr>
              <a:t>quát</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32" name="Straight Arrow Connector 31">
            <a:extLst>
              <a:ext uri="{FF2B5EF4-FFF2-40B4-BE49-F238E27FC236}">
                <a16:creationId xmlns:a16="http://schemas.microsoft.com/office/drawing/2014/main"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b. </a:t>
            </a:r>
            <a:r>
              <a:rPr lang="en-US" sz="3200" dirty="0" err="1">
                <a:solidFill>
                  <a:srgbClr val="002060"/>
                </a:solidFill>
              </a:rPr>
              <a:t>Nêu</a:t>
            </a:r>
            <a:r>
              <a:rPr lang="en-US" sz="3200" dirty="0">
                <a:solidFill>
                  <a:srgbClr val="002060"/>
                </a:solidFill>
              </a:rPr>
              <a:t> </a:t>
            </a: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nổi</a:t>
            </a:r>
            <a:r>
              <a:rPr lang="en-US" sz="3200" dirty="0">
                <a:solidFill>
                  <a:srgbClr val="002060"/>
                </a:solidFill>
              </a:rPr>
              <a:t> </a:t>
            </a:r>
            <a:r>
              <a:rPr lang="en-US" sz="3200" dirty="0" err="1">
                <a:solidFill>
                  <a:srgbClr val="002060"/>
                </a:solidFill>
              </a:rPr>
              <a:t>bật</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41" name="Straight Arrow Connector 40">
            <a:extLst>
              <a:ext uri="{FF2B5EF4-FFF2-40B4-BE49-F238E27FC236}">
                <a16:creationId xmlns:a16="http://schemas.microsoft.com/office/drawing/2014/main"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c. </a:t>
            </a:r>
            <a:r>
              <a:rPr lang="en-US" sz="3200" dirty="0" err="1">
                <a:solidFill>
                  <a:srgbClr val="002060"/>
                </a:solidFill>
              </a:rPr>
              <a:t>Nêu</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nghĩ</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id="{2DE708CF-F3FF-4C5B-9AC7-A67895C427CE}"/>
                </a:ext>
              </a:extLst>
            </p:cNvPr>
            <p:cNvPicPr>
              <a:picLocks noChangeAspect="1"/>
            </p:cNvPicPr>
            <p:nvPr/>
          </p:nvPicPr>
          <p:blipFill rotWithShape="1">
            <a:blip r:embed="rId12">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id="{9DE0D5C0-8251-4A76-B937-C7420084FD36}"/>
                </a:ext>
              </a:extLst>
            </p:cNvPr>
            <p:cNvPicPr>
              <a:picLocks noChangeAspect="1"/>
            </p:cNvPicPr>
            <p:nvPr/>
          </p:nvPicPr>
          <p:blipFill rotWithShape="1">
            <a:blip r:embed="rId12">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id="{8A55F224-B781-482E-863C-9C03BD55135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Vào 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3" name="TextBox 2">
            <a:extLst>
              <a:ext uri="{FF2B5EF4-FFF2-40B4-BE49-F238E27FC236}">
                <a16:creationId xmlns:a16="http://schemas.microsoft.com/office/drawing/2014/main" id="{14E23AAF-4AE0-7162-30A2-1D985B889898}"/>
              </a:ext>
            </a:extLst>
          </p:cNvPr>
          <p:cNvSpPr txBox="1"/>
          <p:nvPr/>
        </p:nvSpPr>
        <p:spPr>
          <a:xfrm>
            <a:off x="1451506" y="203028"/>
            <a:ext cx="9860487" cy="769441"/>
          </a:xfrm>
          <a:prstGeom prst="rect">
            <a:avLst/>
          </a:prstGeom>
          <a:noFill/>
        </p:spPr>
        <p:txBody>
          <a:bodyPr wrap="square" rtlCol="0">
            <a:spAutoFit/>
          </a:bodyPr>
          <a:lstStyle/>
          <a:p>
            <a:pPr algn="ctr"/>
            <a:r>
              <a:rPr lang="en-US" sz="4400" dirty="0" err="1">
                <a:solidFill>
                  <a:srgbClr val="00B050"/>
                </a:solidFill>
                <a:latin typeface="Cambria" panose="02040503050406030204" pitchFamily="18" charset="0"/>
                <a:ea typeface="Cambria" panose="02040503050406030204" pitchFamily="18" charset="0"/>
              </a:rPr>
              <a:t>Thứ</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ngày</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tháng</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năm</a:t>
            </a:r>
            <a:r>
              <a:rPr lang="en-US" sz="4400" dirty="0">
                <a:solidFill>
                  <a:srgbClr val="00B050"/>
                </a:solidFill>
                <a:latin typeface="Cambria" panose="02040503050406030204" pitchFamily="18" charset="0"/>
                <a:ea typeface="Cambria" panose="02040503050406030204" pitchFamily="18" charset="0"/>
              </a:rPr>
              <a:t> 2023 </a:t>
            </a:r>
          </a:p>
        </p:txBody>
      </p:sp>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5">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grpSp>
        <p:nvGrpSpPr>
          <p:cNvPr id="2" name="Group 1">
            <a:extLst>
              <a:ext uri="{FF2B5EF4-FFF2-40B4-BE49-F238E27FC236}">
                <a16:creationId xmlns:a16="http://schemas.microsoft.com/office/drawing/2014/main" id="{0B71FBA2-85C4-FADF-7BB2-B182645BDA14}"/>
              </a:ext>
            </a:extLst>
          </p:cNvPr>
          <p:cNvGrpSpPr/>
          <p:nvPr/>
        </p:nvGrpSpPr>
        <p:grpSpPr>
          <a:xfrm>
            <a:off x="1159098" y="1060333"/>
            <a:ext cx="9732402" cy="783365"/>
            <a:chOff x="718343" y="288470"/>
            <a:chExt cx="9735405" cy="783607"/>
          </a:xfrm>
        </p:grpSpPr>
        <p:sp>
          <p:nvSpPr>
            <p:cNvPr id="10" name="îṥḷíďê">
              <a:extLst>
                <a:ext uri="{FF2B5EF4-FFF2-40B4-BE49-F238E27FC236}">
                  <a16:creationId xmlns:a16="http://schemas.microsoft.com/office/drawing/2014/main" id="{5C6D5988-203D-847E-86F7-CDD1EBC61C03}"/>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微软雅黑"/>
                <a:ea typeface="等线" panose="02010600030101010101" pitchFamily="2" charset="-122"/>
                <a:cs typeface="+mn-cs"/>
              </a:endParaRPr>
            </a:p>
          </p:txBody>
        </p:sp>
        <p:sp>
          <p:nvSpPr>
            <p:cNvPr id="11" name="Google Shape;5317;p41">
              <a:extLst>
                <a:ext uri="{FF2B5EF4-FFF2-40B4-BE49-F238E27FC236}">
                  <a16:creationId xmlns:a16="http://schemas.microsoft.com/office/drawing/2014/main" id="{3A387753-A1F5-04BE-6E45-A163BAA96F2B}"/>
                </a:ext>
              </a:extLst>
            </p:cNvPr>
            <p:cNvSpPr txBox="1">
              <a:spLocks/>
            </p:cNvSpPr>
            <p:nvPr/>
          </p:nvSpPr>
          <p:spPr>
            <a:xfrm>
              <a:off x="718343" y="288470"/>
              <a:ext cx="9735405"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cần</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đạt</a:t>
              </a:r>
              <a:endPar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sp>
        <p:nvSpPr>
          <p:cNvPr id="12" name="TextBox 11">
            <a:extLst>
              <a:ext uri="{FF2B5EF4-FFF2-40B4-BE49-F238E27FC236}">
                <a16:creationId xmlns:a16="http://schemas.microsoft.com/office/drawing/2014/main" id="{FDBFC210-B021-A18B-2158-9933BD8D87CD}"/>
              </a:ext>
            </a:extLst>
          </p:cNvPr>
          <p:cNvSpPr txBox="1"/>
          <p:nvPr/>
        </p:nvSpPr>
        <p:spPr>
          <a:xfrm>
            <a:off x="1047750" y="2276475"/>
            <a:ext cx="9867900" cy="1377621"/>
          </a:xfrm>
          <a:prstGeom prst="rect">
            <a:avLst/>
          </a:prstGeom>
          <a:noFill/>
        </p:spPr>
        <p:txBody>
          <a:bodyPr wrap="square" rtlCol="0">
            <a:spAutoFit/>
          </a:bodyPr>
          <a:lstStyle/>
          <a:p>
            <a:pPr marL="457200" marR="0" indent="-457200" algn="just">
              <a:lnSpc>
                <a:spcPct val="120000"/>
              </a:lnSpc>
              <a:spcBef>
                <a:spcPts val="0"/>
              </a:spcBef>
              <a:spcAft>
                <a:spcPts val="800"/>
              </a:spcAft>
              <a:buFont typeface="Wingdings" panose="05000000000000000000" pitchFamily="2" charset="2"/>
              <a:buChar char="ü"/>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Viết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văn nêu cảm xúc của em về một cảnh đẹp của đất nước</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193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prstClr val="black"/>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về  cảnh 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iCiel Panton Black" pitchFamily="50" charset="0"/>
                <a:ea typeface="+mn-ea"/>
                <a:cs typeface="+mn-cs"/>
              </a:rPr>
              <a:t>Gợi ý </a:t>
            </a:r>
          </a:p>
        </p:txBody>
      </p:sp>
      <p:grpSp>
        <p:nvGrpSpPr>
          <p:cNvPr id="6" name="Group 5">
            <a:extLst>
              <a:ext uri="{FF2B5EF4-FFF2-40B4-BE49-F238E27FC236}">
                <a16:creationId xmlns:a16="http://schemas.microsoft.com/office/drawing/2014/main"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thiệu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quát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vịnh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Long.</a:t>
              </a:r>
            </a:p>
          </p:txBody>
        </p:sp>
      </p:grpSp>
      <p:sp>
        <p:nvSpPr>
          <p:cNvPr id="9" name="Rounded Rectangle 22">
            <a:extLst>
              <a:ext uri="{FF2B5EF4-FFF2-40B4-BE49-F238E27FC236}">
                <a16:creationId xmlns:a16="http://schemas.microsoft.com/office/drawing/2014/main"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Nêu cảm nghĩ của em về vịnh Hạ Long.</a:t>
            </a:r>
          </a:p>
          <a:p>
            <a:pPr lvl="0" algn="just">
              <a:defRPr/>
            </a:pPr>
            <a:r>
              <a:rPr lang="vi-VN" sz="3200" dirty="0">
                <a:solidFill>
                  <a:prstClr val="black"/>
                </a:solidFill>
                <a:latin typeface="Calibri" panose="020F0502020204030204" pitchFamily="34" charset="0"/>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Calibri" panose="020F0502020204030204" pitchFamily="34" charset="0"/>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rPr>
              <a:t>Nêu</a:t>
            </a:r>
            <a:r>
              <a:rPr lang="en-US" sz="3200" dirty="0">
                <a:solidFill>
                  <a:srgbClr val="0000CC"/>
                </a:solidFill>
              </a:rPr>
              <a:t> </a:t>
            </a:r>
            <a:r>
              <a:rPr lang="en-US" sz="3200" dirty="0" err="1">
                <a:solidFill>
                  <a:srgbClr val="0000CC"/>
                </a:solidFill>
              </a:rPr>
              <a:t>đặc</a:t>
            </a:r>
            <a:r>
              <a:rPr lang="en-US" sz="3200" dirty="0">
                <a:solidFill>
                  <a:srgbClr val="0000CC"/>
                </a:solidFill>
              </a:rPr>
              <a:t> </a:t>
            </a:r>
            <a:r>
              <a:rPr lang="en-US" sz="3200" dirty="0" err="1">
                <a:solidFill>
                  <a:srgbClr val="0000CC"/>
                </a:solidFill>
              </a:rPr>
              <a:t>điểm</a:t>
            </a:r>
            <a:r>
              <a:rPr lang="en-US" sz="3200" dirty="0">
                <a:solidFill>
                  <a:srgbClr val="0000CC"/>
                </a:solidFill>
              </a:rPr>
              <a:t> </a:t>
            </a:r>
            <a:r>
              <a:rPr lang="en-US" sz="3200" dirty="0" err="1">
                <a:solidFill>
                  <a:srgbClr val="0000CC"/>
                </a:solidFill>
              </a:rPr>
              <a:t>nổi</a:t>
            </a:r>
            <a:r>
              <a:rPr lang="en-US" sz="3200" dirty="0">
                <a:solidFill>
                  <a:srgbClr val="0000CC"/>
                </a:solidFill>
              </a:rPr>
              <a:t> </a:t>
            </a:r>
            <a:r>
              <a:rPr lang="en-US" sz="3200" dirty="0" err="1">
                <a:solidFill>
                  <a:srgbClr val="0000CC"/>
                </a:solidFill>
              </a:rPr>
              <a:t>bật</a:t>
            </a:r>
            <a:r>
              <a:rPr lang="en-US" sz="3200" dirty="0">
                <a:solidFill>
                  <a:srgbClr val="0000CC"/>
                </a:solidFill>
              </a:rPr>
              <a:t> </a:t>
            </a:r>
            <a:r>
              <a:rPr lang="en-US" sz="3200" dirty="0" err="1">
                <a:solidFill>
                  <a:srgbClr val="0000CC"/>
                </a:solidFill>
              </a:rPr>
              <a:t>của</a:t>
            </a:r>
            <a:r>
              <a:rPr lang="en-US" sz="3200" dirty="0">
                <a:solidFill>
                  <a:srgbClr val="0000CC"/>
                </a:solidFill>
              </a:rPr>
              <a:t> </a:t>
            </a:r>
            <a:r>
              <a:rPr lang="en-US" sz="3200" dirty="0" err="1">
                <a:solidFill>
                  <a:srgbClr val="0000CC"/>
                </a:solidFill>
              </a:rPr>
              <a:t>cảnh</a:t>
            </a:r>
            <a:r>
              <a:rPr lang="en-US" sz="3200" dirty="0">
                <a:solidFill>
                  <a:srgbClr val="0000CC"/>
                </a:solidFill>
              </a:rPr>
              <a:t> </a:t>
            </a:r>
            <a:r>
              <a:rPr lang="en-US" sz="3200" dirty="0" err="1">
                <a:solidFill>
                  <a:srgbClr val="0000CC"/>
                </a:solidFill>
              </a:rPr>
              <a:t>vật</a:t>
            </a:r>
            <a:r>
              <a:rPr lang="en-US" sz="3200" dirty="0">
                <a:solidFill>
                  <a:srgbClr val="0000CC"/>
                </a:solidFill>
              </a:rPr>
              <a:t>.</a:t>
            </a:r>
          </a:p>
        </p:txBody>
      </p:sp>
      <p:sp>
        <p:nvSpPr>
          <p:cNvPr id="13" name="Right Arrow 24">
            <a:extLst>
              <a:ext uri="{FF2B5EF4-FFF2-40B4-BE49-F238E27FC236}">
                <a16:creationId xmlns:a16="http://schemas.microsoft.com/office/drawing/2014/main"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id="{60340581-9A91-4BF0-9982-91790FF96FDD}"/>
              </a:ext>
            </a:extLst>
          </p:cNvPr>
          <p:cNvSpPr/>
          <p:nvPr/>
        </p:nvSpPr>
        <p:spPr>
          <a:xfrm>
            <a:off x="6820160" y="1435849"/>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b </a:t>
            </a:r>
          </a:p>
        </p:txBody>
      </p:sp>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772</Words>
  <Application>Microsoft Office PowerPoint</Application>
  <PresentationFormat>Widescreen</PresentationFormat>
  <Paragraphs>66</Paragraphs>
  <Slides>21</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微软雅黑</vt:lpstr>
      <vt:lpstr>Arial</vt:lpstr>
      <vt:lpstr>Calibri</vt:lpstr>
      <vt:lpstr>Cambria</vt:lpstr>
      <vt:lpstr>Gloria Hallelujah</vt:lpstr>
      <vt:lpstr>iCiel Panton Black</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27</cp:revision>
  <dcterms:created xsi:type="dcterms:W3CDTF">2023-01-29T12:25:11Z</dcterms:created>
  <dcterms:modified xsi:type="dcterms:W3CDTF">2024-04-01T02:15:09Z</dcterms:modified>
</cp:coreProperties>
</file>