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2"/>
  </p:notesMasterIdLst>
  <p:sldIdLst>
    <p:sldId id="342" r:id="rId2"/>
    <p:sldId id="634" r:id="rId3"/>
    <p:sldId id="344" r:id="rId4"/>
    <p:sldId id="651" r:id="rId5"/>
    <p:sldId id="647" r:id="rId6"/>
    <p:sldId id="648" r:id="rId7"/>
    <p:sldId id="653" r:id="rId8"/>
    <p:sldId id="654" r:id="rId9"/>
    <p:sldId id="655" r:id="rId10"/>
    <p:sldId id="656" r:id="rId11"/>
    <p:sldId id="657" r:id="rId12"/>
    <p:sldId id="658" r:id="rId13"/>
    <p:sldId id="659" r:id="rId14"/>
    <p:sldId id="660" r:id="rId15"/>
    <p:sldId id="661" r:id="rId16"/>
    <p:sldId id="662" r:id="rId17"/>
    <p:sldId id="663" r:id="rId18"/>
    <p:sldId id="664" r:id="rId19"/>
    <p:sldId id="665" r:id="rId20"/>
    <p:sldId id="666" r:id="rId21"/>
  </p:sldIdLst>
  <p:sldSz cx="12161838" cy="6858000"/>
  <p:notesSz cx="6858000" cy="9144000"/>
  <p:embeddedFontLst>
    <p:embeddedFont>
      <p:font typeface="等线" panose="02010600030101010101" pitchFamily="2" charset="-122"/>
      <p:regular r:id="rId23"/>
    </p:embeddedFont>
    <p:embeddedFont>
      <p:font typeface="Annifont" panose="020B0604020202020204"/>
      <p:italic r:id="rId24"/>
    </p:embeddedFont>
    <p:embeddedFont>
      <p:font typeface="Cambria" panose="02040503050406030204" pitchFamily="18" charset="0"/>
      <p:regular r:id="rId25"/>
      <p:bold r:id="rId26"/>
      <p:italic r:id="rId27"/>
      <p:boldItalic r:id="rId28"/>
    </p:embeddedFont>
    <p:embeddedFont>
      <p:font typeface="Gloria Hallelujah" panose="020B0604020202020204" charset="0"/>
      <p:regular r:id="rId29"/>
    </p:embeddedFont>
    <p:embeddedFont>
      <p:font typeface="HP001 4 hàng" panose="020B0603050302020204" pitchFamily="34" charset="0"/>
      <p:regular r:id="rId30"/>
      <p:bold r:id="rId31"/>
    </p:embeddedFont>
    <p:embeddedFont>
      <p:font typeface="HP001 5 hàng" panose="020B0603050302020204" pitchFamily="34" charset="0"/>
      <p:regular r:id="rId32"/>
      <p:bold r:id="rId33"/>
    </p:embeddedFont>
    <p:embeddedFont>
      <p:font typeface="Maven Pro" panose="020B0604020202020204" charset="0"/>
      <p:regular r:id="rId34"/>
      <p:bold r:id="rId35"/>
    </p:embeddedFont>
    <p:embeddedFont>
      <p:font typeface="Nunito" pitchFamily="2" charset="0"/>
      <p:regular r:id="rId36"/>
      <p:bold r:id="rId37"/>
      <p:italic r:id="rId38"/>
      <p:boldItalic r:id="rId39"/>
    </p:embeddedFont>
    <p:embeddedFont>
      <p:font typeface="Raleway SemiBold"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097"/>
    <a:srgbClr val="FF53FF"/>
    <a:srgbClr val="FF9FFF"/>
    <a:srgbClr val="CC00CC"/>
    <a:srgbClr val="CDFFCD"/>
    <a:srgbClr val="9FFF9F"/>
    <a:srgbClr val="A3FFA3"/>
    <a:srgbClr val="97F3E8"/>
    <a:srgbClr val="D2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autoAdjust="0"/>
    <p:restoredTop sz="89981" autoAdjust="0"/>
  </p:normalViewPr>
  <p:slideViewPr>
    <p:cSldViewPr snapToGrid="0">
      <p:cViewPr varScale="1">
        <p:scale>
          <a:sx n="62" d="100"/>
          <a:sy n="62" d="100"/>
        </p:scale>
        <p:origin x="186" y="4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289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968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169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844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885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806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04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8764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3062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815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2024/3/11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61838"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59">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15822" y="26637"/>
            <a:ext cx="1978750" cy="2217027"/>
          </a:xfrm>
          <a:prstGeom prst="rect">
            <a:avLst/>
          </a:prstGeom>
        </p:spPr>
      </p:pic>
    </p:spTree>
    <p:extLst>
      <p:ext uri="{BB962C8B-B14F-4D97-AF65-F5344CB8AC3E}">
        <p14:creationId xmlns:p14="http://schemas.microsoft.com/office/powerpoint/2010/main" val="350890732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
        <p:nvSpPr>
          <p:cNvPr id="2" name="TextBox 1">
            <a:extLst>
              <a:ext uri="{FF2B5EF4-FFF2-40B4-BE49-F238E27FC236}">
                <a16:creationId xmlns:a16="http://schemas.microsoft.com/office/drawing/2014/main" id="{6105906A-549A-48CE-7B3E-F4B8B2298E0B}"/>
              </a:ext>
            </a:extLst>
          </p:cNvPr>
          <p:cNvSpPr txBox="1"/>
          <p:nvPr userDrawn="1"/>
        </p:nvSpPr>
        <p:spPr>
          <a:xfrm>
            <a:off x="2778202" y="7189224"/>
            <a:ext cx="6605434" cy="461665"/>
          </a:xfrm>
          <a:prstGeom prst="rect">
            <a:avLst/>
          </a:prstGeom>
          <a:noFill/>
        </p:spPr>
        <p:txBody>
          <a:bodyPr wrap="square" rtlCol="0">
            <a:spAutoFit/>
          </a:bodyPr>
          <a:lstStyle/>
          <a:p>
            <a:pPr algn="ctr"/>
            <a:r>
              <a:rPr lang="en-US" sz="3600" baseline="-25000">
                <a:solidFill>
                  <a:srgbClr val="00B05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67" r:id="rId3"/>
    <p:sldLayoutId id="2147483675" r:id="rId4"/>
    <p:sldLayoutId id="2147483676" r:id="rId5"/>
    <p:sldLayoutId id="2147483677" r:id="rId6"/>
    <p:sldLayoutId id="2147483683" r:id="rId7"/>
    <p:sldLayoutId id="214748368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audio" Target="../media/audio1.wav"/><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extLst>
              <p:ext uri="{D42A27DB-BD31-4B8C-83A1-F6EECF244321}">
                <p14:modId xmlns:p14="http://schemas.microsoft.com/office/powerpoint/2010/main" val="906092582"/>
              </p:ext>
            </p:extLst>
          </p:nvPr>
        </p:nvGraphicFramePr>
        <p:xfrm>
          <a:off x="-752155" y="825805"/>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459" y="5301085"/>
            <a:ext cx="978826" cy="1331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5546416" y="5277481"/>
            <a:ext cx="966986" cy="13312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800340" y="83713"/>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487971" y="5301085"/>
            <a:ext cx="1466860" cy="1347167"/>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397965" y="5225358"/>
            <a:ext cx="1688797" cy="12877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C9DF1AC-B28F-07DC-1B09-36D6F6FE85EB}"/>
              </a:ext>
            </a:extLst>
          </p:cNvPr>
          <p:cNvSpPr txBox="1"/>
          <p:nvPr/>
        </p:nvSpPr>
        <p:spPr>
          <a:xfrm>
            <a:off x="157956" y="7395246"/>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23" name="TextBox 22">
            <a:extLst>
              <a:ext uri="{FF2B5EF4-FFF2-40B4-BE49-F238E27FC236}">
                <a16:creationId xmlns:a16="http://schemas.microsoft.com/office/drawing/2014/main" id="{75541EDB-C8B2-DD7E-8802-43B0F95D124A}"/>
              </a:ext>
            </a:extLst>
          </p:cNvPr>
          <p:cNvSpPr txBox="1"/>
          <p:nvPr/>
        </p:nvSpPr>
        <p:spPr>
          <a:xfrm>
            <a:off x="4139331" y="-133513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16" name="TextBox 15">
            <a:extLst>
              <a:ext uri="{FF2B5EF4-FFF2-40B4-BE49-F238E27FC236}">
                <a16:creationId xmlns:a16="http://schemas.microsoft.com/office/drawing/2014/main" id="{CB8E68AE-8986-0D99-77EF-9FA937AF39E8}"/>
              </a:ext>
            </a:extLst>
          </p:cNvPr>
          <p:cNvSpPr txBox="1"/>
          <p:nvPr/>
        </p:nvSpPr>
        <p:spPr>
          <a:xfrm>
            <a:off x="1154143" y="3335409"/>
            <a:ext cx="11146012" cy="923330"/>
          </a:xfrm>
          <a:prstGeom prst="rect">
            <a:avLst/>
          </a:prstGeom>
          <a:noFill/>
        </p:spPr>
        <p:txBody>
          <a:bodyPr wrap="square" rtlCol="0">
            <a:spAutoFit/>
          </a:bodyPr>
          <a:lstStyle/>
          <a:p>
            <a:pPr defTabSz="739683">
              <a:buClrTx/>
              <a:defRPr/>
            </a:pPr>
            <a:r>
              <a:rPr lang="vi-VN" sz="5400" b="1" dirty="0">
                <a:solidFill>
                  <a:srgbClr val="7030A0"/>
                </a:solidFill>
                <a:latin typeface="HP001 4 hàng" panose="020B0603050302020204" pitchFamily="34" charset="0"/>
              </a:rPr>
              <a:t>V</a:t>
            </a:r>
            <a:r>
              <a:rPr lang="el-GR" sz="5400" b="1" dirty="0">
                <a:solidFill>
                  <a:srgbClr val="7030A0"/>
                </a:solidFill>
                <a:latin typeface="HP001 4 hàng" panose="020B0603050302020204" pitchFamily="34" charset="0"/>
              </a:rPr>
              <a:t>Η</a:t>
            </a:r>
            <a:r>
              <a:rPr lang="vi-VN" sz="5400" b="1" dirty="0">
                <a:solidFill>
                  <a:srgbClr val="7030A0"/>
                </a:solidFill>
                <a:latin typeface="HP001 4 hàng" panose="020B0603050302020204" pitchFamily="34" charset="0"/>
              </a:rPr>
              <a:t>Ğt đĲn văn </a:t>
            </a:r>
            <a:r>
              <a:rPr lang="el-GR" sz="5400" b="1" dirty="0">
                <a:solidFill>
                  <a:srgbClr val="7030A0"/>
                </a:solidFill>
                <a:latin typeface="HP001 4 hàng" panose="020B0603050302020204" pitchFamily="34" charset="0"/>
              </a:rPr>
              <a:t>ΓϜ </a:t>
            </a:r>
            <a:r>
              <a:rPr lang="vi-VN" sz="5400" b="1" dirty="0">
                <a:solidFill>
                  <a:srgbClr val="7030A0"/>
                </a:solidFill>
                <a:latin typeface="HP001 4 hàng" panose="020B0603050302020204" pitchFamily="34" charset="0"/>
              </a:rPr>
              <a:t>lại hĲt đųg</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71D6DCA7-6F61-4E5B-68A8-7E4F6F493AB4}"/>
              </a:ext>
            </a:extLst>
          </p:cNvPr>
          <p:cNvSpPr txBox="1"/>
          <p:nvPr/>
        </p:nvSpPr>
        <p:spPr>
          <a:xfrm>
            <a:off x="4119538" y="2309005"/>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4" name="TextBox 3">
            <a:extLst>
              <a:ext uri="{FF2B5EF4-FFF2-40B4-BE49-F238E27FC236}">
                <a16:creationId xmlns:a16="http://schemas.microsoft.com/office/drawing/2014/main" id="{663B11A3-A6A9-0FFA-5856-CED24ED074D2}"/>
              </a:ext>
            </a:extLst>
          </p:cNvPr>
          <p:cNvSpPr txBox="1"/>
          <p:nvPr/>
        </p:nvSpPr>
        <p:spPr>
          <a:xfrm>
            <a:off x="335903" y="4335761"/>
            <a:ext cx="12602202" cy="923330"/>
          </a:xfrm>
          <a:prstGeom prst="rect">
            <a:avLst/>
          </a:prstGeom>
          <a:noFill/>
        </p:spPr>
        <p:txBody>
          <a:bodyPr wrap="square" rtlCol="0">
            <a:spAutoFit/>
          </a:bodyPr>
          <a:lstStyle/>
          <a:p>
            <a:pPr defTabSz="739683">
              <a:buClrTx/>
              <a:defRPr/>
            </a:pPr>
            <a:r>
              <a:rPr lang="vi-VN" sz="5400" b="1" dirty="0">
                <a:solidFill>
                  <a:srgbClr val="7030A0"/>
                </a:solidFill>
                <a:latin typeface="HP001 4 hàng" panose="020B0603050302020204" pitchFamily="34" charset="0"/>
              </a:rPr>
              <a:t>Ǖ</a:t>
            </a:r>
            <a:r>
              <a:rPr lang="el-GR" sz="5400" b="1" dirty="0">
                <a:solidFill>
                  <a:srgbClr val="7030A0"/>
                </a:solidFill>
                <a:latin typeface="HP001 4 hàng" panose="020B0603050302020204" pitchFamily="34" charset="0"/>
              </a:rPr>
              <a:t>ί</a:t>
            </a:r>
            <a:r>
              <a:rPr lang="vi-VN" sz="5400" b="1" dirty="0">
                <a:solidFill>
                  <a:srgbClr val="7030A0"/>
                </a:solidFill>
                <a:latin typeface="HP001 4 hàng" panose="020B0603050302020204" pitchFamily="34" charset="0"/>
              </a:rPr>
              <a:t>an sát đư</a:t>
            </a:r>
            <a:r>
              <a:rPr lang="el-GR" sz="5400" b="1" dirty="0">
                <a:solidFill>
                  <a:srgbClr val="7030A0"/>
                </a:solidFill>
                <a:latin typeface="HP001 4 hàng" panose="020B0603050302020204" pitchFamily="34" charset="0"/>
              </a:rPr>
              <a:t>ϑ </a:t>
            </a:r>
            <a:r>
              <a:rPr lang="vi-VN" sz="5400" b="1" dirty="0">
                <a:solidFill>
                  <a:srgbClr val="7030A0"/>
                </a:solidFill>
                <a:latin typeface="HP001 4 hàng" panose="020B0603050302020204" pitchFamily="34" charset="0"/>
              </a:rPr>
              <a:t>Ǉr</a:t>
            </a:r>
            <a:r>
              <a:rPr lang="el-GR" sz="5400" b="1" dirty="0">
                <a:solidFill>
                  <a:srgbClr val="7030A0"/>
                </a:solidFill>
                <a:latin typeface="HP001 4 hàng" panose="020B0603050302020204" pitchFamily="34" charset="0"/>
              </a:rPr>
              <a:t>Ϊ</a:t>
            </a:r>
            <a:r>
              <a:rPr lang="vi-VN" sz="5400" b="1" dirty="0">
                <a:solidFill>
                  <a:srgbClr val="7030A0"/>
                </a:solidFill>
                <a:latin typeface="HP001 4 hàng" panose="020B0603050302020204" pitchFamily="34" charset="0"/>
              </a:rPr>
              <a:t>g Ǉra</a:t>
            </a:r>
            <a:r>
              <a:rPr lang="el-GR" sz="5400" b="1" dirty="0">
                <a:solidFill>
                  <a:srgbClr val="7030A0"/>
                </a:solidFill>
                <a:latin typeface="HP001 4 hàng" panose="020B0603050302020204" pitchFamily="34" charset="0"/>
              </a:rPr>
              <a:t>ζ</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77996" y="23018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78129" y="294819"/>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092" b="1" dirty="0">
                <a:solidFill>
                  <a:srgbClr val="C00000"/>
                </a:solidFill>
                <a:latin typeface="Cambria" panose="02040503050406030204" pitchFamily="18" charset="0"/>
                <a:ea typeface="Cambria" panose="02040503050406030204" pitchFamily="18" charset="0"/>
              </a:rPr>
              <a:t>b. Thư gồm những phần nào?</a:t>
            </a:r>
            <a:endParaRPr lang="vi-VN" altLang="en-US" sz="3092" b="1" kern="1200" dirty="0">
              <a:solidFill>
                <a:srgbClr val="C0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55887" y="1635833"/>
            <a:ext cx="8076220" cy="4458320"/>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2281" y="2364839"/>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2281" y="2754398"/>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1783" y="3181963"/>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1783" y="3790055"/>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1783" y="4749700"/>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24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181" y="3172461"/>
            <a:ext cx="3834224" cy="3087967"/>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0230" y="1025553"/>
            <a:ext cx="933040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399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lang="en-US" altLang="en-US" sz="3990" kern="12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73768" y="2756701"/>
            <a:ext cx="6033411"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58810" y="2959199"/>
            <a:ext cx="5578515" cy="2855241"/>
          </a:xfrm>
          <a:prstGeom prst="rect">
            <a:avLst/>
          </a:prstGeom>
          <a:noFill/>
        </p:spPr>
        <p:txBody>
          <a:bodyPr wrap="square">
            <a:spAutoFit/>
          </a:bodyPr>
          <a:lstStyle/>
          <a:p>
            <a:pPr algn="ctr" defTabSz="456057"/>
            <a:r>
              <a:rPr lang="vi-VN" sz="3591"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lang="en-US" sz="3591"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22466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lang="vi-VN" altLang="en-US" sz="6583" kern="12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6427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3365" y="2336335"/>
            <a:ext cx="7601148" cy="3211485"/>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3447" y="1052374"/>
            <a:ext cx="7246428" cy="706135"/>
          </a:xfrm>
          <a:prstGeom prst="rect">
            <a:avLst/>
          </a:prstGeom>
          <a:noFill/>
        </p:spPr>
        <p:txBody>
          <a:bodyPr wrap="square" rtlCol="0">
            <a:spAutoFit/>
          </a:bodyPr>
          <a:lstStyle/>
          <a:p>
            <a:pPr algn="ctr"/>
            <a:r>
              <a:rPr lang="en-US" sz="3990" b="1" dirty="0" err="1">
                <a:solidFill>
                  <a:srgbClr val="FF0000"/>
                </a:solidFill>
                <a:latin typeface="Calibri" panose="020F0502020204030204" pitchFamily="34" charset="0"/>
                <a:cs typeface="Calibri" panose="020F0502020204030204" pitchFamily="34" charset="0"/>
              </a:rPr>
              <a:t>Các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bước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viết</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thư</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điện</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tử</a:t>
            </a:r>
            <a:endParaRPr lang="en-US" sz="399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976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77367" y="2200182"/>
            <a:ext cx="7322061" cy="2134587"/>
          </a:xfrm>
          <a:prstGeom prst="rect">
            <a:avLst/>
          </a:prstGeom>
        </p:spPr>
      </p:pic>
    </p:spTree>
    <p:extLst>
      <p:ext uri="{BB962C8B-B14F-4D97-AF65-F5344CB8AC3E}">
        <p14:creationId xmlns:p14="http://schemas.microsoft.com/office/powerpoint/2010/main" val="357347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17760" y="533653"/>
            <a:ext cx="9535986" cy="6219122"/>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Đến             </a:t>
            </a:r>
            <a:r>
              <a:rPr lang="en-US" sz="3192" dirty="0">
                <a:solidFill>
                  <a:srgbClr val="002060"/>
                </a:solidFill>
                <a:latin typeface="Calibri" panose="020F0502020204030204" pitchFamily="34" charset="0"/>
                <a:cs typeface="Calibri" panose="020F0502020204030204" pitchFamily="34" charset="0"/>
              </a:rPr>
              <a:t>Son@gmail.com</a:t>
            </a: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Chủ đề       </a:t>
            </a:r>
            <a:r>
              <a:rPr lang="vi-VN" sz="3192" dirty="0">
                <a:solidFill>
                  <a:srgbClr val="002060"/>
                </a:solidFill>
                <a:latin typeface="Calibri" panose="020F0502020204030204" pitchFamily="34" charset="0"/>
                <a:cs typeface="Calibri" panose="020F0502020204030204" pitchFamily="34" charset="0"/>
              </a:rPr>
              <a:t>Hoạt động chào mừng ngày 8/3</a:t>
            </a:r>
            <a:endParaRPr lang="vi-VN" sz="3192" kern="1200" dirty="0">
              <a:solidFill>
                <a:srgbClr val="002060"/>
              </a:solidFill>
              <a:latin typeface="Calibri" panose="020F0502020204030204" pitchFamily="34" charset="0"/>
              <a:cs typeface="Calibri" panose="020F0502020204030204" pitchFamily="34" charset="0"/>
            </a:endParaRPr>
          </a:p>
          <a:p>
            <a:pPr defTabSz="456057">
              <a:buClrTx/>
              <a:defRPr/>
            </a:pPr>
            <a:endParaRPr lang="en-US" sz="3192" kern="1200" dirty="0">
              <a:solidFill>
                <a:srgbClr val="002060"/>
              </a:solidFill>
              <a:latin typeface="Calibri" panose="020F0502020204030204" pitchFamily="34" charset="0"/>
              <a:cs typeface="Calibri" panose="020F0502020204030204" pitchFamily="34" charset="0"/>
            </a:endParaRPr>
          </a:p>
          <a:p>
            <a:pPr defTabSz="456057">
              <a:buClrTx/>
              <a:defRPr/>
            </a:pPr>
            <a:r>
              <a:rPr lang="en-US" sz="3192" kern="1200" dirty="0">
                <a:solidFill>
                  <a:srgbClr val="002060"/>
                </a:solidFill>
                <a:latin typeface="Calibri" panose="020F0502020204030204" pitchFamily="34" charset="0"/>
                <a:cs typeface="Calibri" panose="020F0502020204030204" pitchFamily="34" charset="0"/>
              </a:rPr>
              <a:t>   </a:t>
            </a:r>
            <a:r>
              <a:rPr lang="en-US" sz="3192" kern="1200" dirty="0" err="1">
                <a:solidFill>
                  <a:srgbClr val="002060"/>
                </a:solidFill>
                <a:latin typeface="Calibri" panose="020F0502020204030204" pitchFamily="34" charset="0"/>
                <a:cs typeface="Calibri" panose="020F0502020204030204" pitchFamily="34" charset="0"/>
              </a:rPr>
              <a:t>Sơn</a:t>
            </a:r>
            <a:r>
              <a:rPr lang="en-US" sz="3192" kern="1200" dirty="0">
                <a:solidFill>
                  <a:srgbClr val="002060"/>
                </a:solidFill>
                <a:latin typeface="Calibri" panose="020F0502020204030204" pitchFamily="34" charset="0"/>
                <a:cs typeface="Calibri" panose="020F0502020204030204" pitchFamily="34" charset="0"/>
              </a:rPr>
              <a:t> </a:t>
            </a:r>
            <a:r>
              <a:rPr lang="vi-VN" sz="3192" kern="1200" dirty="0">
                <a:solidFill>
                  <a:srgbClr val="002060"/>
                </a:solidFill>
                <a:latin typeface="Calibri" panose="020F0502020204030204" pitchFamily="34" charset="0"/>
                <a:cs typeface="Calibri" panose="020F0502020204030204" pitchFamily="34" charset="0"/>
              </a:rPr>
              <a:t>thân mến!</a:t>
            </a:r>
          </a:p>
          <a:p>
            <a:pPr algn="just"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a:t>
            </a:r>
            <a:r>
              <a:rPr lang="en-US" sz="3192">
                <a:solidFill>
                  <a:srgbClr val="002060"/>
                </a:solidFill>
                <a:latin typeface="Calibri" panose="020F0502020204030204" pitchFamily="34" charset="0"/>
                <a:cs typeface="Calibri" panose="020F0502020204030204" pitchFamily="34" charset="0"/>
              </a:rPr>
              <a:t>a</a:t>
            </a:r>
            <a:r>
              <a:rPr lang="vi-VN" sz="3192">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nhé.</a:t>
            </a:r>
            <a:r>
              <a:rPr lang="en-US" sz="3192" dirty="0">
                <a:solidFill>
                  <a:srgbClr val="002060"/>
                </a:solidFill>
                <a:latin typeface="Calibri" panose="020F0502020204030204" pitchFamily="34" charset="0"/>
                <a:cs typeface="Calibri" panose="020F0502020204030204" pitchFamily="34" charset="0"/>
              </a:rPr>
              <a:t> </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Tớ </a:t>
            </a:r>
            <a:r>
              <a:rPr lang="vi-VN" sz="3192" kern="1200" dirty="0">
                <a:solidFill>
                  <a:srgbClr val="002060"/>
                </a:solidFill>
                <a:latin typeface="Calibri" panose="020F0502020204030204" pitchFamily="34" charset="0"/>
                <a:cs typeface="Calibri" panose="020F0502020204030204" pitchFamily="34" charset="0"/>
              </a:rPr>
              <a:t>cảm ơn cậu đã thông báo cho lớp tớ cùng tham gia.</a:t>
            </a:r>
            <a:endParaRPr lang="en-US" sz="3192" kern="1200" dirty="0">
              <a:solidFill>
                <a:srgbClr val="002060"/>
              </a:solidFill>
              <a:latin typeface="Calibri" panose="020F0502020204030204" pitchFamily="34" charset="0"/>
              <a:cs typeface="Calibri" panose="020F0502020204030204" pitchFamily="34" charset="0"/>
            </a:endParaRP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Tạm biệt Sơn. Chúc bạn buổi tối vui vẻ.</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Dương.</a:t>
            </a:r>
            <a:endParaRPr lang="vi-VN" sz="3192" kern="1200" dirty="0">
              <a:solidFill>
                <a:srgbClr val="002060"/>
              </a:solidFill>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17761" y="3620"/>
            <a:ext cx="9218119" cy="663373"/>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r>
              <a:rPr lang="vi-VN" sz="2494" b="1" kern="1200">
                <a:solidFill>
                  <a:sysClr val="windowText" lastClr="000000"/>
                </a:solidFill>
                <a:latin typeface="字魂35号-经典雅黑"/>
              </a:rPr>
              <a:t>Thư </a:t>
            </a:r>
            <a:r>
              <a:rPr lang="vi-VN" sz="2494" b="1" kern="1200" dirty="0" err="1">
                <a:solidFill>
                  <a:sysClr val="windowText" lastClr="000000"/>
                </a:solidFill>
                <a:latin typeface="字魂35号-经典雅黑"/>
              </a:rPr>
              <a:t>mới</a:t>
            </a:r>
            <a:endParaRPr lang="en-US" sz="2494" b="1" kern="1200" dirty="0">
              <a:solidFill>
                <a:sysClr val="windowText" lastClr="000000"/>
              </a:solidFill>
              <a:latin typeface="字魂35号-经典雅黑"/>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1581" y="1387917"/>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07592" y="1872490"/>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9508"/>
            <a:ext cx="2071313" cy="7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2114">
              <a:spcBef>
                <a:spcPct val="50000"/>
              </a:spcBef>
              <a:buClrTx/>
              <a:buNone/>
              <a:defRPr/>
            </a:pPr>
            <a:r>
              <a:rPr lang="en-US" altLang="en-US" sz="4389" b="1" kern="1200" dirty="0">
                <a:solidFill>
                  <a:srgbClr val="C00000"/>
                </a:solidFill>
              </a:rPr>
              <a:t>MẪU:</a:t>
            </a:r>
            <a:endParaRPr lang="vi-VN" altLang="en-US" sz="4389" b="1" kern="1200" dirty="0">
              <a:solidFill>
                <a:srgbClr val="C00000"/>
              </a:solidFill>
            </a:endParaRPr>
          </a:p>
        </p:txBody>
      </p:sp>
    </p:spTree>
    <p:extLst>
      <p:ext uri="{BB962C8B-B14F-4D97-AF65-F5344CB8AC3E}">
        <p14:creationId xmlns:p14="http://schemas.microsoft.com/office/powerpoint/2010/main" val="376807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554" y="2451612"/>
            <a:ext cx="5460730" cy="4397905"/>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07552" y="1127324"/>
            <a:ext cx="8793771" cy="1106823"/>
          </a:xfrm>
          <a:prstGeom prst="rect">
            <a:avLst/>
          </a:prstGeom>
        </p:spPr>
      </p:pic>
    </p:spTree>
    <p:extLst>
      <p:ext uri="{BB962C8B-B14F-4D97-AF65-F5344CB8AC3E}">
        <p14:creationId xmlns:p14="http://schemas.microsoft.com/office/powerpoint/2010/main" val="2517017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195" y="2872250"/>
            <a:ext cx="6372816" cy="4010374"/>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1989" y="206918"/>
            <a:ext cx="3633208" cy="3231984"/>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123897"/>
              <a:ext cx="2259756" cy="1320361"/>
            </a:xfrm>
            <a:prstGeom prst="rect">
              <a:avLst/>
            </a:prstGeom>
            <a:noFill/>
          </p:spPr>
          <p:txBody>
            <a:bodyPr wrap="square" rtlCol="0">
              <a:spAutoFit/>
            </a:bodyPr>
            <a:lstStyle/>
            <a:p>
              <a:pPr algn="ctr" defTabSz="456057">
                <a:buClrTx/>
                <a:defRPr/>
              </a:pPr>
              <a:r>
                <a:rPr lang="en-US" sz="3990" b="1" kern="1200" dirty="0" err="1">
                  <a:solidFill>
                    <a:srgbClr val="CC00CC"/>
                  </a:solidFill>
                  <a:latin typeface="字魂35号-经典雅黑"/>
                  <a:cs typeface="+mn-cs"/>
                </a:rPr>
                <a:t>Trình</a:t>
              </a:r>
              <a:r>
                <a:rPr lang="en-US" sz="3990" b="1" kern="1200" dirty="0">
                  <a:solidFill>
                    <a:srgbClr val="CC00CC"/>
                  </a:solidFill>
                  <a:latin typeface="字魂35号-经典雅黑"/>
                  <a:cs typeface="+mn-cs"/>
                </a:rPr>
                <a:t> </a:t>
              </a:r>
              <a:r>
                <a:rPr lang="en-US" sz="3990" b="1" kern="1200" dirty="0" err="1">
                  <a:solidFill>
                    <a:srgbClr val="CC00CC"/>
                  </a:solidFill>
                  <a:latin typeface="字魂35号-经典雅黑"/>
                  <a:cs typeface="+mn-cs"/>
                </a:rPr>
                <a:t>bày</a:t>
              </a:r>
              <a:endParaRPr lang="en-US" sz="3990" b="1" kern="1200" dirty="0">
                <a:solidFill>
                  <a:srgbClr val="CC00CC"/>
                </a:solidFill>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79252" y="80215"/>
            <a:ext cx="3633208" cy="3231984"/>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125608"/>
              <a:ext cx="2221399" cy="1320361"/>
            </a:xfrm>
            <a:prstGeom prst="rect">
              <a:avLst/>
            </a:prstGeom>
            <a:noFill/>
          </p:spPr>
          <p:txBody>
            <a:bodyPr wrap="square" rtlCol="0">
              <a:spAutoFit/>
            </a:bodyPr>
            <a:lstStyle/>
            <a:p>
              <a:pPr algn="ctr" defTabSz="456057">
                <a:buClrTx/>
                <a:defRPr/>
              </a:pPr>
              <a:r>
                <a:rPr lang="en-US" sz="3990" b="1" kern="1200">
                  <a:solidFill>
                    <a:srgbClr val="FF3399"/>
                  </a:solidFill>
                  <a:latin typeface="字魂35号-经典雅黑"/>
                  <a:cs typeface="+mn-cs"/>
                </a:rPr>
                <a:t>Nhận xét</a:t>
              </a:r>
            </a:p>
          </p:txBody>
        </p:sp>
      </p:grpSp>
    </p:spTree>
    <p:extLst>
      <p:ext uri="{BB962C8B-B14F-4D97-AF65-F5344CB8AC3E}">
        <p14:creationId xmlns:p14="http://schemas.microsoft.com/office/powerpoint/2010/main" val="36315446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1517" y="643769"/>
            <a:ext cx="6310436" cy="631043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đã</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đúng</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yêu</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cầu</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đủ</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các</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phần</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của</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thư</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điện</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tử</a:t>
                </a:r>
                <a:r>
                  <a:rPr lang="en-US" sz="3491" kern="1200" dirty="0">
                    <a:solidFill>
                      <a:prstClr val="black"/>
                    </a:solidFill>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0834" y="1816471"/>
            <a:ext cx="5507018" cy="5492520"/>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err="1">
                    <a:solidFill>
                      <a:srgbClr val="FF0000"/>
                    </a:solidFill>
                    <a:latin typeface="字魂35号-经典雅黑"/>
                    <a:cs typeface="+mn-cs"/>
                  </a:rPr>
                  <a:t>có</a:t>
                </a:r>
                <a:r>
                  <a:rPr lang="en-US" sz="3491" b="1" kern="1200">
                    <a:solidFill>
                      <a:srgbClr val="FF0000"/>
                    </a:solidFill>
                    <a:latin typeface="字魂35号-经典雅黑"/>
                    <a:cs typeface="+mn-cs"/>
                  </a:rPr>
                  <a:t> nội dung trả lời hay</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dùng</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từ</a:t>
                </a:r>
                <a:r>
                  <a:rPr lang="en-US" sz="3491" kern="1200" dirty="0">
                    <a:solidFill>
                      <a:prstClr val="black"/>
                    </a:solidFill>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695215" y="1439625"/>
            <a:ext cx="4985710" cy="497161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248830"/>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có</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sáng</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tạo</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thêm</a:t>
                </a:r>
                <a:r>
                  <a:rPr lang="en-US" sz="3491" kern="1200" dirty="0">
                    <a:solidFill>
                      <a:prstClr val="black"/>
                    </a:solidFill>
                    <a:latin typeface="字魂35号-经典雅黑"/>
                    <a:cs typeface="+mn-cs"/>
                  </a:rPr>
                  <a:t> ý </a:t>
                </a:r>
                <a:r>
                  <a:rPr lang="en-US" sz="3491" kern="1200" dirty="0" err="1">
                    <a:solidFill>
                      <a:prstClr val="black"/>
                    </a:solidFill>
                    <a:latin typeface="字魂35号-经典雅黑"/>
                    <a:cs typeface="+mn-cs"/>
                  </a:rPr>
                  <a:t>mới</a:t>
                </a:r>
                <a:r>
                  <a:rPr lang="en-US" sz="3491" kern="1200" dirty="0">
                    <a:solidFill>
                      <a:prstClr val="black"/>
                    </a:solidFill>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09466" y="141745"/>
            <a:ext cx="2595727" cy="1727327"/>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456057">
                <a:buClrTx/>
                <a:defRPr/>
              </a:pPr>
              <a:endParaRPr lang="en-US" sz="1995" b="1" kern="1200">
                <a:solidFill>
                  <a:prstClr val="black"/>
                </a:solidFill>
                <a:latin typeface="字魂35号-经典雅黑"/>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algn="ctr" defTabSz="456057">
                <a:buClrTx/>
                <a:defRPr/>
              </a:pPr>
              <a:r>
                <a:rPr lang="en-US" sz="2594" b="1" kern="1200" dirty="0" err="1">
                  <a:solidFill>
                    <a:srgbClr val="CC00CC"/>
                  </a:solidFill>
                  <a:latin typeface="字魂35号-经典雅黑"/>
                  <a:cs typeface="+mn-cs"/>
                </a:rPr>
                <a:t>Trao</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đổi</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bài</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viết</a:t>
              </a:r>
              <a:endParaRPr lang="en-US" sz="2594" b="1" kern="1200" dirty="0">
                <a:solidFill>
                  <a:srgbClr val="CC00CC"/>
                </a:solidFill>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37277" y="8483"/>
            <a:ext cx="2334211" cy="1926707"/>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693080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69336" y="826476"/>
            <a:ext cx="10423166" cy="5310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4423" y="2293553"/>
            <a:ext cx="9568079" cy="4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50000"/>
              </a:spcBef>
              <a:buClrTx/>
              <a:buNone/>
              <a:defRPr/>
            </a:pPr>
            <a:r>
              <a:rPr lang="vi-VN" altLang="en-US" sz="3990" b="1" kern="1200">
                <a:solidFill>
                  <a:srgbClr val="3C72BE"/>
                </a:solidFill>
                <a:latin typeface="Calibri" panose="020F0502020204030204" pitchFamily="34" charset="0"/>
                <a:ea typeface="字魂35号-经典雅黑"/>
                <a:cs typeface="Calibri" panose="020F0502020204030204" pitchFamily="34" charset="0"/>
              </a:rPr>
              <a:t>- </a:t>
            </a:r>
            <a:r>
              <a:rPr lang="en-US" altLang="en-US" sz="3990" b="1" kern="1200">
                <a:solidFill>
                  <a:srgbClr val="3C72BE"/>
                </a:solidFill>
                <a:latin typeface="Calibri" panose="020F0502020204030204" pitchFamily="34" charset="0"/>
                <a:ea typeface="字魂35号-经典雅黑"/>
                <a:cs typeface="Calibri" panose="020F0502020204030204" pitchFamily="34" charset="0"/>
              </a:rPr>
              <a:t>Xem lại </a:t>
            </a:r>
            <a:r>
              <a:rPr lang="vi-VN" altLang="en-US" sz="3990" b="1" kern="1200">
                <a:solidFill>
                  <a:srgbClr val="3C72BE"/>
                </a:solidFill>
                <a:latin typeface="Calibri" panose="020F0502020204030204" pitchFamily="34" charset="0"/>
                <a:ea typeface="字魂35号-经典雅黑"/>
                <a:cs typeface="Calibri" panose="020F0502020204030204" pitchFamily="34" charset="0"/>
              </a:rPr>
              <a:t>bài</a:t>
            </a:r>
            <a:r>
              <a:rPr lang="en-US" altLang="en-US" sz="3990" b="1" kern="1200">
                <a:solidFill>
                  <a:srgbClr val="3C72BE"/>
                </a:solidFill>
                <a:latin typeface="Calibri" panose="020F0502020204030204" pitchFamily="34" charset="0"/>
                <a:ea typeface="字魂35号-经典雅黑"/>
                <a:cs typeface="Calibri" panose="020F0502020204030204" pitchFamily="34" charset="0"/>
              </a:rPr>
              <a:t> học hôm nay</a:t>
            </a:r>
          </a:p>
          <a:p>
            <a:pPr defTabSz="912114">
              <a:spcBef>
                <a:spcPct val="50000"/>
              </a:spcBef>
              <a:buClrTx/>
              <a:buFontTx/>
              <a:buChar char="-"/>
              <a:defRPr/>
            </a:pPr>
            <a:r>
              <a:rPr lang="en-US" altLang="en-US" sz="3990" b="1" kern="1200">
                <a:solidFill>
                  <a:srgbClr val="3C72BE"/>
                </a:solidFill>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defTabSz="912114">
              <a:spcBef>
                <a:spcPct val="50000"/>
              </a:spcBef>
              <a:buClrTx/>
              <a:buFontTx/>
              <a:buChar char="-"/>
              <a:defRPr/>
            </a:pPr>
            <a:r>
              <a:rPr lang="en-US" altLang="en-US" sz="3990" b="1" kern="1200">
                <a:solidFill>
                  <a:srgbClr val="3C72BE"/>
                </a:solidFill>
                <a:latin typeface="Calibri" panose="020F0502020204030204" pitchFamily="34" charset="0"/>
                <a:ea typeface="字魂35号-经典雅黑"/>
                <a:cs typeface="Calibri" panose="020F0502020204030204" pitchFamily="34" charset="0"/>
              </a:rPr>
              <a:t> Chuẩn bị: bài học tiếp theo</a:t>
            </a:r>
          </a:p>
          <a:p>
            <a:pPr defTabSz="912114">
              <a:spcBef>
                <a:spcPct val="50000"/>
              </a:spcBef>
              <a:buClrTx/>
              <a:buNone/>
              <a:defRPr/>
            </a:pPr>
            <a:endParaRPr lang="en-US" altLang="en-US" sz="3990" b="1" kern="1200">
              <a:solidFill>
                <a:srgbClr val="3C72BE"/>
              </a:solidFill>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191269" y="1066375"/>
            <a:ext cx="775981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0"/>
              </a:spcBef>
              <a:buClrTx/>
              <a:buNone/>
              <a:defRPr/>
            </a:pPr>
            <a:r>
              <a:rPr lang="vi-VN" altLang="en-US" sz="7980" b="1" kern="1200" dirty="0">
                <a:solidFill>
                  <a:srgbClr val="FF9933"/>
                </a:solidFill>
                <a:effectLst>
                  <a:outerShdw blurRad="38100" dist="38100" dir="2700000" algn="tl">
                    <a:srgbClr val="000000">
                      <a:alpha val="43137"/>
                    </a:srgbClr>
                  </a:outerShdw>
                </a:effectLst>
                <a:latin typeface="Calibri" panose="020F0502020204030204" pitchFamily="34" charset="0"/>
                <a:ea typeface="字魂35号-经典雅黑"/>
                <a:cs typeface="Calibri" panose="020F0502020204030204" pitchFamily="34" charset="0"/>
              </a:rPr>
              <a:t>DẶN DÒ</a:t>
            </a:r>
            <a:endParaRPr lang="en-US" altLang="en-US" sz="7980" b="1" kern="1200" dirty="0">
              <a:solidFill>
                <a:srgbClr val="FF9933"/>
              </a:solidFill>
              <a:effectLst>
                <a:outerShdw blurRad="38100" dist="38100" dir="2700000" algn="tl">
                  <a:srgbClr val="000000">
                    <a:alpha val="43137"/>
                  </a:srgbClr>
                </a:outerShdw>
              </a:effectLst>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689660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6" y="8483"/>
            <a:ext cx="12111163" cy="6841034"/>
          </a:xfrm>
          <a:prstGeom prst="rect">
            <a:avLst/>
          </a:prstGeom>
        </p:spPr>
      </p:pic>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87103" y="2455989"/>
            <a:ext cx="9158658" cy="1489954"/>
          </a:xfrm>
          <a:prstGeom prst="rect">
            <a:avLst/>
          </a:prstGeom>
        </p:spPr>
      </p:pic>
    </p:spTree>
    <p:extLst>
      <p:ext uri="{BB962C8B-B14F-4D97-AF65-F5344CB8AC3E}">
        <p14:creationId xmlns:p14="http://schemas.microsoft.com/office/powerpoint/2010/main" val="1600956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8483"/>
            <a:ext cx="12161838" cy="6841033"/>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225" y="1960101"/>
            <a:ext cx="3959393" cy="5011034"/>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2579" y="2554037"/>
            <a:ext cx="9152576" cy="1635909"/>
          </a:xfrm>
          <a:prstGeom prst="rect">
            <a:avLst/>
          </a:prstGeom>
        </p:spPr>
      </p:pic>
    </p:spTree>
    <p:extLst>
      <p:ext uri="{BB962C8B-B14F-4D97-AF65-F5344CB8AC3E}">
        <p14:creationId xmlns:p14="http://schemas.microsoft.com/office/powerpoint/2010/main" val="1367132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3556" y="2006027"/>
            <a:ext cx="9158658" cy="869647"/>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2023" y="2867990"/>
            <a:ext cx="7297735" cy="1046009"/>
          </a:xfrm>
          <a:prstGeom prst="rect">
            <a:avLst/>
          </a:prstGeom>
        </p:spPr>
      </p:pic>
    </p:spTree>
    <p:extLst>
      <p:ext uri="{BB962C8B-B14F-4D97-AF65-F5344CB8AC3E}">
        <p14:creationId xmlns:p14="http://schemas.microsoft.com/office/powerpoint/2010/main" val="615635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298959" y="1883783"/>
            <a:ext cx="934478" cy="934478"/>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1</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3985" y="4070346"/>
            <a:ext cx="946693" cy="889211"/>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2</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58624" y="1760837"/>
            <a:ext cx="8492075" cy="1320165"/>
          </a:xfrm>
          <a:prstGeom prst="rect">
            <a:avLst/>
          </a:prstGeom>
          <a:noFill/>
        </p:spPr>
        <p:txBody>
          <a:bodyPr wrap="square">
            <a:spAutoFit/>
          </a:bodyPr>
          <a:lstStyle/>
          <a:p>
            <a:pPr indent="456057" algn="just"/>
            <a:r>
              <a:rPr lang="en-US"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lang="vi-VN" sz="3990" b="1" kern="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2124" y="3956330"/>
            <a:ext cx="8492075" cy="1320165"/>
          </a:xfrm>
          <a:prstGeom prst="rect">
            <a:avLst/>
          </a:prstGeom>
          <a:noFill/>
        </p:spPr>
        <p:txBody>
          <a:bodyPr wrap="square">
            <a:spAutoFit/>
          </a:bodyPr>
          <a:lstStyle/>
          <a:p>
            <a:pPr indent="456057" algn="just"/>
            <a:r>
              <a:rPr lang="vi-VN" sz="399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lang="vi-VN" sz="3990" b="1" kern="1200" dirty="0">
              <a:solidFill>
                <a:srgbClr val="FF66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2101" y="829407"/>
            <a:ext cx="10517637" cy="524986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3437" y="249187"/>
            <a:ext cx="7694964" cy="11316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58624" y="405190"/>
            <a:ext cx="998352" cy="831059"/>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886561" y="4561571"/>
            <a:ext cx="2275277" cy="227527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zh-CN" altLang="en-US" sz="1795" kern="1200">
              <a:solidFill>
                <a:prstClr val="white"/>
              </a:solidFill>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0667" y="292715"/>
            <a:ext cx="5868595" cy="1179801"/>
          </a:xfrm>
          <a:prstGeom prst="rect">
            <a:avLst/>
          </a:prstGeom>
        </p:spPr>
      </p:pic>
    </p:spTree>
    <p:extLst>
      <p:ext uri="{BB962C8B-B14F-4D97-AF65-F5344CB8AC3E}">
        <p14:creationId xmlns:p14="http://schemas.microsoft.com/office/powerpoint/2010/main" val="1368283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29860" y="2299787"/>
            <a:ext cx="7322061" cy="1441302"/>
          </a:xfrm>
          <a:prstGeom prst="rect">
            <a:avLst/>
          </a:prstGeom>
        </p:spPr>
      </p:pic>
    </p:spTree>
    <p:extLst>
      <p:ext uri="{BB962C8B-B14F-4D97-AF65-F5344CB8AC3E}">
        <p14:creationId xmlns:p14="http://schemas.microsoft.com/office/powerpoint/2010/main" val="3944169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lang="vi-VN" altLang="en-US" sz="6583" kern="1200"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5467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61733" y="2215119"/>
            <a:ext cx="3620047"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41034" y="36320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27150" y="342326"/>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092" b="1" dirty="0">
                <a:solidFill>
                  <a:srgbClr val="C00000"/>
                </a:solidFill>
                <a:latin typeface="Cambria" panose="02040503050406030204" pitchFamily="18" charset="0"/>
                <a:ea typeface="Cambria" panose="02040503050406030204" pitchFamily="18" charset="0"/>
              </a:rPr>
              <a:t>a. Bức thư trên do ai viết, gửi cho ai?</a:t>
            </a:r>
            <a:endParaRPr lang="vi-VN" altLang="en-US" sz="3092" b="1" kern="1200" dirty="0">
              <a:solidFill>
                <a:srgbClr val="C00000"/>
              </a:solidFill>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47246" y="2417618"/>
            <a:ext cx="3429153" cy="2793838"/>
          </a:xfrm>
          <a:prstGeom prst="rect">
            <a:avLst/>
          </a:prstGeom>
          <a:noFill/>
        </p:spPr>
        <p:txBody>
          <a:bodyPr wrap="square">
            <a:spAutoFit/>
          </a:bodyPr>
          <a:lstStyle/>
          <a:p>
            <a:pPr algn="ctr" defTabSz="456057"/>
            <a:r>
              <a:rPr lang="vi-VN" sz="4389"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lang="en-US" sz="4389"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020" y="1580971"/>
            <a:ext cx="7487131" cy="4133124"/>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0929" y="3124954"/>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1927" y="4759201"/>
            <a:ext cx="38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85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1545</TotalTime>
  <Words>492</Words>
  <Application>Microsoft Office PowerPoint</Application>
  <PresentationFormat>Custom</PresentationFormat>
  <Paragraphs>62</Paragraphs>
  <Slides>20</Slides>
  <Notes>12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Arial</vt:lpstr>
      <vt:lpstr>Maven Pro</vt:lpstr>
      <vt:lpstr>Cambria</vt:lpstr>
      <vt:lpstr>Gloria Hallelujah</vt:lpstr>
      <vt:lpstr>字魂35号-经典雅黑</vt:lpstr>
      <vt:lpstr>等线</vt:lpstr>
      <vt:lpstr>Raleway SemiBold</vt:lpstr>
      <vt:lpstr>HP001 5 hàng</vt:lpstr>
      <vt:lpstr>Nunito</vt:lpstr>
      <vt:lpstr>Calibri</vt:lpstr>
      <vt:lpstr>Annifont</vt:lpstr>
      <vt:lpstr>HP001 4 hàng</vt:lpstr>
      <vt:lpstr>Team Building Class for Elementary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PC</cp:lastModifiedBy>
  <cp:revision>198</cp:revision>
  <dcterms:modified xsi:type="dcterms:W3CDTF">2024-03-11T06:48:50Z</dcterms:modified>
</cp:coreProperties>
</file>