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8" r:id="rId19"/>
    <p:sldId id="48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4381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2022/9/30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11.emf"/></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 name="Picture 1">
            <a:extLst>
              <a:ext uri="{FF2B5EF4-FFF2-40B4-BE49-F238E27FC236}">
                <a16:creationId xmlns:a16="http://schemas.microsoft.com/office/drawing/2014/main" id="{EA02D9DD-5A1F-4E2B-BCA1-A228329DF298}"/>
              </a:ext>
            </a:extLst>
          </p:cNvPr>
          <p:cNvPicPr>
            <a:picLocks noChangeAspect="1"/>
          </p:cNvPicPr>
          <p:nvPr/>
        </p:nvPicPr>
        <p:blipFill>
          <a:blip r:embed="rId4"/>
          <a:stretch>
            <a:fillRect/>
          </a:stretch>
        </p:blipFill>
        <p:spPr>
          <a:xfrm>
            <a:off x="3726698" y="175748"/>
            <a:ext cx="5432007" cy="957155"/>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5"/>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6"/>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Times New Roman" panose="02020603050405020304" pitchFamily="18" charset="0"/>
                <a:cs typeface="Times New Roman" panose="02020603050405020304" pitchFamily="18"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Times New Roman" panose="02020603050405020304" pitchFamily="18" charset="0"/>
                <a:cs typeface="Times New Roman" panose="02020603050405020304" pitchFamily="18"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Hoàn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thiện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44C70820-C1AF-4694-B27B-B60259E4329C}"/>
              </a:ext>
            </a:extLst>
          </p:cNvPr>
          <p:cNvPicPr>
            <a:picLocks noChangeAspect="1"/>
          </p:cNvPicPr>
          <p:nvPr/>
        </p:nvPicPr>
        <p:blipFill>
          <a:blip r:embed="rId4"/>
          <a:stretch>
            <a:fillRect/>
          </a:stretch>
        </p:blipFill>
        <p:spPr>
          <a:xfrm>
            <a:off x="489148" y="990600"/>
            <a:ext cx="10249972" cy="4038600"/>
          </a:xfrm>
          <a:prstGeom prst="rect">
            <a:avLst/>
          </a:prstGeom>
        </p:spPr>
      </p:pic>
      <p:grpSp>
        <p:nvGrpSpPr>
          <p:cNvPr id="14" name="Group 13">
            <a:extLst>
              <a:ext uri="{FF2B5EF4-FFF2-40B4-BE49-F238E27FC236}">
                <a16:creationId xmlns:a16="http://schemas.microsoft.com/office/drawing/2014/main" id="{B57811F2-0EF4-4AD0-BFDB-262086563EE2}"/>
              </a:ext>
            </a:extLst>
          </p:cNvPr>
          <p:cNvGrpSpPr/>
          <p:nvPr/>
        </p:nvGrpSpPr>
        <p:grpSpPr>
          <a:xfrm>
            <a:off x="3901789" y="4060704"/>
            <a:ext cx="3916499" cy="2746185"/>
            <a:chOff x="1197026" y="4232126"/>
            <a:chExt cx="3751815" cy="2630711"/>
          </a:xfrm>
        </p:grpSpPr>
        <p:pic>
          <p:nvPicPr>
            <p:cNvPr id="15" name="Picture 14">
              <a:extLst>
                <a:ext uri="{FF2B5EF4-FFF2-40B4-BE49-F238E27FC236}">
                  <a16:creationId xmlns:a16="http://schemas.microsoft.com/office/drawing/2014/main" id="{6ED80F20-DA4E-4D66-9EF5-3F21D89E6011}"/>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6" name="Picture 15">
              <a:extLst>
                <a:ext uri="{FF2B5EF4-FFF2-40B4-BE49-F238E27FC236}">
                  <a16:creationId xmlns:a16="http://schemas.microsoft.com/office/drawing/2014/main" id="{064DA0B2-FA1F-414A-968F-394704B7D660}"/>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25" name="TextBox 24">
            <a:extLst>
              <a:ext uri="{FF2B5EF4-FFF2-40B4-BE49-F238E27FC236}">
                <a16:creationId xmlns:a16="http://schemas.microsoft.com/office/drawing/2014/main" id="{2CB76510-1F3F-4B90-ABF2-EF197FD62296}"/>
              </a:ext>
            </a:extLst>
          </p:cNvPr>
          <p:cNvSpPr txBox="1"/>
          <p:nvPr/>
        </p:nvSpPr>
        <p:spPr>
          <a:xfrm>
            <a:off x="1082774" y="1627986"/>
            <a:ext cx="9062720" cy="1754326"/>
          </a:xfrm>
          <a:prstGeom prst="rect">
            <a:avLst/>
          </a:prstGeom>
          <a:noFill/>
        </p:spPr>
        <p:txBody>
          <a:bodyPr wrap="square" rtlCol="0">
            <a:spAutoFit/>
          </a:bodyPr>
          <a:lstStyle/>
          <a:p>
            <a:pPr algn="ctr">
              <a:defRPr/>
            </a:pPr>
            <a:r>
              <a:rPr lang="en-US" sz="3600" u="sng" dirty="0">
                <a:solidFill>
                  <a:srgbClr val="FF0000"/>
                </a:solidFill>
                <a:latin typeface="Times New Roman" panose="02020603050405020304" pitchFamily="18" charset="0"/>
                <a:cs typeface="Times New Roman" panose="02020603050405020304" pitchFamily="18" charset="0"/>
              </a:rPr>
              <a:t>V</a:t>
            </a:r>
            <a:r>
              <a:rPr lang="vi-VN" sz="3600" u="sng" dirty="0">
                <a:solidFill>
                  <a:srgbClr val="FF0000"/>
                </a:solidFill>
                <a:latin typeface="Times New Roman" panose="02020603050405020304" pitchFamily="18" charset="0"/>
                <a:cs typeface="Times New Roman" panose="02020603050405020304" pitchFamily="18" charset="0"/>
              </a:rPr>
              <a:t>ề nhà</a:t>
            </a:r>
            <a:endParaRPr lang="en-US" sz="3600" u="sng" dirty="0">
              <a:solidFill>
                <a:srgbClr val="FF0000"/>
              </a:solidFill>
              <a:latin typeface="Times New Roman" panose="02020603050405020304" pitchFamily="18" charset="0"/>
              <a:cs typeface="Times New Roman" panose="02020603050405020304" pitchFamily="18" charset="0"/>
            </a:endParaRPr>
          </a:p>
          <a:p>
            <a:pPr algn="ctr">
              <a:defRPr/>
            </a:pPr>
            <a:r>
              <a:rPr lang="en-US" sz="3600" dirty="0" err="1">
                <a:solidFill>
                  <a:srgbClr val="00B050"/>
                </a:solidFill>
                <a:latin typeface="Times New Roman" panose="02020603050405020304" pitchFamily="18" charset="0"/>
                <a:cs typeface="Times New Roman" panose="02020603050405020304" pitchFamily="18" charset="0"/>
              </a:rPr>
              <a:t>Nói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với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bố</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mẹ</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yêu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những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việc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cần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thực</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hiện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khi</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tìm</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hiểu</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truyền</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thống</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nhà</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trường</a:t>
            </a:r>
            <a:r>
              <a:rPr lang="en-US" sz="36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2198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fade">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fade">
                                      <p:cBhvr>
                                        <p:cTn id="1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1. </a:t>
            </a:r>
            <a:r>
              <a:rPr lang="en-US" sz="3600" b="1" dirty="0" err="1">
                <a:solidFill>
                  <a:srgbClr val="FFFF00"/>
                </a:solidFill>
                <a:latin typeface="Times New Roman" panose="02020603050405020304" pitchFamily="18" charset="0"/>
                <a:cs typeface="Times New Roman" panose="02020603050405020304" pitchFamily="18" charset="0"/>
              </a:rPr>
              <a:t>Cùng</a:t>
            </a:r>
            <a:r>
              <a:rPr lang="en-US" sz="3600" b="1" dirty="0">
                <a:solidFill>
                  <a:srgbClr val="FFFF00"/>
                </a:solidFill>
                <a:latin typeface="Times New Roman" panose="02020603050405020304" pitchFamily="18" charset="0"/>
                <a:cs typeface="Times New Roman" panose="02020603050405020304" pitchFamily="18" charset="0"/>
              </a:rPr>
              <a:t> Minh, </a:t>
            </a:r>
            <a:r>
              <a:rPr lang="en-US" sz="3600" b="1" dirty="0" err="1">
                <a:solidFill>
                  <a:srgbClr val="FFFF00"/>
                </a:solidFill>
                <a:latin typeface="Times New Roman" panose="02020603050405020304" pitchFamily="18" charset="0"/>
                <a:cs typeface="Times New Roman" panose="02020603050405020304" pitchFamily="18" charset="0"/>
              </a:rPr>
              <a:t>Hoa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tìm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hiểu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truyền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thống</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nhà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trường</a:t>
            </a:r>
            <a:endParaRPr lang="en-US" sz="3600" b="1" dirty="0">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dirty="0">
                <a:solidFill>
                  <a:srgbClr val="002060"/>
                </a:solidFill>
                <a:latin typeface="Times New Roman" panose="02020603050405020304" pitchFamily="18" charset="0"/>
                <a:cs typeface="Times New Roman" panose="02020603050405020304" pitchFamily="18"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latin typeface="Times New Roman" panose="02020603050405020304" pitchFamily="18" charset="0"/>
                <a:cs typeface="Times New Roman" panose="02020603050405020304" pitchFamily="18"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Hình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mô</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thông</a:t>
            </a:r>
            <a:r>
              <a:rPr lang="en-US" sz="3600" dirty="0">
                <a:solidFill>
                  <a:srgbClr val="FF0000"/>
                </a:solidFill>
                <a:latin typeface="Times New Roman" panose="02020603050405020304" pitchFamily="18" charset="0"/>
                <a:cs typeface="Times New Roman" panose="02020603050405020304" pitchFamily="18"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Times New Roman" panose="02020603050405020304" pitchFamily="18" charset="0"/>
                <a:cs typeface="Times New Roman" panose="02020603050405020304" pitchFamily="18" charset="0"/>
              </a:rPr>
              <a:t>Phiếu thu thập thông tin</a:t>
            </a:r>
            <a:endParaRPr lang="en-US" sz="3600" dirty="0">
              <a:solidFill>
                <a:srgbClr val="FF000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3600" dirty="0">
                <a:solidFill>
                  <a:srgbClr val="FF0000"/>
                </a:solidFill>
                <a:latin typeface="Times New Roman" panose="02020603050405020304" pitchFamily="18" charset="0"/>
                <a:cs typeface="Times New Roman" panose="02020603050405020304" pitchFamily="18" charset="0"/>
              </a:rPr>
              <a:t>B</a:t>
            </a:r>
            <a:r>
              <a:rPr lang="vi-VN" sz="3600" dirty="0">
                <a:solidFill>
                  <a:srgbClr val="FF0000"/>
                </a:solidFill>
                <a:latin typeface="Times New Roman" panose="02020603050405020304" pitchFamily="18" charset="0"/>
                <a:cs typeface="Times New Roman" panose="02020603050405020304" pitchFamily="18"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Khi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lưu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điều</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gì</a:t>
              </a:r>
              <a:r>
                <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sát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a:t>
            </a: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Đặt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endParaRPr lang="en-US" sz="4000" dirty="0">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Ghi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thông</a:t>
            </a:r>
            <a:r>
              <a:rPr lang="en-US" sz="4000" dirty="0">
                <a:latin typeface="Times New Roman" panose="02020603050405020304" pitchFamily="18" charset="0"/>
                <a:cs typeface="Times New Roman" panose="02020603050405020304" pitchFamily="18" charset="0"/>
              </a:rPr>
              <a:t> tin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phiếu</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1107222"/>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Cùng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xây</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dựng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thập</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thông</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tin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theo</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mẫu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phiếu</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FFC000"/>
                  </a:solidFill>
                  <a:effectLst/>
                  <a:uLnTx/>
                  <a:uFillTx/>
                  <a:latin typeface="Times New Roman" panose="02020603050405020304" pitchFamily="18" charset="0"/>
                  <a:cs typeface="Times New Roman" panose="02020603050405020304" pitchFamily="18" charset="0"/>
                </a:rPr>
                <a:t>gợi</a:t>
              </a:r>
              <a:r>
                <a:rPr kumimoji="0" lang="en-US" sz="30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Quan </a:t>
            </a:r>
            <a:r>
              <a:rPr lang="en-US" sz="2800" dirty="0" err="1">
                <a:solidFill>
                  <a:srgbClr val="FF0000"/>
                </a:solidFill>
                <a:latin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chép</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Times New Roman" panose="02020603050405020304" pitchFamily="18" charset="0"/>
                <a:cs typeface="Times New Roman" panose="02020603050405020304" pitchFamily="18"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yêu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nhằm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đích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thông</a:t>
            </a:r>
            <a:r>
              <a:rPr lang="en-US" sz="2800" dirty="0">
                <a:solidFill>
                  <a:srgbClr val="FF0000"/>
                </a:solidFill>
                <a:latin typeface="Times New Roman" panose="02020603050405020304" pitchFamily="18" charset="0"/>
                <a:cs typeface="Times New Roman" panose="02020603050405020304" pitchFamily="18" charset="0"/>
              </a:rPr>
              <a:t> tin </a:t>
            </a:r>
            <a:r>
              <a:rPr lang="en-US" sz="2800" dirty="0" err="1">
                <a:solidFill>
                  <a:srgbClr val="FF0000"/>
                </a:solidFill>
                <a:latin typeface="Times New Roman" panose="02020603050405020304" pitchFamily="18" charset="0"/>
                <a:cs typeface="Times New Roman" panose="02020603050405020304" pitchFamily="18" charset="0"/>
              </a:rPr>
              <a:t>đầy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425</Words>
  <Application>Microsoft Office PowerPoint</Application>
  <PresentationFormat>Widescreen</PresentationFormat>
  <Paragraphs>59</Paragraphs>
  <Slides>18</Slides>
  <Notes>17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Arial</vt:lpstr>
      <vt:lpstr>Calibri</vt:lpstr>
      <vt:lpstr>Georgia</vt:lpstr>
      <vt:lpstr>Times New Roman</vt:lpstr>
      <vt:lpstr>Yeseva One</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34</cp:revision>
  <dcterms:created xsi:type="dcterms:W3CDTF">2022-07-17T23:20:10Z</dcterms:created>
  <dcterms:modified xsi:type="dcterms:W3CDTF">2022-09-30T08:24:47Z</dcterms:modified>
</cp:coreProperties>
</file>