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325" r:id="rId3"/>
    <p:sldId id="335" r:id="rId4"/>
    <p:sldId id="334" r:id="rId5"/>
    <p:sldId id="320" r:id="rId6"/>
    <p:sldId id="337" r:id="rId7"/>
    <p:sldId id="326" r:id="rId8"/>
    <p:sldId id="327" r:id="rId9"/>
    <p:sldId id="329" r:id="rId10"/>
    <p:sldId id="336" r:id="rId11"/>
    <p:sldId id="330" r:id="rId12"/>
    <p:sldId id="331" r:id="rId13"/>
    <p:sldId id="338" r:id="rId14"/>
    <p:sldId id="30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523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1B762-0691-DB1F-D233-A6FDD86E1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BC404-6662-D760-74F6-8EC98BF22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5A618-0451-FCE9-E23E-25194DF1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620F-3362-4D1C-8DF8-73DC155D6B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AABB-C6F8-0A60-E23E-37E43BA00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BE089-1658-BC37-8317-5FC6D020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926E-559C-4B28-897E-5BC967CD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1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986B1-0966-47CF-2BD1-6E662299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3C43A-3631-F58A-A608-FFE0A2E8B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1840F-3371-CC89-9DCA-97409AD0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620F-3362-4D1C-8DF8-73DC155D6B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0D72A-948D-B8B7-C628-7D6BE0DA6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0E89F-43E7-BD80-50FB-79BBD1B1F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926E-559C-4B28-897E-5BC967CD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0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135E24-D996-9B75-5255-014C8BC6E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6D926-698A-75B9-AF30-E09037772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F24B8-62A2-28F1-1774-324411E5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620F-3362-4D1C-8DF8-73DC155D6B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4E199-7ED3-93EF-E465-78C568D89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798EF-7479-87EB-2546-CCC87756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926E-559C-4B28-897E-5BC967CD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07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904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94A9D-C3A6-6477-0E87-564582A6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6C025-E500-B223-1681-FB4B19DEE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21B72-1EE2-E340-5F5D-2882317E8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620F-3362-4D1C-8DF8-73DC155D6B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B2D02-9CAC-126E-5CD4-6430AA8B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3EBED-E721-BDA7-E1DA-D9D60BBE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926E-559C-4B28-897E-5BC967CD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6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8477-A6D0-F230-E24C-3ADF573E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672D9-D3F5-4B62-68C7-2CBD8A634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0C47F-A4D2-1289-65F1-6B88CA04A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620F-3362-4D1C-8DF8-73DC155D6B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1C8B9-36EE-FB70-7062-54E9AA02E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C392-EA36-D875-5B8C-60FF419DE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926E-559C-4B28-897E-5BC967CD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3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2521D-30A2-7458-AC8F-7544E689F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22852-401E-50F3-C525-D5BEE8270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10FB1-F249-0BE2-6DD7-5D6F8477E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027AB-C4DB-1A9E-53C2-8E4EEA1C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620F-3362-4D1C-8DF8-73DC155D6B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A3DAE-0997-C646-B0FB-88444916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29D0B-DAC1-6E88-28B0-85C9BD33E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926E-559C-4B28-897E-5BC967CD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1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9985-8EDD-AC33-F3E1-7CE9E584A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C569-3385-F842-C403-C00475942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01100-201C-FF42-738E-CE76B8CD4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B654FC-5187-C4F3-095C-E6B72A23F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E9621B-F9A4-6DC6-E1EA-BB2B2CA01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67FAC-4C89-75CA-AD0C-52D527BB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620F-3362-4D1C-8DF8-73DC155D6B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0D8D5C-8119-2F49-963D-AE95EC8B0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00C92-E29C-E977-2459-BB881BD5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926E-559C-4B28-897E-5BC967CD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3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0BC86-0893-1D34-F05E-BC6B26853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70FA93-3D4C-7E87-58D9-A80245A3B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620F-3362-4D1C-8DF8-73DC155D6B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306B97-6B26-3D18-8DE1-D3784B663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D585F-8F3C-4E61-BFB4-E509E4FA3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926E-559C-4B28-897E-5BC967CD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9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3CFD0D-9F2E-DF9D-1A79-C23DD3A8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620F-3362-4D1C-8DF8-73DC155D6B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FF60F-0EB3-0850-3525-1EE17215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276C1-F749-F5AA-CA19-5E99784A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926E-559C-4B28-897E-5BC967CD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1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1A7E-69FE-FE90-4226-3B508EB81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1F12C-1BC2-3C8F-8703-13A8751D7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B4019-A926-F497-299E-F49706D27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CFBBB-7BC5-D2A5-2894-C36AF921D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620F-3362-4D1C-8DF8-73DC155D6B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E5A61-18DD-9D59-904F-63EAA3261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FC414-ADA0-EA1D-C9D2-F2D81CCE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926E-559C-4B28-897E-5BC967CD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39022-AC94-EFF3-B708-06DC1EF61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E6DC2D-9E2D-060F-F581-824C2E20F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3E75E-9B1F-E0F6-089A-712EDCFF0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B1FB5-2730-13FB-3B67-4E60EA26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620F-3362-4D1C-8DF8-73DC155D6B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322E7-B9D9-9966-C0BA-2FE7A20E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C2AB8-BEAD-CD02-920E-850F6D2F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926E-559C-4B28-897E-5BC967CD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9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80D1C-826C-5CAE-9A35-9AC2E02A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4DB57-E5D6-C872-E21E-0C691CCF4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7CFE2-6415-486E-01FF-E3D3CCA09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9620F-3362-4D1C-8DF8-73DC155D6B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8ED53-0057-30D1-7166-4F728C9A6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53920-CEE6-3FD8-4213-61C818E49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6926E-559C-4B28-897E-5BC967CD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D7471E9-BAA4-1643-9385-5F8568625F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7447" y="1481576"/>
            <a:ext cx="4376960" cy="53764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82CCD7-501A-D949-96C5-EC9670155B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273" y="958938"/>
            <a:ext cx="2216727" cy="2216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53E871-B2D5-AE61-E53F-1DE9FA102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548" y="1491370"/>
            <a:ext cx="5590517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F5170-A1C9-CD8C-F7EF-8E7BB31B7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007" y="2081872"/>
            <a:ext cx="7001265" cy="35376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D02684-B84D-68C8-0DB6-B67650CC6163}"/>
              </a:ext>
            </a:extLst>
          </p:cNvPr>
          <p:cNvSpPr txBox="1"/>
          <p:nvPr/>
        </p:nvSpPr>
        <p:spPr>
          <a:xfrm>
            <a:off x="3694176" y="134124"/>
            <a:ext cx="512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UBND QUẬN LONG BIÊN</a:t>
            </a:r>
          </a:p>
          <a:p>
            <a:pPr algn="ctr"/>
            <a:r>
              <a:rPr lang="en-US" sz="2400" b="1" dirty="0"/>
              <a:t>TRƯỜNG TIỂU HỌC ÁI MỘ 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D551E-A015-1C03-713C-328DD3CF9C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" y="127941"/>
            <a:ext cx="830997" cy="8309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957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F456A3-C9FE-B32B-7304-900E8228FDA6}"/>
              </a:ext>
            </a:extLst>
          </p:cNvPr>
          <p:cNvSpPr txBox="1"/>
          <p:nvPr/>
        </p:nvSpPr>
        <p:spPr>
          <a:xfrm>
            <a:off x="810228" y="1459866"/>
            <a:ext cx="10332696" cy="1569660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dashDot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63E22D-3CC0-E675-A924-FA500C553A3B}"/>
              </a:ext>
            </a:extLst>
          </p:cNvPr>
          <p:cNvSpPr txBox="1"/>
          <p:nvPr/>
        </p:nvSpPr>
        <p:spPr>
          <a:xfrm>
            <a:off x="817380" y="3338774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en-US" sz="3200" dirty="0">
              <a:solidFill>
                <a:srgbClr val="E7E6E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dirty="0">
              <a:solidFill>
                <a:srgbClr val="E7E6E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endParaRPr lang="en-US" sz="3200" dirty="0">
              <a:solidFill>
                <a:srgbClr val="E7E6E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D5A33-FA0B-2D71-D624-5B15D35DE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70" y="536547"/>
            <a:ext cx="10333616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9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57300F-AA79-CF0A-73B4-6A6FCEEF31E1}"/>
              </a:ext>
            </a:extLst>
          </p:cNvPr>
          <p:cNvGrpSpPr/>
          <p:nvPr/>
        </p:nvGrpSpPr>
        <p:grpSpPr>
          <a:xfrm>
            <a:off x="667939" y="565355"/>
            <a:ext cx="5872818" cy="5921077"/>
            <a:chOff x="667939" y="565355"/>
            <a:chExt cx="5872818" cy="59210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7F8FFA7-3D8A-0987-5B4E-566775EA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77" t="33979" r="75242" b="27598"/>
            <a:stretch/>
          </p:blipFill>
          <p:spPr>
            <a:xfrm>
              <a:off x="796413" y="565355"/>
              <a:ext cx="2588500" cy="27860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9F686C-3F40-C0D3-72E0-6CEC53A83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74" t="28674" r="74495" b="32330"/>
            <a:stretch/>
          </p:blipFill>
          <p:spPr>
            <a:xfrm>
              <a:off x="667939" y="3429000"/>
              <a:ext cx="2845447" cy="29398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A486E2-9702-D628-FA13-E124C9FF6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037" t="27111" r="52427" b="31532"/>
            <a:stretch/>
          </p:blipFill>
          <p:spPr>
            <a:xfrm>
              <a:off x="3654332" y="3429000"/>
              <a:ext cx="2886425" cy="305743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851C36-9BC2-42E5-94A8-8CC9ABC5B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608" t="34068" r="54311" b="25388"/>
            <a:stretch/>
          </p:blipFill>
          <p:spPr>
            <a:xfrm>
              <a:off x="3613354" y="565355"/>
              <a:ext cx="2588499" cy="293984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6CEF503-5B97-4862-4BE1-6E15561A7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247" y="1794416"/>
            <a:ext cx="5029814" cy="25415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C6AC60-DAAC-7E5A-5341-F6F5275ABE54}"/>
              </a:ext>
            </a:extLst>
          </p:cNvPr>
          <p:cNvSpPr txBox="1"/>
          <p:nvPr/>
        </p:nvSpPr>
        <p:spPr>
          <a:xfrm>
            <a:off x="7716538" y="4391875"/>
            <a:ext cx="393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</a:rPr>
              <a:t>(Theo </a:t>
            </a:r>
            <a:r>
              <a:rPr lang="en-US" sz="2400" b="1" i="1" dirty="0" err="1">
                <a:latin typeface="Cambria" panose="02040503050406030204" pitchFamily="18" charset="0"/>
              </a:rPr>
              <a:t>Chuyện</a:t>
            </a:r>
            <a:r>
              <a:rPr lang="en-US" sz="2400" b="1" i="1" dirty="0">
                <a:latin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</a:rPr>
              <a:t>làng</a:t>
            </a:r>
            <a:r>
              <a:rPr lang="en-US" sz="2400" b="1" i="1" dirty="0">
                <a:latin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</a:rPr>
              <a:t>văn</a:t>
            </a:r>
            <a:r>
              <a:rPr lang="en-US" sz="2400" b="1" i="1" dirty="0">
                <a:latin typeface="Cambria" panose="02040503050406030204" pitchFamily="18" charset="0"/>
              </a:rPr>
              <a:t> </a:t>
            </a:r>
            <a:r>
              <a:rPr lang="en-US" sz="2400" b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637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736A2E1-C8D0-4040-B0B2-06617BE852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61" y="1167319"/>
            <a:ext cx="5882928" cy="5882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81D2FB-2003-4ABA-22FB-E607AB327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953" y="1365345"/>
            <a:ext cx="7645047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17505-E8BA-C811-35FC-88F8A4CB0B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5" r="15276"/>
          <a:stretch/>
        </p:blipFill>
        <p:spPr>
          <a:xfrm>
            <a:off x="7190999" y="3286389"/>
            <a:ext cx="4077762" cy="2883089"/>
          </a:xfrm>
          <a:prstGeom prst="rect">
            <a:avLst/>
          </a:prstGeom>
        </p:spPr>
      </p:pic>
      <p:sp>
        <p:nvSpPr>
          <p:cNvPr id="3" name="文本框 14">
            <a:extLst>
              <a:ext uri="{FF2B5EF4-FFF2-40B4-BE49-F238E27FC236}">
                <a16:creationId xmlns:a16="http://schemas.microsoft.com/office/drawing/2014/main" id="{7EFD8FA4-1A98-A996-F694-E597692BBA1C}"/>
              </a:ext>
            </a:extLst>
          </p:cNvPr>
          <p:cNvSpPr txBox="1"/>
          <p:nvPr/>
        </p:nvSpPr>
        <p:spPr>
          <a:xfrm rot="16200000">
            <a:off x="5665113" y="-3369376"/>
            <a:ext cx="861774" cy="107000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/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thấy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Pu-skin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thế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9CC40-7AD4-B65E-5341-7EB414D7836B}"/>
              </a:ext>
            </a:extLst>
          </p:cNvPr>
          <p:cNvSpPr txBox="1"/>
          <p:nvPr/>
        </p:nvSpPr>
        <p:spPr>
          <a:xfrm>
            <a:off x="1790955" y="2635949"/>
            <a:ext cx="83199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Pu-skin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một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thơ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giỏi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từ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còn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rất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nhỏ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6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6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D7471E9-BAA4-1643-9385-5F8568625F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1931" y="1481576"/>
            <a:ext cx="4376960" cy="53764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82CCD7-501A-D949-96C5-EC9670155B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273" y="958938"/>
            <a:ext cx="2216727" cy="2216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FFD60-AC99-B59E-F94E-A19A06E87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664" y="1653316"/>
            <a:ext cx="8748518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4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97AB01-3E3A-4CAE-E39A-8B46450FB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39" y="1090981"/>
            <a:ext cx="9973920" cy="4676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FDE59D-40FE-9551-695B-5403834720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84" y="1446648"/>
            <a:ext cx="2918416" cy="23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4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F0030DA-D033-A86D-7815-53053C4F1F78}"/>
              </a:ext>
            </a:extLst>
          </p:cNvPr>
          <p:cNvGrpSpPr/>
          <p:nvPr/>
        </p:nvGrpSpPr>
        <p:grpSpPr>
          <a:xfrm>
            <a:off x="7484532" y="1662175"/>
            <a:ext cx="3650737" cy="3816577"/>
            <a:chOff x="5188149" y="1488755"/>
            <a:chExt cx="3650737" cy="38165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B9E42E-2115-1D99-1BCA-C2380C920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77" t="33979" r="75242" b="27598"/>
            <a:stretch/>
          </p:blipFill>
          <p:spPr>
            <a:xfrm>
              <a:off x="5188149" y="1488755"/>
              <a:ext cx="1704212" cy="18342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E51EAA-2A18-B9F5-8D43-022BD6365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74" t="28674" r="74495" b="32330"/>
            <a:stretch/>
          </p:blipFill>
          <p:spPr>
            <a:xfrm>
              <a:off x="5240790" y="3496426"/>
              <a:ext cx="1750822" cy="18089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C1860B-E6FC-BC03-20A9-1E23A7592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037" t="27111" r="52427" b="31532"/>
            <a:stretch/>
          </p:blipFill>
          <p:spPr>
            <a:xfrm>
              <a:off x="6991612" y="3348616"/>
              <a:ext cx="1847274" cy="19567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2DB6D1-909A-A5EB-8CA6-18D270070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608" t="34068" r="54311" b="25388"/>
            <a:stretch/>
          </p:blipFill>
          <p:spPr>
            <a:xfrm>
              <a:off x="6991612" y="1488755"/>
              <a:ext cx="1592720" cy="180890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27D5576-AC60-26AD-CD79-C61949455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645" y="1455370"/>
            <a:ext cx="4976626" cy="104972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7B287E8-0454-6EA9-9DC3-D16C4796FAC4}"/>
              </a:ext>
            </a:extLst>
          </p:cNvPr>
          <p:cNvGrpSpPr/>
          <p:nvPr/>
        </p:nvGrpSpPr>
        <p:grpSpPr>
          <a:xfrm>
            <a:off x="1475937" y="2548663"/>
            <a:ext cx="5823797" cy="2762613"/>
            <a:chOff x="-2217403" y="1967431"/>
            <a:chExt cx="5823797" cy="276261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F4A0017-E103-1287-635C-B04AE49E89EA}"/>
                </a:ext>
              </a:extLst>
            </p:cNvPr>
            <p:cNvSpPr/>
            <p:nvPr/>
          </p:nvSpPr>
          <p:spPr>
            <a:xfrm>
              <a:off x="-2174596" y="2054578"/>
              <a:ext cx="5780990" cy="2675466"/>
            </a:xfrm>
            <a:prstGeom prst="roundRect">
              <a:avLst/>
            </a:prstGeom>
            <a:solidFill>
              <a:srgbClr val="D3EAED"/>
            </a:solidFill>
            <a:ln w="285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21B568B-ADD1-C24C-B619-074C17C43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17403" y="1967431"/>
              <a:ext cx="5724546" cy="24377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28B6B00-6A16-9D57-98B4-94EE24DFAA82}"/>
                </a:ext>
              </a:extLst>
            </p:cNvPr>
            <p:cNvSpPr txBox="1"/>
            <p:nvPr/>
          </p:nvSpPr>
          <p:spPr>
            <a:xfrm>
              <a:off x="-350633" y="4268379"/>
              <a:ext cx="3935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</a:rPr>
                <a:t>(Theo </a:t>
              </a:r>
              <a:r>
                <a:rPr lang="en-US" sz="2400" b="1" i="1" dirty="0" err="1">
                  <a:latin typeface="Cambria" panose="02040503050406030204" pitchFamily="18" charset="0"/>
                </a:rPr>
                <a:t>Chuyện</a:t>
              </a:r>
              <a:r>
                <a:rPr lang="en-US" sz="2400" b="1" i="1" dirty="0"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</a:rPr>
                <a:t>làng</a:t>
              </a:r>
              <a:r>
                <a:rPr lang="en-US" sz="2400" b="1" i="1" dirty="0"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</a:rPr>
                <a:t>văn</a:t>
              </a:r>
              <a:r>
                <a:rPr lang="en-US" sz="2400" b="1" i="1" dirty="0">
                  <a:latin typeface="Cambria" panose="02040503050406030204" pitchFamily="18" charset="0"/>
                </a:rPr>
                <a:t> </a:t>
              </a:r>
              <a:r>
                <a:rPr lang="en-US" sz="2400" b="1" dirty="0">
                  <a:latin typeface="Cambria" panose="020405030504060302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84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ói và nghe_  MẶT TRỜI MỌC Ở ĐẰNG … TÂY _ Tuần 8 _ Tiếng Việt 3 _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3E1B69D8-41DF-F3D3-5A93-12D2D2BF07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987" y="459350"/>
            <a:ext cx="10348452" cy="58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7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675D9A-1AFB-1CFF-786D-B461A263AE14}"/>
              </a:ext>
            </a:extLst>
          </p:cNvPr>
          <p:cNvGrpSpPr/>
          <p:nvPr/>
        </p:nvGrpSpPr>
        <p:grpSpPr>
          <a:xfrm>
            <a:off x="667939" y="565355"/>
            <a:ext cx="5872818" cy="5921077"/>
            <a:chOff x="667939" y="565355"/>
            <a:chExt cx="5872818" cy="59210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7F8FFA7-3D8A-0987-5B4E-566775EA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77" t="33979" r="75242" b="27598"/>
            <a:stretch/>
          </p:blipFill>
          <p:spPr>
            <a:xfrm>
              <a:off x="796413" y="565355"/>
              <a:ext cx="2588500" cy="27860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9F686C-3F40-C0D3-72E0-6CEC53A83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74" t="28674" r="74495" b="32330"/>
            <a:stretch/>
          </p:blipFill>
          <p:spPr>
            <a:xfrm>
              <a:off x="667939" y="3429000"/>
              <a:ext cx="2845447" cy="29398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A486E2-9702-D628-FA13-E124C9FF6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037" t="27111" r="52427" b="31532"/>
            <a:stretch/>
          </p:blipFill>
          <p:spPr>
            <a:xfrm>
              <a:off x="3654332" y="3429000"/>
              <a:ext cx="2886425" cy="305743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851C36-9BC2-42E5-94A8-8CC9ABC5B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608" t="34068" r="54311" b="25388"/>
            <a:stretch/>
          </p:blipFill>
          <p:spPr>
            <a:xfrm>
              <a:off x="3613354" y="565355"/>
              <a:ext cx="2588499" cy="293984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1EDD0B-B7EB-B01F-9EC2-E0903CE6E5AA}"/>
              </a:ext>
            </a:extLst>
          </p:cNvPr>
          <p:cNvSpPr txBox="1"/>
          <p:nvPr/>
        </p:nvSpPr>
        <p:spPr>
          <a:xfrm>
            <a:off x="6706127" y="518205"/>
            <a:ext cx="3809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MẶT TRỜI MỌC Ở ĐẰNG... TÂY!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C431C2-0E9C-30BF-7A47-9EB0B059EF9F}"/>
              </a:ext>
            </a:extLst>
          </p:cNvPr>
          <p:cNvSpPr txBox="1"/>
          <p:nvPr/>
        </p:nvSpPr>
        <p:spPr>
          <a:xfrm>
            <a:off x="7687354" y="1727530"/>
            <a:ext cx="393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</a:rPr>
              <a:t>(Theo </a:t>
            </a:r>
            <a:r>
              <a:rPr lang="en-US" sz="2400" b="1" i="1" dirty="0" err="1">
                <a:latin typeface="Cambria" panose="02040503050406030204" pitchFamily="18" charset="0"/>
              </a:rPr>
              <a:t>Chuyện</a:t>
            </a:r>
            <a:r>
              <a:rPr lang="en-US" sz="2400" b="1" i="1" dirty="0">
                <a:latin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</a:rPr>
              <a:t>làng</a:t>
            </a:r>
            <a:r>
              <a:rPr lang="en-US" sz="2400" b="1" i="1" dirty="0">
                <a:latin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</a:rPr>
              <a:t>văn</a:t>
            </a:r>
            <a:r>
              <a:rPr lang="en-US" sz="2400" b="1" i="1" dirty="0">
                <a:latin typeface="Cambria" panose="02040503050406030204" pitchFamily="18" charset="0"/>
              </a:rPr>
              <a:t> </a:t>
            </a:r>
            <a:r>
              <a:rPr lang="en-US" sz="2400" b="1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F0FD53-43C0-2A03-1888-D79BDBA3F8D6}"/>
              </a:ext>
            </a:extLst>
          </p:cNvPr>
          <p:cNvGrpSpPr/>
          <p:nvPr/>
        </p:nvGrpSpPr>
        <p:grpSpPr>
          <a:xfrm>
            <a:off x="7687354" y="2814241"/>
            <a:ext cx="3481235" cy="2143475"/>
            <a:chOff x="7687354" y="2814241"/>
            <a:chExt cx="3481235" cy="21434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8408618-DE7B-8718-EE82-2FF4AE23C0F7}"/>
                </a:ext>
              </a:extLst>
            </p:cNvPr>
            <p:cNvSpPr/>
            <p:nvPr/>
          </p:nvSpPr>
          <p:spPr>
            <a:xfrm>
              <a:off x="7687354" y="2814241"/>
              <a:ext cx="3481235" cy="2143475"/>
            </a:xfrm>
            <a:prstGeom prst="wedgeRoundRectCallout">
              <a:avLst>
                <a:gd name="adj1" fmla="val -81190"/>
                <a:gd name="adj2" fmla="val -37500"/>
                <a:gd name="adj3" fmla="val 16667"/>
              </a:avLst>
            </a:prstGeom>
            <a:solidFill>
              <a:srgbClr val="FFF3CD"/>
            </a:solidFill>
            <a:ln w="38100">
              <a:solidFill>
                <a:srgbClr val="27858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80B2D4-38E9-C992-285F-A7C36CD6A7F5}"/>
                </a:ext>
              </a:extLst>
            </p:cNvPr>
            <p:cNvSpPr txBox="1"/>
            <p:nvPr/>
          </p:nvSpPr>
          <p:spPr>
            <a:xfrm>
              <a:off x="7784812" y="2895613"/>
              <a:ext cx="328631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quan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tranh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bức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tranh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371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17528D-0C56-86A3-C249-F3D91755F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65" y="1689891"/>
            <a:ext cx="3016191" cy="3734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233E9A-59B6-A97C-AC84-7B989823B532}"/>
              </a:ext>
            </a:extLst>
          </p:cNvPr>
          <p:cNvSpPr txBox="1"/>
          <p:nvPr/>
        </p:nvSpPr>
        <p:spPr>
          <a:xfrm>
            <a:off x="3800004" y="1825358"/>
            <a:ext cx="7603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E6C74"/>
                </a:solidFill>
                <a:latin typeface="Cambria" panose="02040503050406030204" pitchFamily="18" charset="0"/>
              </a:rPr>
              <a:t>Pu-skin (1799 -1837)</a:t>
            </a:r>
            <a:r>
              <a:rPr lang="en-US" sz="3200" b="1" dirty="0">
                <a:latin typeface="Cambria" panose="02040503050406030204" pitchFamily="18" charset="0"/>
              </a:rPr>
              <a:t>:</a:t>
            </a:r>
            <a:r>
              <a:rPr lang="en-US" sz="3200" b="1" dirty="0">
                <a:solidFill>
                  <a:srgbClr val="2E6C7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thơ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</a:rPr>
              <a:t> Nga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9A4C3-7E15-02CC-34B0-EC79465F72DD}"/>
              </a:ext>
            </a:extLst>
          </p:cNvPr>
          <p:cNvSpPr txBox="1"/>
          <p:nvPr/>
        </p:nvSpPr>
        <p:spPr>
          <a:xfrm>
            <a:off x="3991914" y="3070881"/>
            <a:ext cx="7603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E6C74"/>
                </a:solidFill>
                <a:latin typeface="Cambria" panose="02040503050406030204" pitchFamily="18" charset="0"/>
              </a:rPr>
              <a:t>Thi</a:t>
            </a:r>
            <a:r>
              <a:rPr lang="en-US" sz="3200" b="1" dirty="0">
                <a:solidFill>
                  <a:srgbClr val="2E6C7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E6C74"/>
                </a:solidFill>
                <a:latin typeface="Cambria" panose="02040503050406030204" pitchFamily="18" charset="0"/>
              </a:rPr>
              <a:t>hào</a:t>
            </a:r>
            <a:r>
              <a:rPr lang="en-US" sz="3200" b="1" dirty="0">
                <a:latin typeface="Cambria" panose="02040503050406030204" pitchFamily="18" charset="0"/>
              </a:rPr>
              <a:t>:</a:t>
            </a:r>
            <a:r>
              <a:rPr lang="en-US" sz="3200" b="1" dirty="0">
                <a:solidFill>
                  <a:srgbClr val="2E6C7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thơ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rất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nổi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tiếng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3DFAE-194F-4FB4-1922-BD64246C7F40}"/>
              </a:ext>
            </a:extLst>
          </p:cNvPr>
          <p:cNvSpPr txBox="1"/>
          <p:nvPr/>
        </p:nvSpPr>
        <p:spPr>
          <a:xfrm>
            <a:off x="3991914" y="3871292"/>
            <a:ext cx="7603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E6C74"/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rgbClr val="2E6C7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E6C74"/>
                </a:solidFill>
                <a:latin typeface="Cambria" panose="02040503050406030204" pitchFamily="18" charset="0"/>
              </a:rPr>
              <a:t>tác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Sáng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đọc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tại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chỗ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659358-6B60-A72F-3620-CD2835BAD122}"/>
              </a:ext>
            </a:extLst>
          </p:cNvPr>
          <p:cNvSpPr txBox="1"/>
          <p:nvPr/>
        </p:nvSpPr>
        <p:spPr>
          <a:xfrm>
            <a:off x="3991914" y="4671703"/>
            <a:ext cx="7603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E6C74"/>
                </a:solidFill>
                <a:latin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srgbClr val="2E6C7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E6C74"/>
                </a:solidFill>
                <a:latin typeface="Cambria" panose="02040503050406030204" pitchFamily="18" charset="0"/>
              </a:rPr>
              <a:t>hạ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Mọi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người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262F22-AC00-FDC0-74E9-BFA17A023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984" y="185650"/>
            <a:ext cx="5096698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6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FE2B53-0913-2DA2-7B24-C90831868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7" t="33979" r="75242" b="27598"/>
          <a:stretch/>
        </p:blipFill>
        <p:spPr>
          <a:xfrm>
            <a:off x="898252" y="507088"/>
            <a:ext cx="4006826" cy="4312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9A172-5C00-04F8-7FED-D3F2817BF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08" t="34068" r="54311" b="25388"/>
          <a:stretch/>
        </p:blipFill>
        <p:spPr>
          <a:xfrm>
            <a:off x="6941940" y="1822391"/>
            <a:ext cx="4091436" cy="46467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F438C19-01A3-9E53-5419-52DBF9334B32}"/>
              </a:ext>
            </a:extLst>
          </p:cNvPr>
          <p:cNvGrpSpPr/>
          <p:nvPr/>
        </p:nvGrpSpPr>
        <p:grpSpPr>
          <a:xfrm>
            <a:off x="644196" y="5067832"/>
            <a:ext cx="4634476" cy="1101639"/>
            <a:chOff x="1490134" y="4232454"/>
            <a:chExt cx="4634476" cy="110163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618E6E3-FBDB-C5FB-E196-056438959094}"/>
                </a:ext>
              </a:extLst>
            </p:cNvPr>
            <p:cNvSpPr/>
            <p:nvPr/>
          </p:nvSpPr>
          <p:spPr>
            <a:xfrm>
              <a:off x="1518744" y="4232454"/>
              <a:ext cx="4605866" cy="1078821"/>
            </a:xfrm>
            <a:prstGeom prst="roundRect">
              <a:avLst/>
            </a:prstGeom>
            <a:solidFill>
              <a:srgbClr val="FFF3CD"/>
            </a:solidFill>
            <a:ln w="2857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60BFD1-5F84-8C68-6EDF-F8E3461A040E}"/>
                </a:ext>
              </a:extLst>
            </p:cNvPr>
            <p:cNvSpPr txBox="1"/>
            <p:nvPr/>
          </p:nvSpPr>
          <p:spPr>
            <a:xfrm>
              <a:off x="1490134" y="4255272"/>
              <a:ext cx="4605866" cy="1078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Thầy</a:t>
              </a:r>
              <a:r>
                <a:rPr lang="en-US" sz="28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b="1" dirty="0" err="1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giáo</a:t>
              </a:r>
              <a:r>
                <a:rPr lang="en-US" sz="28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b="1" dirty="0" err="1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yêu</a:t>
              </a:r>
              <a:r>
                <a:rPr lang="en-US" sz="28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b="1" dirty="0" err="1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cầu</a:t>
              </a:r>
              <a:r>
                <a:rPr lang="en-US" sz="28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b="1" dirty="0" err="1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học</a:t>
              </a:r>
              <a:r>
                <a:rPr lang="en-US" sz="28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b="1" dirty="0" err="1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sinh</a:t>
              </a:r>
              <a:r>
                <a:rPr lang="en-US" sz="28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b="1" dirty="0" err="1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làm</a:t>
              </a:r>
              <a:r>
                <a:rPr lang="en-US" sz="28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b="1" dirty="0" err="1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thơ</a:t>
              </a:r>
              <a:r>
                <a:rPr lang="en-US" sz="28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b="1" dirty="0" err="1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về</a:t>
              </a:r>
              <a:r>
                <a:rPr lang="en-US" sz="28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b="1" dirty="0" err="1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mặt</a:t>
              </a:r>
              <a:r>
                <a:rPr lang="en-US" sz="28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b="1" dirty="0" err="1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trời</a:t>
              </a:r>
              <a:r>
                <a:rPr lang="en-US" sz="28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.</a:t>
              </a:r>
              <a:endParaRPr lang="en-US" sz="2400" b="1" dirty="0">
                <a:solidFill>
                  <a:srgbClr val="27858C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52E420-B57D-F443-860C-34A0841E8AC5}"/>
              </a:ext>
            </a:extLst>
          </p:cNvPr>
          <p:cNvGrpSpPr/>
          <p:nvPr/>
        </p:nvGrpSpPr>
        <p:grpSpPr>
          <a:xfrm>
            <a:off x="5949243" y="693954"/>
            <a:ext cx="5412238" cy="1128437"/>
            <a:chOff x="712372" y="4232454"/>
            <a:chExt cx="5412238" cy="112843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266F63-F3F1-2FEB-E8E1-B18383A44F09}"/>
                </a:ext>
              </a:extLst>
            </p:cNvPr>
            <p:cNvSpPr/>
            <p:nvPr/>
          </p:nvSpPr>
          <p:spPr>
            <a:xfrm>
              <a:off x="712372" y="4232454"/>
              <a:ext cx="5412238" cy="1128437"/>
            </a:xfrm>
            <a:prstGeom prst="roundRect">
              <a:avLst/>
            </a:prstGeom>
            <a:solidFill>
              <a:srgbClr val="FFF3CD"/>
            </a:solidFill>
            <a:ln w="2857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319A91-E33B-9677-B1D1-5F951D6691F8}"/>
                </a:ext>
              </a:extLst>
            </p:cNvPr>
            <p:cNvSpPr txBox="1"/>
            <p:nvPr/>
          </p:nvSpPr>
          <p:spPr>
            <a:xfrm>
              <a:off x="836550" y="4232454"/>
              <a:ext cx="5259450" cy="1078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Cậu học trò đó đã đọc câu thơ: “Mặt trời mới mọc ở đằng tây”</a:t>
              </a:r>
              <a:r>
                <a:rPr lang="en-US" sz="28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.</a:t>
              </a:r>
              <a:endParaRPr lang="en-US" sz="2400" b="1" dirty="0">
                <a:solidFill>
                  <a:srgbClr val="27858C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82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1D3FA-32B7-5C62-8545-6E1B6053F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" t="28674" r="74495" b="32330"/>
          <a:stretch/>
        </p:blipFill>
        <p:spPr>
          <a:xfrm>
            <a:off x="599566" y="518205"/>
            <a:ext cx="4096611" cy="4232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A9506-B6C2-E2EA-BE31-3BC62E00E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37" t="27111" r="52427" b="31532"/>
          <a:stretch/>
        </p:blipFill>
        <p:spPr>
          <a:xfrm>
            <a:off x="6986570" y="1801524"/>
            <a:ext cx="4390122" cy="4650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2A86C8-491F-248C-3C8A-171587E0AF34}"/>
              </a:ext>
            </a:extLst>
          </p:cNvPr>
          <p:cNvGrpSpPr/>
          <p:nvPr/>
        </p:nvGrpSpPr>
        <p:grpSpPr>
          <a:xfrm>
            <a:off x="599566" y="4857150"/>
            <a:ext cx="4605866" cy="1482645"/>
            <a:chOff x="1518744" y="3924733"/>
            <a:chExt cx="4605866" cy="148264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7E82C2-A959-E5CC-7DED-BBCCFA8397CB}"/>
                </a:ext>
              </a:extLst>
            </p:cNvPr>
            <p:cNvSpPr/>
            <p:nvPr/>
          </p:nvSpPr>
          <p:spPr>
            <a:xfrm>
              <a:off x="1518744" y="3930192"/>
              <a:ext cx="4605866" cy="1477186"/>
            </a:xfrm>
            <a:prstGeom prst="roundRect">
              <a:avLst/>
            </a:prstGeom>
            <a:solidFill>
              <a:srgbClr val="FFF3CD"/>
            </a:solidFill>
            <a:ln w="2857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3CF5C0-271B-5F43-A78E-57F1353292EC}"/>
                </a:ext>
              </a:extLst>
            </p:cNvPr>
            <p:cNvSpPr txBox="1"/>
            <p:nvPr/>
          </p:nvSpPr>
          <p:spPr>
            <a:xfrm>
              <a:off x="1518744" y="3924733"/>
              <a:ext cx="4605866" cy="1434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5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Thầy giáo yêu cầu Pu-skin đọc tiếp các câu thơ nhưng không được thay đổi câu mở đầu.</a:t>
              </a:r>
              <a:endParaRPr lang="en-US" sz="2500" b="1" dirty="0">
                <a:solidFill>
                  <a:srgbClr val="27858C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8512BC-7415-3E7A-1557-6280BE4C072D}"/>
              </a:ext>
            </a:extLst>
          </p:cNvPr>
          <p:cNvGrpSpPr/>
          <p:nvPr/>
        </p:nvGrpSpPr>
        <p:grpSpPr>
          <a:xfrm>
            <a:off x="5881511" y="366708"/>
            <a:ext cx="5770959" cy="1474368"/>
            <a:chOff x="1347379" y="4232454"/>
            <a:chExt cx="6044471" cy="147436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8CD2846-28A4-4D04-E3F9-FEEA0135DC19}"/>
                </a:ext>
              </a:extLst>
            </p:cNvPr>
            <p:cNvSpPr/>
            <p:nvPr/>
          </p:nvSpPr>
          <p:spPr>
            <a:xfrm>
              <a:off x="1518743" y="4232454"/>
              <a:ext cx="5609461" cy="1474368"/>
            </a:xfrm>
            <a:prstGeom prst="roundRect">
              <a:avLst/>
            </a:prstGeom>
            <a:solidFill>
              <a:srgbClr val="FFF3CD"/>
            </a:solidFill>
            <a:ln w="2857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CE66DA-BE14-0518-477A-BA924C8C5D82}"/>
                </a:ext>
              </a:extLst>
            </p:cNvPr>
            <p:cNvSpPr txBox="1"/>
            <p:nvPr/>
          </p:nvSpPr>
          <p:spPr>
            <a:xfrm>
              <a:off x="1347379" y="4232454"/>
              <a:ext cx="6044471" cy="1434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5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Thiên hạ ngạc nhiên chuyện lạ này. </a:t>
              </a:r>
              <a:endParaRPr lang="en-US" sz="2500" b="1" dirty="0">
                <a:solidFill>
                  <a:srgbClr val="27858C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5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Ngơ ngác</a:t>
              </a:r>
              <a:r>
                <a:rPr lang="en-US" sz="25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</a:t>
              </a:r>
              <a:r>
                <a:rPr lang="vi-VN" sz="25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nhìn nhau và tự hỏ</a:t>
              </a:r>
              <a:r>
                <a:rPr lang="en-US" sz="2500" b="1" dirty="0" err="1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i</a:t>
              </a:r>
              <a:endParaRPr lang="en-US" sz="2500" b="1" dirty="0">
                <a:solidFill>
                  <a:srgbClr val="27858C"/>
                </a:solidFill>
                <a:latin typeface="Cambria" panose="02040503050406030204" pitchFamily="18" charset="0"/>
                <a:ea typeface="SimSun" panose="02010600030101010101" pitchFamily="2" charset="-122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500" b="1" dirty="0">
                  <a:solidFill>
                    <a:srgbClr val="27858C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 Thức dậy hay là ngủ nữa đây?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994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177881-692C-8595-2037-66A53CC16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12" y="1283022"/>
            <a:ext cx="10278747" cy="4291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BC2D2-BFDB-8D14-18C5-83AE83FA65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4" y="1353342"/>
            <a:ext cx="2918416" cy="23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7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219</Words>
  <Application>Microsoft Office PowerPoint</Application>
  <PresentationFormat>Widescreen</PresentationFormat>
  <Paragraphs>25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Kim Ngân</dc:creator>
  <cp:lastModifiedBy>Vũ Kim Ngân</cp:lastModifiedBy>
  <cp:revision>1</cp:revision>
  <dcterms:created xsi:type="dcterms:W3CDTF">2023-10-16T06:21:06Z</dcterms:created>
  <dcterms:modified xsi:type="dcterms:W3CDTF">2023-10-16T06:22:48Z</dcterms:modified>
</cp:coreProperties>
</file>