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1"/>
    <p:sldMasterId id="2147483685" r:id="rId2"/>
    <p:sldMasterId id="2147483689" r:id="rId3"/>
  </p:sldMasterIdLst>
  <p:notesMasterIdLst>
    <p:notesMasterId r:id="rId27"/>
  </p:notesMasterIdLst>
  <p:sldIdLst>
    <p:sldId id="1575" r:id="rId4"/>
    <p:sldId id="276" r:id="rId5"/>
    <p:sldId id="278" r:id="rId6"/>
    <p:sldId id="293" r:id="rId7"/>
    <p:sldId id="296" r:id="rId8"/>
    <p:sldId id="298" r:id="rId9"/>
    <p:sldId id="299" r:id="rId10"/>
    <p:sldId id="302" r:id="rId11"/>
    <p:sldId id="301" r:id="rId12"/>
    <p:sldId id="277" r:id="rId13"/>
    <p:sldId id="303" r:id="rId14"/>
    <p:sldId id="300" r:id="rId15"/>
    <p:sldId id="305" r:id="rId16"/>
    <p:sldId id="304" r:id="rId17"/>
    <p:sldId id="306" r:id="rId18"/>
    <p:sldId id="307" r:id="rId19"/>
    <p:sldId id="308" r:id="rId20"/>
    <p:sldId id="309" r:id="rId21"/>
    <p:sldId id="310" r:id="rId22"/>
    <p:sldId id="311" r:id="rId23"/>
    <p:sldId id="312" r:id="rId24"/>
    <p:sldId id="313" r:id="rId25"/>
    <p:sldId id="295" r:id="rId26"/>
  </p:sldIdLst>
  <p:sldSz cx="12192000" cy="6858000"/>
  <p:notesSz cx="6858000" cy="9144000"/>
  <p:embeddedFontLst>
    <p:embeddedFont>
      <p:font typeface="等线" panose="02010600030101010101" pitchFamily="2" charset="-122"/>
      <p:regular r:id="rId28"/>
    </p:embeddedFont>
    <p:embeddedFont>
      <p:font typeface="等线 Light" panose="02010600030101010101" pitchFamily="2" charset="-122"/>
      <p:regular r:id="rId29"/>
    </p:embeddedFont>
    <p:embeddedFont>
      <p:font typeface="#9Slide07 HoneyCream" pitchFamily="2" charset="0"/>
      <p:regular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UTM Aquarelle" panose="02040603050506020204" pitchFamily="18" charset="0"/>
      <p:regular r:id="rId39"/>
    </p:embeddedFont>
    <p:embeddedFont>
      <p:font typeface="UTM Avo" panose="02040603050506020204" pitchFamily="18" charset="0"/>
      <p:regular r:id="rId40"/>
      <p:bold r:id="rId41"/>
      <p:italic r:id="rId42"/>
      <p:boldItalic r:id="rId43"/>
    </p:embeddedFont>
    <p:embeddedFont>
      <p:font typeface="UTM Scriptina KT" panose="02000500000000000000" pitchFamily="2"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673A"/>
    <a:srgbClr val="D69139"/>
    <a:srgbClr val="D2E260"/>
    <a:srgbClr val="D28A34"/>
    <a:srgbClr val="F8C75E"/>
    <a:srgbClr val="F45B4D"/>
    <a:srgbClr val="D9E128"/>
    <a:srgbClr val="466F71"/>
    <a:srgbClr val="A5C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172" autoAdjust="0"/>
  </p:normalViewPr>
  <p:slideViewPr>
    <p:cSldViewPr snapToGrid="0">
      <p:cViewPr varScale="1">
        <p:scale>
          <a:sx n="111" d="100"/>
          <a:sy n="111" d="100"/>
        </p:scale>
        <p:origin x="1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FFD54-FA2D-42FA-AB84-1633D556B2AB}"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64267-F463-428A-B6B2-1A54D71604BA}" type="slidenum">
              <a:rPr lang="en-US" smtClean="0"/>
              <a:t>‹#›</a:t>
            </a:fld>
            <a:endParaRPr lang="en-US"/>
          </a:p>
        </p:txBody>
      </p:sp>
    </p:spTree>
    <p:extLst>
      <p:ext uri="{BB962C8B-B14F-4D97-AF65-F5344CB8AC3E}">
        <p14:creationId xmlns:p14="http://schemas.microsoft.com/office/powerpoint/2010/main" val="327816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GV</a:t>
            </a:r>
            <a:r>
              <a:rPr lang="en-US" sz="1800" baseline="0" dirty="0"/>
              <a:t> </a:t>
            </a:r>
            <a:r>
              <a:rPr lang="en-US" sz="1800" baseline="0" dirty="0" err="1"/>
              <a:t>lưu</a:t>
            </a:r>
            <a:r>
              <a:rPr lang="en-US" sz="1800" baseline="0" dirty="0"/>
              <a:t> ý HD HS </a:t>
            </a:r>
            <a:r>
              <a:rPr lang="en-US" sz="1800" baseline="0" dirty="0" err="1"/>
              <a:t>chỉ</a:t>
            </a:r>
            <a:r>
              <a:rPr lang="en-US" sz="1800" baseline="0" dirty="0"/>
              <a:t> </a:t>
            </a:r>
            <a:r>
              <a:rPr lang="en-US" sz="1800" baseline="0" dirty="0" err="1"/>
              <a:t>cần</a:t>
            </a:r>
            <a:r>
              <a:rPr lang="en-US" sz="1800" baseline="0" dirty="0"/>
              <a:t> </a:t>
            </a:r>
            <a:r>
              <a:rPr lang="en-US" sz="1800" baseline="0" dirty="0" err="1"/>
              <a:t>nói</a:t>
            </a:r>
            <a:r>
              <a:rPr lang="en-US" sz="1800" baseline="0" dirty="0"/>
              <a:t> </a:t>
            </a:r>
            <a:r>
              <a:rPr lang="en-US" sz="1800" baseline="0" dirty="0" err="1"/>
              <a:t>đặc</a:t>
            </a:r>
            <a:r>
              <a:rPr lang="en-US" sz="1800" baseline="0" dirty="0"/>
              <a:t> </a:t>
            </a:r>
            <a:r>
              <a:rPr lang="en-US" sz="1800" baseline="0" dirty="0" err="1"/>
              <a:t>điểm</a:t>
            </a:r>
            <a:r>
              <a:rPr lang="en-US" sz="1800" baseline="0" dirty="0"/>
              <a:t> </a:t>
            </a:r>
            <a:r>
              <a:rPr lang="en-US" sz="1800" baseline="0" dirty="0" err="1"/>
              <a:t>nổi</a:t>
            </a:r>
            <a:r>
              <a:rPr lang="en-US" sz="1800" baseline="0" dirty="0"/>
              <a:t> </a:t>
            </a:r>
            <a:r>
              <a:rPr lang="en-US" sz="1800" baseline="0" dirty="0" err="1"/>
              <a:t>bật</a:t>
            </a:r>
            <a:r>
              <a:rPr lang="en-US" sz="1800" baseline="0" dirty="0"/>
              <a:t> </a:t>
            </a:r>
            <a:r>
              <a:rPr lang="en-US" sz="1800" baseline="0" dirty="0" err="1"/>
              <a:t>của</a:t>
            </a:r>
            <a:r>
              <a:rPr lang="en-US" sz="1800" baseline="0" dirty="0"/>
              <a:t> </a:t>
            </a:r>
            <a:r>
              <a:rPr lang="en-US" sz="1800" baseline="0" dirty="0" err="1"/>
              <a:t>từng</a:t>
            </a:r>
            <a:r>
              <a:rPr lang="en-US" sz="1800" baseline="0" dirty="0"/>
              <a:t> </a:t>
            </a:r>
            <a:r>
              <a:rPr lang="en-US" sz="1800" baseline="0" dirty="0" err="1"/>
              <a:t>loại</a:t>
            </a:r>
            <a:r>
              <a:rPr lang="en-US" sz="1800" baseline="0" dirty="0"/>
              <a:t> </a:t>
            </a:r>
            <a:r>
              <a:rPr lang="en-US" sz="1800" baseline="0" dirty="0" err="1"/>
              <a:t>cây</a:t>
            </a:r>
            <a:r>
              <a:rPr lang="en-US" sz="1800" baseline="0" dirty="0"/>
              <a:t>, chi </a:t>
            </a:r>
            <a:r>
              <a:rPr lang="en-US" sz="1800" baseline="0" dirty="0" err="1"/>
              <a:t>tiết</a:t>
            </a:r>
            <a:r>
              <a:rPr lang="en-US" sz="1800" baseline="0" dirty="0"/>
              <a:t> </a:t>
            </a:r>
            <a:r>
              <a:rPr lang="en-US" sz="1800" baseline="0" dirty="0" err="1"/>
              <a:t>từng</a:t>
            </a:r>
            <a:r>
              <a:rPr lang="en-US" sz="1800" baseline="0" dirty="0"/>
              <a:t> </a:t>
            </a:r>
            <a:r>
              <a:rPr lang="en-US" sz="1800" baseline="0" dirty="0" err="1"/>
              <a:t>bộ</a:t>
            </a:r>
            <a:r>
              <a:rPr lang="en-US" sz="1800" baseline="0" dirty="0"/>
              <a:t> </a:t>
            </a:r>
            <a:r>
              <a:rPr lang="en-US" sz="1800" baseline="0" dirty="0" err="1"/>
              <a:t>phận</a:t>
            </a:r>
            <a:r>
              <a:rPr lang="en-US" sz="1800" baseline="0" dirty="0"/>
              <a:t> </a:t>
            </a:r>
            <a:r>
              <a:rPr lang="en-US" sz="1800" baseline="0" dirty="0" err="1"/>
              <a:t>sẽ</a:t>
            </a:r>
            <a:r>
              <a:rPr lang="en-US" sz="1800" baseline="0" dirty="0"/>
              <a:t> </a:t>
            </a:r>
            <a:r>
              <a:rPr lang="en-US" sz="1800" baseline="0" dirty="0" err="1"/>
              <a:t>học</a:t>
            </a:r>
            <a:r>
              <a:rPr lang="en-US" sz="1800" baseline="0" dirty="0"/>
              <a:t> ở </a:t>
            </a:r>
            <a:r>
              <a:rPr lang="en-US" sz="1800" baseline="0" dirty="0" err="1"/>
              <a:t>tiết</a:t>
            </a:r>
            <a:r>
              <a:rPr lang="en-US" sz="1800" baseline="0" dirty="0"/>
              <a:t> </a:t>
            </a:r>
            <a:r>
              <a:rPr lang="en-US" sz="1800" baseline="0" dirty="0" err="1"/>
              <a:t>sau</a:t>
            </a:r>
            <a:r>
              <a:rPr lang="en-US" sz="1800" baseline="0" dirty="0"/>
              <a:t>.</a:t>
            </a:r>
            <a:endParaRPr lang="en-US" sz="1800" dirty="0"/>
          </a:p>
        </p:txBody>
      </p:sp>
      <p:sp>
        <p:nvSpPr>
          <p:cNvPr id="4" name="Slide Number Placeholder 3"/>
          <p:cNvSpPr>
            <a:spLocks noGrp="1"/>
          </p:cNvSpPr>
          <p:nvPr>
            <p:ph type="sldNum" sz="quarter" idx="10"/>
          </p:nvPr>
        </p:nvSpPr>
        <p:spPr/>
        <p:txBody>
          <a:bodyPr/>
          <a:lstStyle/>
          <a:p>
            <a:fld id="{71E64267-F463-428A-B6B2-1A54D71604BA}" type="slidenum">
              <a:rPr lang="en-US" smtClean="0"/>
              <a:t>6</a:t>
            </a:fld>
            <a:endParaRPr lang="en-US"/>
          </a:p>
        </p:txBody>
      </p:sp>
    </p:spTree>
    <p:extLst>
      <p:ext uri="{BB962C8B-B14F-4D97-AF65-F5344CB8AC3E}">
        <p14:creationId xmlns:p14="http://schemas.microsoft.com/office/powerpoint/2010/main" val="414261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Rễ cọc có rễ cái to và khỏe. Đâm sâu xuống đất và nhiều rễ con mọc xiên. Từ các rễ con lại mọc ra nhiều rễ bé hơn nữa.</a:t>
            </a:r>
          </a:p>
          <a:p>
            <a:r>
              <a:rPr lang="vi-VN" sz="1200" b="0" i="0" kern="1200" dirty="0">
                <a:solidFill>
                  <a:schemeClr val="tx1"/>
                </a:solidFill>
                <a:effectLst/>
                <a:latin typeface="+mn-lt"/>
                <a:ea typeface="+mn-ea"/>
                <a:cs typeface="+mn-cs"/>
              </a:rPr>
              <a:t>+ Rễ chùm gồm nhiều rễ con dài gần bằng nhau, thường mọc tòa ra từ gốc thân thành một chùm.</a:t>
            </a:r>
          </a:p>
        </p:txBody>
      </p:sp>
      <p:sp>
        <p:nvSpPr>
          <p:cNvPr id="4" name="Slide Number Placeholder 3"/>
          <p:cNvSpPr>
            <a:spLocks noGrp="1"/>
          </p:cNvSpPr>
          <p:nvPr>
            <p:ph type="sldNum" sz="quarter" idx="10"/>
          </p:nvPr>
        </p:nvSpPr>
        <p:spPr/>
        <p:txBody>
          <a:bodyPr/>
          <a:lstStyle/>
          <a:p>
            <a:fld id="{71E64267-F463-428A-B6B2-1A54D71604BA}" type="slidenum">
              <a:rPr lang="en-US" smtClean="0"/>
              <a:t>7</a:t>
            </a:fld>
            <a:endParaRPr lang="en-US"/>
          </a:p>
        </p:txBody>
      </p:sp>
    </p:spTree>
    <p:extLst>
      <p:ext uri="{BB962C8B-B14F-4D97-AF65-F5344CB8AC3E}">
        <p14:creationId xmlns:p14="http://schemas.microsoft.com/office/powerpoint/2010/main" val="261844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Rễ</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cọc</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cây cải, cây thì là, cây táo, cây mít, cây su hào, cây bí xanh, cây hồng xiêm, cây đu đủ, cây ổi, cây cam quýt, cây sầu riêng, cây bơ, cây cà phê….</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Rễ</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chùm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ngô</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dừa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hành</a:t>
            </a:r>
            <a:endParaRPr lang="en-US" dirty="0"/>
          </a:p>
        </p:txBody>
      </p:sp>
      <p:sp>
        <p:nvSpPr>
          <p:cNvPr id="4" name="Slide Number Placeholder 3"/>
          <p:cNvSpPr>
            <a:spLocks noGrp="1"/>
          </p:cNvSpPr>
          <p:nvPr>
            <p:ph type="sldNum" sz="quarter" idx="10"/>
          </p:nvPr>
        </p:nvSpPr>
        <p:spPr/>
        <p:txBody>
          <a:bodyPr/>
          <a:lstStyle/>
          <a:p>
            <a:fld id="{71E64267-F463-428A-B6B2-1A54D71604BA}" type="slidenum">
              <a:rPr lang="en-US" smtClean="0"/>
              <a:t>10</a:t>
            </a:fld>
            <a:endParaRPr lang="en-US"/>
          </a:p>
        </p:txBody>
      </p:sp>
    </p:spTree>
    <p:extLst>
      <p:ext uri="{BB962C8B-B14F-4D97-AF65-F5344CB8AC3E}">
        <p14:creationId xmlns:p14="http://schemas.microsoft.com/office/powerpoint/2010/main" val="95120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64267-F463-428A-B6B2-1A54D71604BA}" type="slidenum">
              <a:rPr lang="en-US" smtClean="0"/>
              <a:t>13</a:t>
            </a:fld>
            <a:endParaRPr lang="en-US"/>
          </a:p>
        </p:txBody>
      </p:sp>
    </p:spTree>
    <p:extLst>
      <p:ext uri="{BB962C8B-B14F-4D97-AF65-F5344CB8AC3E}">
        <p14:creationId xmlns:p14="http://schemas.microsoft.com/office/powerpoint/2010/main" val="267020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trò</a:t>
            </a:r>
            <a:r>
              <a:rPr lang="en-US" baseline="0" dirty="0"/>
              <a:t> </a:t>
            </a:r>
            <a:r>
              <a:rPr lang="en-US" baseline="0" dirty="0" err="1"/>
              <a:t>chơi</a:t>
            </a:r>
            <a:r>
              <a:rPr lang="en-US" baseline="0" dirty="0"/>
              <a:t> </a:t>
            </a:r>
            <a:r>
              <a:rPr lang="en-US" baseline="0" dirty="0" err="1"/>
              <a:t>truyền</a:t>
            </a:r>
            <a:r>
              <a:rPr lang="en-US" baseline="0" dirty="0"/>
              <a:t> </a:t>
            </a:r>
            <a:r>
              <a:rPr lang="en-US" baseline="0" dirty="0" err="1"/>
              <a:t>điện</a:t>
            </a:r>
            <a:r>
              <a:rPr lang="en-US" baseline="0" dirty="0"/>
              <a:t> </a:t>
            </a:r>
            <a:r>
              <a:rPr lang="en-US" baseline="0" dirty="0" err="1"/>
              <a:t>để</a:t>
            </a:r>
            <a:r>
              <a:rPr lang="en-US" baseline="0" dirty="0"/>
              <a:t> HS </a:t>
            </a:r>
            <a:r>
              <a:rPr lang="en-US" baseline="0" dirty="0" err="1"/>
              <a:t>thi</a:t>
            </a:r>
            <a:r>
              <a:rPr lang="en-US" baseline="0" dirty="0"/>
              <a:t> </a:t>
            </a:r>
            <a:r>
              <a:rPr lang="en-US" baseline="0" dirty="0" err="1"/>
              <a:t>viết</a:t>
            </a:r>
            <a:r>
              <a:rPr lang="en-US" baseline="0" dirty="0"/>
              <a:t> </a:t>
            </a:r>
            <a:r>
              <a:rPr lang="en-US" baseline="0" dirty="0" err="1"/>
              <a:t>tên</a:t>
            </a:r>
            <a:r>
              <a:rPr lang="en-US" baseline="0" dirty="0"/>
              <a:t> </a:t>
            </a:r>
            <a:r>
              <a:rPr lang="en-US" baseline="0" dirty="0" err="1"/>
              <a:t>các</a:t>
            </a:r>
            <a:r>
              <a:rPr lang="en-US" baseline="0" dirty="0"/>
              <a:t> </a:t>
            </a:r>
            <a:r>
              <a:rPr lang="en-US" baseline="0" dirty="0" err="1"/>
              <a:t>cây</a:t>
            </a:r>
            <a:r>
              <a:rPr lang="en-US" baseline="0" dirty="0"/>
              <a:t> </a:t>
            </a:r>
            <a:r>
              <a:rPr lang="en-US" baseline="0" dirty="0" err="1"/>
              <a:t>có</a:t>
            </a:r>
            <a:r>
              <a:rPr lang="en-US" baseline="0" dirty="0"/>
              <a:t> </a:t>
            </a:r>
            <a:r>
              <a:rPr lang="en-US" baseline="0" dirty="0" err="1"/>
              <a:t>rễ</a:t>
            </a:r>
            <a:r>
              <a:rPr lang="en-US" baseline="0" dirty="0"/>
              <a:t> </a:t>
            </a:r>
            <a:r>
              <a:rPr lang="en-US" baseline="0" dirty="0" err="1"/>
              <a:t>cọc</a:t>
            </a:r>
            <a:r>
              <a:rPr lang="en-US" baseline="0" dirty="0"/>
              <a:t> </a:t>
            </a:r>
            <a:r>
              <a:rPr lang="en-US" baseline="0" dirty="0" err="1"/>
              <a:t>hoặc</a:t>
            </a:r>
            <a:r>
              <a:rPr lang="en-US" baseline="0" dirty="0"/>
              <a:t> </a:t>
            </a:r>
            <a:r>
              <a:rPr lang="en-US" baseline="0" dirty="0" err="1"/>
              <a:t>chùm</a:t>
            </a:r>
            <a:r>
              <a:rPr lang="en-US" baseline="0" dirty="0"/>
              <a:t> </a:t>
            </a:r>
            <a:r>
              <a:rPr lang="en-US" baseline="0" dirty="0" err="1"/>
              <a:t>lên</a:t>
            </a:r>
            <a:r>
              <a:rPr lang="en-US" baseline="0" dirty="0"/>
              <a:t> </a:t>
            </a:r>
            <a:r>
              <a:rPr lang="en-US" baseline="0" dirty="0" err="1"/>
              <a:t>bảng</a:t>
            </a:r>
            <a:r>
              <a:rPr lang="en-US" baseline="0" dirty="0"/>
              <a:t>. </a:t>
            </a:r>
            <a:endParaRPr lang="en-US" dirty="0"/>
          </a:p>
        </p:txBody>
      </p:sp>
      <p:sp>
        <p:nvSpPr>
          <p:cNvPr id="4" name="Slide Number Placeholder 3"/>
          <p:cNvSpPr>
            <a:spLocks noGrp="1"/>
          </p:cNvSpPr>
          <p:nvPr>
            <p:ph type="sldNum" sz="quarter" idx="10"/>
          </p:nvPr>
        </p:nvSpPr>
        <p:spPr/>
        <p:txBody>
          <a:bodyPr/>
          <a:lstStyle/>
          <a:p>
            <a:fld id="{71E64267-F463-428A-B6B2-1A54D71604BA}" type="slidenum">
              <a:rPr lang="en-US" smtClean="0"/>
              <a:t>14</a:t>
            </a:fld>
            <a:endParaRPr lang="en-US"/>
          </a:p>
        </p:txBody>
      </p:sp>
    </p:spTree>
    <p:extLst>
      <p:ext uri="{BB962C8B-B14F-4D97-AF65-F5344CB8AC3E}">
        <p14:creationId xmlns:p14="http://schemas.microsoft.com/office/powerpoint/2010/main" val="415207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64267-F463-428A-B6B2-1A54D71604BA}" type="slidenum">
              <a:rPr lang="en-US" smtClean="0"/>
              <a:t>16</a:t>
            </a:fld>
            <a:endParaRPr lang="en-US"/>
          </a:p>
        </p:txBody>
      </p:sp>
    </p:spTree>
    <p:extLst>
      <p:ext uri="{BB962C8B-B14F-4D97-AF65-F5344CB8AC3E}">
        <p14:creationId xmlns:p14="http://schemas.microsoft.com/office/powerpoint/2010/main" val="421720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6457636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2479171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00759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20458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1243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6180DA-330B-4470-A492-965C8C6CCCA9}"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408511-2F24-49E7-B7A6-3C693EA6B79B}"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51815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91255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907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6180DA-330B-4470-A492-965C8C6CCCA9}"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408511-2F24-49E7-B7A6-3C693EA6B79B}"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96707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72711111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450404" y="-591341"/>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53864" y="7003144"/>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42402" y="8193939"/>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957611" y="-474912"/>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59171" y="9300289"/>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824483" y="5846346"/>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116893" y="2175664"/>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434219" y="7573363"/>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109503" y="7077919"/>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38517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0703577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4843990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5"/>
          <p:cNvPicPr>
            <a:picLocks noChangeAspect="1"/>
          </p:cNvPicPr>
          <p:nvPr userDrawn="1"/>
        </p:nvPicPr>
        <p:blipFill>
          <a:blip r:embed="rId2"/>
          <a:stretch>
            <a:fillRect/>
          </a:stretch>
        </p:blipFill>
        <p:spPr>
          <a:xfrm>
            <a:off x="-3120287" y="-595006"/>
            <a:ext cx="15631499" cy="10455546"/>
          </a:xfrm>
          <a:prstGeom prst="rect">
            <a:avLst/>
          </a:prstGeom>
        </p:spPr>
      </p:pic>
    </p:spTree>
    <p:extLst>
      <p:ext uri="{BB962C8B-B14F-4D97-AF65-F5344CB8AC3E}">
        <p14:creationId xmlns:p14="http://schemas.microsoft.com/office/powerpoint/2010/main" val="168682899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90606671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8541683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8560948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24948" t="4345" r="4820" b="55235"/>
          <a:stretch/>
        </p:blipFill>
        <p:spPr>
          <a:xfrm>
            <a:off x="0" y="0"/>
            <a:ext cx="12192002" cy="6885719"/>
          </a:xfrm>
          <a:prstGeom prst="rect">
            <a:avLst/>
          </a:prstGeom>
        </p:spPr>
      </p:pic>
      <p:pic>
        <p:nvPicPr>
          <p:cNvPr id="13" name="Picture 12"/>
          <p:cNvPicPr>
            <a:picLocks noChangeAspect="1"/>
          </p:cNvPicPr>
          <p:nvPr userDrawn="1"/>
        </p:nvPicPr>
        <p:blipFill>
          <a:blip r:embed="rId14"/>
          <a:stretch>
            <a:fillRect/>
          </a:stretch>
        </p:blipFill>
        <p:spPr>
          <a:xfrm>
            <a:off x="-3120287" y="-606580"/>
            <a:ext cx="15631499" cy="10455546"/>
          </a:xfrm>
          <a:prstGeom prst="rect">
            <a:avLst/>
          </a:prstGeom>
        </p:spPr>
      </p:pic>
    </p:spTree>
    <p:extLst>
      <p:ext uri="{BB962C8B-B14F-4D97-AF65-F5344CB8AC3E}">
        <p14:creationId xmlns:p14="http://schemas.microsoft.com/office/powerpoint/2010/main" val="8904709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277560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8519760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6.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E0607-FEFB-4731-0667-9116AF3F8894}"/>
              </a:ext>
            </a:extLst>
          </p:cNvPr>
          <p:cNvSpPr txBox="1"/>
          <p:nvPr/>
        </p:nvSpPr>
        <p:spPr>
          <a:xfrm>
            <a:off x="3517392" y="434757"/>
            <a:ext cx="515721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UBND QUẬN LONG BIÊN</a:t>
            </a:r>
          </a:p>
          <a:p>
            <a:pPr algn="ctr"/>
            <a:r>
              <a:rPr lang="en-US" sz="2400" b="1" dirty="0">
                <a:latin typeface="Arial" panose="020B0604020202020204" pitchFamily="34" charset="0"/>
                <a:cs typeface="Arial" panose="020B0604020202020204" pitchFamily="34" charset="0"/>
              </a:rPr>
              <a:t>TRƯỜNG TIỂU HỌC ÁI MỘ B</a:t>
            </a:r>
          </a:p>
        </p:txBody>
      </p:sp>
      <p:sp>
        <p:nvSpPr>
          <p:cNvPr id="6" name="TextBox 5">
            <a:extLst>
              <a:ext uri="{FF2B5EF4-FFF2-40B4-BE49-F238E27FC236}">
                <a16:creationId xmlns:a16="http://schemas.microsoft.com/office/drawing/2014/main" id="{CAA6D64D-7730-9F81-95F4-AB2A3FA7ED1A}"/>
              </a:ext>
            </a:extLst>
          </p:cNvPr>
          <p:cNvSpPr txBox="1"/>
          <p:nvPr/>
        </p:nvSpPr>
        <p:spPr>
          <a:xfrm>
            <a:off x="2330196" y="2816643"/>
            <a:ext cx="7531608" cy="1446550"/>
          </a:xfrm>
          <a:prstGeom prst="rect">
            <a:avLst/>
          </a:prstGeom>
          <a:noFill/>
        </p:spPr>
        <p:txBody>
          <a:bodyPr wrap="square" rtlCol="0">
            <a:spAutoFit/>
          </a:bodyPr>
          <a:lstStyle/>
          <a:p>
            <a:pPr algn="ctr"/>
            <a:r>
              <a:rPr lang="en-US" sz="4400" b="1" dirty="0">
                <a:ln w="22225">
                  <a:solidFill>
                    <a:srgbClr val="18673A"/>
                  </a:solidFill>
                  <a:prstDash val="solid"/>
                </a:ln>
                <a:solidFill>
                  <a:srgbClr val="92D050"/>
                </a:solidFill>
                <a:latin typeface="Arial" panose="020B0604020202020204" pitchFamily="34" charset="0"/>
                <a:cs typeface="Arial" panose="020B0604020202020204" pitchFamily="34" charset="0"/>
              </a:rPr>
              <a:t>BÀI GIẢNG ĐIỆN TỬ LỚP 3</a:t>
            </a:r>
          </a:p>
          <a:p>
            <a:pPr algn="ctr"/>
            <a:r>
              <a:rPr lang="en-US" sz="4400" b="1" dirty="0">
                <a:ln w="22225">
                  <a:solidFill>
                    <a:srgbClr val="18673A"/>
                  </a:solidFill>
                  <a:prstDash val="solid"/>
                </a:ln>
                <a:solidFill>
                  <a:srgbClr val="92D050"/>
                </a:solidFill>
                <a:latin typeface="Arial" panose="020B0604020202020204" pitchFamily="34" charset="0"/>
                <a:cs typeface="Arial" panose="020B0604020202020204" pitchFamily="34" charset="0"/>
              </a:rPr>
              <a:t>Môn: TỰ NHIÊN &amp; XÃ HỘI</a:t>
            </a:r>
          </a:p>
        </p:txBody>
      </p:sp>
      <p:pic>
        <p:nvPicPr>
          <p:cNvPr id="8" name="Picture 7">
            <a:extLst>
              <a:ext uri="{FF2B5EF4-FFF2-40B4-BE49-F238E27FC236}">
                <a16:creationId xmlns:a16="http://schemas.microsoft.com/office/drawing/2014/main" id="{9F708F61-B713-6D1E-E659-0BC97847B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672" y="188976"/>
            <a:ext cx="1200329" cy="1200329"/>
          </a:xfrm>
          <a:prstGeom prst="rect">
            <a:avLst/>
          </a:prstGeom>
        </p:spPr>
      </p:pic>
    </p:spTree>
    <p:extLst>
      <p:ext uri="{BB962C8B-B14F-4D97-AF65-F5344CB8AC3E}">
        <p14:creationId xmlns:p14="http://schemas.microsoft.com/office/powerpoint/2010/main" val="8559670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40" name="图片 39"/>
          <p:cNvPicPr>
            <a:picLocks noChangeAspect="1"/>
          </p:cNvPicPr>
          <p:nvPr/>
        </p:nvPicPr>
        <p:blipFill rotWithShape="1">
          <a:blip r:embed="rId7" cstate="print">
            <a:extLst>
              <a:ext uri="{28A0092B-C50C-407E-A947-70E740481C1C}">
                <a14:useLocalDpi xmlns:a14="http://schemas.microsoft.com/office/drawing/2010/main" val="0"/>
              </a:ext>
            </a:extLst>
          </a:blip>
          <a:srcRect l="8662" t="8696" r="37868" b="4743"/>
          <a:stretch/>
        </p:blipFill>
        <p:spPr>
          <a:xfrm>
            <a:off x="345572" y="1866909"/>
            <a:ext cx="3251461" cy="4800895"/>
          </a:xfrm>
          <a:prstGeom prst="rect">
            <a:avLst/>
          </a:prstGeom>
        </p:spPr>
      </p:pic>
      <p:sp>
        <p:nvSpPr>
          <p:cNvPr id="3" name="TextBox 2"/>
          <p:cNvSpPr txBox="1"/>
          <p:nvPr/>
        </p:nvSpPr>
        <p:spPr>
          <a:xfrm>
            <a:off x="3224361" y="1434142"/>
            <a:ext cx="8229042" cy="2862322"/>
          </a:xfrm>
          <a:prstGeom prst="rect">
            <a:avLst/>
          </a:prstGeom>
          <a:noFill/>
        </p:spPr>
        <p:txBody>
          <a:bodyPr wrap="square" rtlCol="0">
            <a:spAutoFit/>
          </a:bodyPr>
          <a:lstStyle/>
          <a:p>
            <a:pPr algn="ctr"/>
            <a:r>
              <a:rPr lang="en-US" sz="6000" b="1" dirty="0" err="1">
                <a:solidFill>
                  <a:srgbClr val="00B050"/>
                </a:solidFill>
                <a:latin typeface="Cambria" panose="02040503050406030204" pitchFamily="18" charset="0"/>
                <a:ea typeface="Cambria" panose="02040503050406030204" pitchFamily="18" charset="0"/>
              </a:rPr>
              <a:t>Hãy</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kể</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thêm</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các</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loại</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cây</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có</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rễ</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cọc</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hoặc</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rễ</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chùm</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mà</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em</a:t>
            </a:r>
            <a:r>
              <a:rPr lang="en-US" sz="6000" b="1" dirty="0">
                <a:solidFill>
                  <a:srgbClr val="00B050"/>
                </a:solidFill>
                <a:latin typeface="Cambria" panose="02040503050406030204" pitchFamily="18" charset="0"/>
                <a:ea typeface="Cambria" panose="02040503050406030204" pitchFamily="18" charset="0"/>
              </a:rPr>
              <a:t> </a:t>
            </a:r>
            <a:r>
              <a:rPr lang="en-US" sz="6000" b="1" dirty="0" err="1">
                <a:solidFill>
                  <a:srgbClr val="00B050"/>
                </a:solidFill>
                <a:latin typeface="Cambria" panose="02040503050406030204" pitchFamily="18" charset="0"/>
                <a:ea typeface="Cambria" panose="02040503050406030204" pitchFamily="18" charset="0"/>
              </a:rPr>
              <a:t>biết</a:t>
            </a:r>
            <a:r>
              <a:rPr lang="en-US" sz="6000" b="1" dirty="0">
                <a:solidFill>
                  <a:srgbClr val="00B05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315770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64" y="1060570"/>
            <a:ext cx="9078107" cy="4414378"/>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1939385" y="1997297"/>
            <a:ext cx="8015207" cy="2696462"/>
          </a:xfrm>
          <a:prstGeom prst="rect">
            <a:avLst/>
          </a:prstGeom>
        </p:spPr>
      </p:pic>
    </p:spTree>
    <p:extLst>
      <p:ext uri="{BB962C8B-B14F-4D97-AF65-F5344CB8AC3E}">
        <p14:creationId xmlns:p14="http://schemas.microsoft.com/office/powerpoint/2010/main" val="379966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par>
                                <p:cTn id="23" presetID="5"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heckerboard(across)">
                                      <p:cBhvr>
                                        <p:cTn id="25" dur="500"/>
                                        <p:tgtEl>
                                          <p:spTgt spid="22"/>
                                        </p:tgtEl>
                                      </p:cBhvr>
                                    </p:animEffec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552250" y="1197981"/>
            <a:ext cx="11639750" cy="5660019"/>
            <a:chOff x="276125" y="1088020"/>
            <a:chExt cx="11639750" cy="5660019"/>
          </a:xfrm>
        </p:grpSpPr>
        <p:pic>
          <p:nvPicPr>
            <p:cNvPr id="3"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5" y="1088020"/>
              <a:ext cx="11639750" cy="5660019"/>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365813" y="2037144"/>
              <a:ext cx="8889357" cy="3877519"/>
            </a:xfrm>
            <a:prstGeom prst="rect">
              <a:avLst/>
            </a:prstGeom>
          </p:spPr>
        </p:pic>
      </p:grpSp>
      <p:sp>
        <p:nvSpPr>
          <p:cNvPr id="5" name="TextBox 4"/>
          <p:cNvSpPr txBox="1"/>
          <p:nvPr/>
        </p:nvSpPr>
        <p:spPr>
          <a:xfrm>
            <a:off x="177193" y="173621"/>
            <a:ext cx="11837615" cy="1838801"/>
          </a:xfrm>
          <a:prstGeom prst="roundRect">
            <a:avLst/>
          </a:prstGeom>
          <a:solidFill>
            <a:srgbClr val="92D050"/>
          </a:solidFill>
          <a:effectLst>
            <a:outerShdw blurRad="50800" dist="38100" dir="5400000" algn="t" rotWithShape="0">
              <a:prstClr val="black">
                <a:alpha val="40000"/>
              </a:prstClr>
            </a:outerShdw>
          </a:effectLst>
        </p:spPr>
        <p:txBody>
          <a:bodyPr wrap="square" rtlCol="0">
            <a:spAutoFit/>
          </a:bodyPr>
          <a:lstStyle/>
          <a:p>
            <a:r>
              <a:rPr lang="en-US" sz="3400" b="1" dirty="0">
                <a:solidFill>
                  <a:srgbClr val="18673A"/>
                </a:solidFill>
                <a:latin typeface="Cambria" panose="02040503050406030204" pitchFamily="18" charset="0"/>
                <a:ea typeface="Cambria" panose="02040503050406030204" pitchFamily="18" charset="0"/>
              </a:rPr>
              <a:t>1.Sắp </a:t>
            </a:r>
            <a:r>
              <a:rPr lang="en-US" sz="3400" b="1" dirty="0" err="1">
                <a:solidFill>
                  <a:srgbClr val="18673A"/>
                </a:solidFill>
                <a:latin typeface="Cambria" panose="02040503050406030204" pitchFamily="18" charset="0"/>
                <a:ea typeface="Cambria" panose="02040503050406030204" pitchFamily="18" charset="0"/>
              </a:rPr>
              <a:t>xếp</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các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từ</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hình</a:t>
            </a:r>
            <a:r>
              <a:rPr lang="en-US" sz="3400" b="1" dirty="0">
                <a:solidFill>
                  <a:srgbClr val="18673A"/>
                </a:solidFill>
                <a:latin typeface="Cambria" panose="02040503050406030204" pitchFamily="18" charset="0"/>
                <a:ea typeface="Cambria" panose="02040503050406030204" pitchFamily="18" charset="0"/>
              </a:rPr>
              <a:t> 3 </a:t>
            </a:r>
            <a:r>
              <a:rPr lang="en-US" sz="3400" b="1" dirty="0" err="1">
                <a:solidFill>
                  <a:srgbClr val="18673A"/>
                </a:solidFill>
                <a:latin typeface="Cambria" panose="02040503050406030204" pitchFamily="18" charset="0"/>
                <a:ea typeface="Cambria" panose="02040503050406030204" pitchFamily="18" charset="0"/>
              </a:rPr>
              <a:t>đến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hình</a:t>
            </a:r>
            <a:r>
              <a:rPr lang="en-US" sz="3400" b="1" dirty="0">
                <a:solidFill>
                  <a:srgbClr val="18673A"/>
                </a:solidFill>
                <a:latin typeface="Cambria" panose="02040503050406030204" pitchFamily="18" charset="0"/>
                <a:ea typeface="Cambria" panose="02040503050406030204" pitchFamily="18" charset="0"/>
              </a:rPr>
              <a:t> 6 </a:t>
            </a:r>
            <a:r>
              <a:rPr lang="en-US" sz="3400" b="1" dirty="0" err="1">
                <a:solidFill>
                  <a:srgbClr val="18673A"/>
                </a:solidFill>
                <a:latin typeface="Cambria" panose="02040503050406030204" pitchFamily="18" charset="0"/>
                <a:ea typeface="Cambria" panose="02040503050406030204" pitchFamily="18" charset="0"/>
              </a:rPr>
              <a:t>vào</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hai</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nhóm</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rễ</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cọc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rễ</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chùm</a:t>
            </a:r>
            <a:r>
              <a:rPr lang="en-US" sz="3400" b="1" dirty="0">
                <a:solidFill>
                  <a:srgbClr val="18673A"/>
                </a:solidFill>
                <a:latin typeface="Cambria" panose="02040503050406030204" pitchFamily="18" charset="0"/>
                <a:ea typeface="Cambria" panose="02040503050406030204" pitchFamily="18" charset="0"/>
              </a:rPr>
              <a:t>.</a:t>
            </a:r>
          </a:p>
          <a:p>
            <a:r>
              <a:rPr lang="en-US" sz="3400" b="1" dirty="0">
                <a:solidFill>
                  <a:srgbClr val="18673A"/>
                </a:solidFill>
                <a:latin typeface="Cambria" panose="02040503050406030204" pitchFamily="18" charset="0"/>
                <a:ea typeface="Cambria" panose="02040503050406030204" pitchFamily="18" charset="0"/>
              </a:rPr>
              <a:t>2. </a:t>
            </a:r>
            <a:r>
              <a:rPr lang="en-US" sz="3400" b="1" dirty="0" err="1">
                <a:solidFill>
                  <a:srgbClr val="18673A"/>
                </a:solidFill>
                <a:latin typeface="Cambria" panose="02040503050406030204" pitchFamily="18" charset="0"/>
                <a:ea typeface="Cambria" panose="02040503050406030204" pitchFamily="18" charset="0"/>
              </a:rPr>
              <a:t>Nhận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xét</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và</a:t>
            </a:r>
            <a:r>
              <a:rPr lang="en-US" sz="3400" b="1" dirty="0">
                <a:solidFill>
                  <a:srgbClr val="18673A"/>
                </a:solidFill>
                <a:latin typeface="Cambria" panose="02040503050406030204" pitchFamily="18" charset="0"/>
                <a:ea typeface="Cambria" panose="02040503050406030204" pitchFamily="18" charset="0"/>
              </a:rPr>
              <a:t> so </a:t>
            </a:r>
            <a:r>
              <a:rPr lang="en-US" sz="3400" b="1" dirty="0" err="1">
                <a:solidFill>
                  <a:srgbClr val="18673A"/>
                </a:solidFill>
                <a:latin typeface="Cambria" panose="02040503050406030204" pitchFamily="18" charset="0"/>
                <a:ea typeface="Cambria" panose="02040503050406030204" pitchFamily="18" charset="0"/>
              </a:rPr>
              <a:t>sánh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hình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dạng</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kích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thước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các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rễ</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đó</a:t>
            </a:r>
            <a:r>
              <a:rPr lang="en-US" sz="3400" b="1" dirty="0">
                <a:solidFill>
                  <a:srgbClr val="18673A"/>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24010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691147" y="98386"/>
            <a:ext cx="11639750" cy="5660019"/>
            <a:chOff x="276125" y="1088020"/>
            <a:chExt cx="11639750" cy="5660019"/>
          </a:xfrm>
        </p:grpSpPr>
        <p:pic>
          <p:nvPicPr>
            <p:cNvPr id="3"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25" y="1088020"/>
              <a:ext cx="11639750" cy="566001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65813" y="2037144"/>
              <a:ext cx="8889357" cy="3877519"/>
            </a:xfrm>
            <a:prstGeom prst="rect">
              <a:avLst/>
            </a:prstGeom>
          </p:spPr>
        </p:pic>
      </p:grpSp>
      <p:grpSp>
        <p:nvGrpSpPr>
          <p:cNvPr id="5" name="Group 120">
            <a:extLst>
              <a:ext uri="{FF2B5EF4-FFF2-40B4-BE49-F238E27FC236}">
                <a16:creationId xmlns:a16="http://schemas.microsoft.com/office/drawing/2014/main" id="{52B80310-26A4-5162-9DED-E7F080030F45}"/>
              </a:ext>
            </a:extLst>
          </p:cNvPr>
          <p:cNvGrpSpPr/>
          <p:nvPr/>
        </p:nvGrpSpPr>
        <p:grpSpPr>
          <a:xfrm flipH="1" flipV="1">
            <a:off x="429358" y="4995230"/>
            <a:ext cx="2281778" cy="653215"/>
            <a:chOff x="969865" y="3118685"/>
            <a:chExt cx="1013840" cy="385305"/>
          </a:xfrm>
        </p:grpSpPr>
        <p:cxnSp>
          <p:nvCxnSpPr>
            <p:cNvPr id="6"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chemeClr val="tx1"/>
              </a:solidFill>
              <a:prstDash val="sysDash"/>
              <a:miter lim="800000"/>
              <a:headEnd type="none"/>
              <a:tailEnd type="oval"/>
            </a:ln>
            <a:effectLst/>
          </p:spPr>
        </p:cxnSp>
        <p:cxnSp>
          <p:nvCxnSpPr>
            <p:cNvPr id="7"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chemeClr val="tx1"/>
              </a:solidFill>
              <a:prstDash val="sysDash"/>
              <a:miter lim="800000"/>
            </a:ln>
            <a:effectLst/>
          </p:spPr>
        </p:cxnSp>
      </p:grpSp>
      <p:sp>
        <p:nvSpPr>
          <p:cNvPr id="8" name="TextBox 7"/>
          <p:cNvSpPr txBox="1"/>
          <p:nvPr/>
        </p:nvSpPr>
        <p:spPr>
          <a:xfrm>
            <a:off x="319466" y="4815988"/>
            <a:ext cx="1833050" cy="715089"/>
          </a:xfrm>
          <a:prstGeom prst="round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Rễ</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cọc</a:t>
            </a:r>
            <a:endParaRPr lang="en-US" sz="3600" dirty="0">
              <a:solidFill>
                <a:srgbClr val="00B050"/>
              </a:solidFill>
              <a:latin typeface="Cambria" panose="02040503050406030204" pitchFamily="18" charset="0"/>
              <a:ea typeface="Cambria" panose="02040503050406030204" pitchFamily="18" charset="0"/>
            </a:endParaRPr>
          </a:p>
        </p:txBody>
      </p:sp>
      <p:grpSp>
        <p:nvGrpSpPr>
          <p:cNvPr id="9" name="Group 120">
            <a:extLst>
              <a:ext uri="{FF2B5EF4-FFF2-40B4-BE49-F238E27FC236}">
                <a16:creationId xmlns:a16="http://schemas.microsoft.com/office/drawing/2014/main" id="{52B80310-26A4-5162-9DED-E7F080030F45}"/>
              </a:ext>
            </a:extLst>
          </p:cNvPr>
          <p:cNvGrpSpPr/>
          <p:nvPr/>
        </p:nvGrpSpPr>
        <p:grpSpPr>
          <a:xfrm flipH="1" flipV="1">
            <a:off x="2711136" y="5101752"/>
            <a:ext cx="2543567" cy="1414793"/>
            <a:chOff x="969865" y="3118685"/>
            <a:chExt cx="1013840" cy="385305"/>
          </a:xfrm>
        </p:grpSpPr>
        <p:cxnSp>
          <p:nvCxnSpPr>
            <p:cNvPr id="10"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chemeClr val="tx1"/>
              </a:solidFill>
              <a:prstDash val="sysDash"/>
              <a:miter lim="800000"/>
              <a:headEnd type="none"/>
              <a:tailEnd type="oval"/>
            </a:ln>
            <a:effectLst/>
          </p:spPr>
        </p:cxnSp>
        <p:cxnSp>
          <p:nvCxnSpPr>
            <p:cNvPr id="11"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chemeClr val="tx1"/>
              </a:solidFill>
              <a:prstDash val="sysDash"/>
              <a:miter lim="800000"/>
            </a:ln>
            <a:effectLst/>
          </p:spPr>
        </p:cxnSp>
      </p:grpSp>
      <p:sp>
        <p:nvSpPr>
          <p:cNvPr id="12" name="TextBox 11"/>
          <p:cNvSpPr txBox="1"/>
          <p:nvPr/>
        </p:nvSpPr>
        <p:spPr>
          <a:xfrm>
            <a:off x="2481088" y="5703885"/>
            <a:ext cx="2112958" cy="715089"/>
          </a:xfrm>
          <a:prstGeom prst="round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Rễ</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chùm</a:t>
            </a:r>
            <a:endParaRPr lang="en-US" sz="3600" dirty="0">
              <a:solidFill>
                <a:srgbClr val="00B050"/>
              </a:solidFill>
              <a:latin typeface="Cambria" panose="02040503050406030204" pitchFamily="18" charset="0"/>
              <a:ea typeface="Cambria" panose="02040503050406030204" pitchFamily="18" charset="0"/>
            </a:endParaRPr>
          </a:p>
        </p:txBody>
      </p:sp>
      <p:grpSp>
        <p:nvGrpSpPr>
          <p:cNvPr id="13" name="Group 120">
            <a:extLst>
              <a:ext uri="{FF2B5EF4-FFF2-40B4-BE49-F238E27FC236}">
                <a16:creationId xmlns:a16="http://schemas.microsoft.com/office/drawing/2014/main" id="{52B80310-26A4-5162-9DED-E7F080030F45}"/>
              </a:ext>
            </a:extLst>
          </p:cNvPr>
          <p:cNvGrpSpPr/>
          <p:nvPr/>
        </p:nvGrpSpPr>
        <p:grpSpPr>
          <a:xfrm flipV="1">
            <a:off x="7477245" y="4925029"/>
            <a:ext cx="2314936" cy="1360024"/>
            <a:chOff x="969865" y="3118685"/>
            <a:chExt cx="1013840" cy="385305"/>
          </a:xfrm>
        </p:grpSpPr>
        <p:cxnSp>
          <p:nvCxnSpPr>
            <p:cNvPr id="14"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chemeClr val="tx1"/>
              </a:solidFill>
              <a:prstDash val="sysDash"/>
              <a:miter lim="800000"/>
              <a:headEnd type="none"/>
              <a:tailEnd type="oval"/>
            </a:ln>
            <a:effectLst/>
          </p:spPr>
        </p:cxnSp>
        <p:cxnSp>
          <p:nvCxnSpPr>
            <p:cNvPr id="15"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chemeClr val="tx1"/>
              </a:solidFill>
              <a:prstDash val="sysDash"/>
              <a:miter lim="800000"/>
            </a:ln>
            <a:effectLst/>
          </p:spPr>
        </p:cxnSp>
      </p:grpSp>
      <p:sp>
        <p:nvSpPr>
          <p:cNvPr id="16" name="TextBox 15"/>
          <p:cNvSpPr txBox="1"/>
          <p:nvPr/>
        </p:nvSpPr>
        <p:spPr>
          <a:xfrm flipH="1">
            <a:off x="8078516" y="5489222"/>
            <a:ext cx="1978374" cy="715089"/>
          </a:xfrm>
          <a:prstGeom prst="round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Rễ</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chùm</a:t>
            </a:r>
            <a:endParaRPr lang="en-US" sz="3600" dirty="0">
              <a:solidFill>
                <a:srgbClr val="00B050"/>
              </a:solidFill>
              <a:latin typeface="Cambria" panose="02040503050406030204" pitchFamily="18" charset="0"/>
              <a:ea typeface="Cambria" panose="02040503050406030204" pitchFamily="18" charset="0"/>
            </a:endParaRPr>
          </a:p>
        </p:txBody>
      </p:sp>
      <p:grpSp>
        <p:nvGrpSpPr>
          <p:cNvPr id="17" name="Group 120">
            <a:extLst>
              <a:ext uri="{FF2B5EF4-FFF2-40B4-BE49-F238E27FC236}">
                <a16:creationId xmlns:a16="http://schemas.microsoft.com/office/drawing/2014/main" id="{52B80310-26A4-5162-9DED-E7F080030F45}"/>
              </a:ext>
            </a:extLst>
          </p:cNvPr>
          <p:cNvGrpSpPr/>
          <p:nvPr/>
        </p:nvGrpSpPr>
        <p:grpSpPr>
          <a:xfrm flipV="1">
            <a:off x="9715326" y="3597517"/>
            <a:ext cx="2314936" cy="1360024"/>
            <a:chOff x="969865" y="3118685"/>
            <a:chExt cx="1013840" cy="385305"/>
          </a:xfrm>
        </p:grpSpPr>
        <p:cxnSp>
          <p:nvCxnSpPr>
            <p:cNvPr id="18"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chemeClr val="tx1"/>
              </a:solidFill>
              <a:prstDash val="sysDash"/>
              <a:miter lim="800000"/>
              <a:headEnd type="none"/>
              <a:tailEnd type="oval"/>
            </a:ln>
            <a:effectLst/>
          </p:spPr>
        </p:cxnSp>
        <p:cxnSp>
          <p:nvCxnSpPr>
            <p:cNvPr id="19"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chemeClr val="tx1"/>
              </a:solidFill>
              <a:prstDash val="sysDash"/>
              <a:miter lim="800000"/>
            </a:ln>
            <a:effectLst/>
          </p:spPr>
        </p:cxnSp>
      </p:grpSp>
      <p:sp>
        <p:nvSpPr>
          <p:cNvPr id="20" name="TextBox 19"/>
          <p:cNvSpPr txBox="1"/>
          <p:nvPr/>
        </p:nvSpPr>
        <p:spPr>
          <a:xfrm flipH="1">
            <a:off x="10505342" y="4148233"/>
            <a:ext cx="1636810" cy="715089"/>
          </a:xfrm>
          <a:prstGeom prst="round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Rễ</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cọc</a:t>
            </a:r>
            <a:endParaRPr lang="en-US" sz="36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5821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D4C7CC7-4827-49DC-980F-22F508F21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413" y="-1104586"/>
            <a:ext cx="8892226" cy="8892226"/>
          </a:xfrm>
          <a:prstGeom prst="rect">
            <a:avLst/>
          </a:prstGeom>
        </p:spPr>
      </p:pic>
      <p:pic>
        <p:nvPicPr>
          <p:cNvPr id="4" name="Picture 3"/>
          <p:cNvPicPr>
            <a:picLocks noChangeAspect="1"/>
          </p:cNvPicPr>
          <p:nvPr/>
        </p:nvPicPr>
        <p:blipFill>
          <a:blip r:embed="rId5"/>
          <a:stretch>
            <a:fillRect/>
          </a:stretch>
        </p:blipFill>
        <p:spPr>
          <a:xfrm>
            <a:off x="5807790" y="1552040"/>
            <a:ext cx="5297883" cy="4151736"/>
          </a:xfrm>
          <a:prstGeom prst="rect">
            <a:avLst/>
          </a:prstGeom>
        </p:spPr>
      </p:pic>
      <p:pic>
        <p:nvPicPr>
          <p:cNvPr id="5"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650" y="1736203"/>
            <a:ext cx="5541866" cy="5541866"/>
          </a:xfrm>
          <a:prstGeom prst="rect">
            <a:avLst/>
          </a:prstGeom>
        </p:spPr>
      </p:pic>
    </p:spTree>
    <p:extLst>
      <p:ext uri="{BB962C8B-B14F-4D97-AF65-F5344CB8AC3E}">
        <p14:creationId xmlns:p14="http://schemas.microsoft.com/office/powerpoint/2010/main" val="2736278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64" y="1060570"/>
            <a:ext cx="9078107" cy="4414378"/>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1751874" y="1275189"/>
            <a:ext cx="8827945" cy="3284502"/>
          </a:xfrm>
          <a:prstGeom prst="rect">
            <a:avLst/>
          </a:prstGeom>
        </p:spPr>
      </p:pic>
      <p:pic>
        <p:nvPicPr>
          <p:cNvPr id="3" name="Picture 2"/>
          <p:cNvPicPr>
            <a:picLocks noChangeAspect="1"/>
          </p:cNvPicPr>
          <p:nvPr/>
        </p:nvPicPr>
        <p:blipFill>
          <a:blip r:embed="rId10"/>
          <a:stretch>
            <a:fillRect/>
          </a:stretch>
        </p:blipFill>
        <p:spPr>
          <a:xfrm>
            <a:off x="3353792" y="3913193"/>
            <a:ext cx="5438103" cy="1444877"/>
          </a:xfrm>
          <a:prstGeom prst="rect">
            <a:avLst/>
          </a:prstGeom>
        </p:spPr>
      </p:pic>
    </p:spTree>
    <p:extLst>
      <p:ext uri="{BB962C8B-B14F-4D97-AF65-F5344CB8AC3E}">
        <p14:creationId xmlns:p14="http://schemas.microsoft.com/office/powerpoint/2010/main" val="1383551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Horizontal)">
                                      <p:cBhvr>
                                        <p:cTn id="7" dur="500"/>
                                        <p:tgtEl>
                                          <p:spTgt spid="25"/>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Horizontal)">
                                      <p:cBhvr>
                                        <p:cTn id="13" dur="500"/>
                                        <p:tgtEl>
                                          <p:spTgt spid="23"/>
                                        </p:tgtEl>
                                      </p:cBhvr>
                                    </p:animEffect>
                                  </p:childTnLst>
                                </p:cTn>
                              </p:par>
                              <p:par>
                                <p:cTn id="14" presetID="16" presetClass="entr" presetSubtype="4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Horizontal)">
                                      <p:cBhvr>
                                        <p:cTn id="16" dur="500"/>
                                        <p:tgtEl>
                                          <p:spTgt spid="14"/>
                                        </p:tgtEl>
                                      </p:cBhvr>
                                    </p:animEffect>
                                  </p:childTnLst>
                                </p:cTn>
                              </p:par>
                              <p:par>
                                <p:cTn id="17" presetID="16" presetClass="entr" presetSubtype="4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outHorizontal)">
                                      <p:cBhvr>
                                        <p:cTn id="19" dur="500"/>
                                        <p:tgtEl>
                                          <p:spTgt spid="27"/>
                                        </p:tgtEl>
                                      </p:cBhvr>
                                    </p:animEffect>
                                  </p:childTnLst>
                                </p:cTn>
                              </p:par>
                              <p:par>
                                <p:cTn id="20" presetID="16" presetClass="entr" presetSubtype="4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outHorizontal)">
                                      <p:cBhvr>
                                        <p:cTn id="22" dur="500"/>
                                        <p:tgtEl>
                                          <p:spTgt spid="21"/>
                                        </p:tgtEl>
                                      </p:cBhvr>
                                    </p:animEffect>
                                  </p:childTnLst>
                                </p:cTn>
                              </p:par>
                              <p:par>
                                <p:cTn id="23" presetID="16" presetClass="entr" presetSubtype="42"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outHorizontal)">
                                      <p:cBhvr>
                                        <p:cTn id="25" dur="500"/>
                                        <p:tgtEl>
                                          <p:spTgt spid="22"/>
                                        </p:tgtEl>
                                      </p:cBhvr>
                                    </p:animEffect>
                                  </p:childTnLst>
                                </p:cTn>
                              </p:par>
                              <p:par>
                                <p:cTn id="26" presetID="16" presetClass="entr" presetSubtype="42"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Horizontal)">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428527" y="445309"/>
            <a:ext cx="3806554" cy="2513027"/>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130909" y="445309"/>
            <a:ext cx="2685326" cy="341814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980606" y="2958336"/>
            <a:ext cx="2598225" cy="3410171"/>
          </a:xfrm>
          <a:prstGeom prst="rect">
            <a:avLst/>
          </a:prstGeom>
        </p:spPr>
      </p:pic>
      <p:pic>
        <p:nvPicPr>
          <p:cNvPr id="5" name="Picture 4"/>
          <p:cNvPicPr>
            <a:picLocks noChangeAspect="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Lst>
          </a:blip>
          <a:srcRect l="2632" t="2494" r="-1"/>
          <a:stretch/>
        </p:blipFill>
        <p:spPr>
          <a:xfrm>
            <a:off x="8725794" y="3898578"/>
            <a:ext cx="3327841" cy="2469929"/>
          </a:xfrm>
          <a:prstGeom prst="roundRect">
            <a:avLst/>
          </a:prstGeom>
        </p:spPr>
      </p:pic>
      <p:sp>
        <p:nvSpPr>
          <p:cNvPr id="7" name="TextBox 6"/>
          <p:cNvSpPr txBox="1"/>
          <p:nvPr/>
        </p:nvSpPr>
        <p:spPr>
          <a:xfrm>
            <a:off x="103009" y="445309"/>
            <a:ext cx="5488728" cy="5839480"/>
          </a:xfrm>
          <a:prstGeom prst="roundRect">
            <a:avLst/>
          </a:prstGeom>
          <a:solidFill>
            <a:srgbClr val="92D050"/>
          </a:solidFill>
          <a:effectLst>
            <a:outerShdw blurRad="50800" dist="38100" dir="5400000" algn="t" rotWithShape="0">
              <a:prstClr val="black">
                <a:alpha val="40000"/>
              </a:prstClr>
            </a:outerShdw>
          </a:effectLst>
        </p:spPr>
        <p:txBody>
          <a:bodyPr wrap="square" rtlCol="0">
            <a:spAutoFit/>
          </a:bodyPr>
          <a:lstStyle/>
          <a:p>
            <a:pPr marL="514350" indent="-514350">
              <a:buAutoNum type="arabicPeriod"/>
            </a:pPr>
            <a:r>
              <a:rPr lang="en-US" sz="3400" b="1" dirty="0" err="1">
                <a:solidFill>
                  <a:srgbClr val="18673A"/>
                </a:solidFill>
                <a:latin typeface="Cambria" panose="02040503050406030204" pitchFamily="18" charset="0"/>
                <a:ea typeface="Cambria" panose="02040503050406030204" pitchFamily="18" charset="0"/>
              </a:rPr>
              <a:t>Quan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sát</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các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hình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dưới</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đây</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và</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cho</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biết</a:t>
            </a:r>
            <a:r>
              <a:rPr lang="en-US" sz="3400" b="1" dirty="0">
                <a:solidFill>
                  <a:srgbClr val="18673A"/>
                </a:solidFill>
                <a:latin typeface="Cambria" panose="02040503050406030204" pitchFamily="18" charset="0"/>
                <a:ea typeface="Cambria" panose="02040503050406030204" pitchFamily="18" charset="0"/>
              </a:rPr>
              <a:t>:</a:t>
            </a:r>
          </a:p>
          <a:p>
            <a:pPr marL="514350" indent="-514350">
              <a:buFont typeface="Arial" panose="020B0604020202020204" pitchFamily="34" charset="0"/>
              <a:buChar char="•"/>
            </a:pP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nào</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có</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đứng</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leo</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bò</a:t>
            </a:r>
            <a:r>
              <a:rPr lang="en-US" sz="3400" b="1" dirty="0">
                <a:solidFill>
                  <a:srgbClr val="18673A"/>
                </a:solidFill>
                <a:latin typeface="Cambria" panose="02040503050406030204" pitchFamily="18" charset="0"/>
                <a:ea typeface="Cambria" panose="02040503050406030204" pitchFamily="18" charset="0"/>
              </a:rPr>
              <a:t>?</a:t>
            </a:r>
          </a:p>
          <a:p>
            <a:pPr marL="514350" indent="-514350">
              <a:buFont typeface="Arial" panose="020B0604020202020204" pitchFamily="34" charset="0"/>
              <a:buChar char="•"/>
            </a:pP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nào</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có</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gỗ</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thảo</a:t>
            </a:r>
            <a:r>
              <a:rPr lang="en-US" sz="3400" b="1" dirty="0">
                <a:solidFill>
                  <a:srgbClr val="18673A"/>
                </a:solidFill>
                <a:latin typeface="Cambria" panose="02040503050406030204" pitchFamily="18" charset="0"/>
                <a:ea typeface="Cambria" panose="02040503050406030204" pitchFamily="18" charset="0"/>
              </a:rPr>
              <a:t>?</a:t>
            </a:r>
          </a:p>
          <a:p>
            <a:r>
              <a:rPr lang="en-US" sz="3400" b="1" dirty="0">
                <a:solidFill>
                  <a:srgbClr val="18673A"/>
                </a:solidFill>
                <a:latin typeface="Cambria" panose="02040503050406030204" pitchFamily="18" charset="0"/>
                <a:ea typeface="Cambria" panose="02040503050406030204" pitchFamily="18" charset="0"/>
              </a:rPr>
              <a:t>2. </a:t>
            </a:r>
            <a:r>
              <a:rPr lang="en-US" sz="3400" b="1" dirty="0" err="1">
                <a:solidFill>
                  <a:srgbClr val="18673A"/>
                </a:solidFill>
                <a:latin typeface="Cambria" panose="02040503050406030204" pitchFamily="18" charset="0"/>
                <a:ea typeface="Cambria" panose="02040503050406030204" pitchFamily="18" charset="0"/>
              </a:rPr>
              <a:t>Nhận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xét</a:t>
            </a:r>
            <a:r>
              <a:rPr lang="en-US" sz="3400" b="1" dirty="0">
                <a:solidFill>
                  <a:srgbClr val="18673A"/>
                </a:solidFill>
                <a:latin typeface="Cambria" panose="02040503050406030204" pitchFamily="18" charset="0"/>
                <a:ea typeface="Cambria" panose="02040503050406030204" pitchFamily="18" charset="0"/>
              </a:rPr>
              <a:t>, so </a:t>
            </a:r>
            <a:r>
              <a:rPr lang="en-US" sz="3400" b="1" dirty="0" err="1">
                <a:solidFill>
                  <a:srgbClr val="18673A"/>
                </a:solidFill>
                <a:latin typeface="Cambria" panose="02040503050406030204" pitchFamily="18" charset="0"/>
                <a:ea typeface="Cambria" panose="02040503050406030204" pitchFamily="18" charset="0"/>
              </a:rPr>
              <a:t>sánh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về</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đặc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điểm</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của</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các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45931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7171962"/>
              </p:ext>
            </p:extLst>
          </p:nvPr>
        </p:nvGraphicFramePr>
        <p:xfrm>
          <a:off x="347240" y="544012"/>
          <a:ext cx="11528385" cy="5815656"/>
        </p:xfrm>
        <a:graphic>
          <a:graphicData uri="http://schemas.openxmlformats.org/drawingml/2006/table">
            <a:tbl>
              <a:tblPr firstRow="1" bandRow="1">
                <a:tableStyleId>{5C22544A-7EE6-4342-B048-85BDC9FD1C3A}</a:tableStyleId>
              </a:tblPr>
              <a:tblGrid>
                <a:gridCol w="2673752">
                  <a:extLst>
                    <a:ext uri="{9D8B030D-6E8A-4147-A177-3AD203B41FA5}">
                      <a16:colId xmlns:a16="http://schemas.microsoft.com/office/drawing/2014/main" val="1971711813"/>
                    </a:ext>
                  </a:extLst>
                </a:gridCol>
                <a:gridCol w="2141317">
                  <a:extLst>
                    <a:ext uri="{9D8B030D-6E8A-4147-A177-3AD203B41FA5}">
                      <a16:colId xmlns:a16="http://schemas.microsoft.com/office/drawing/2014/main" val="3153100178"/>
                    </a:ext>
                  </a:extLst>
                </a:gridCol>
                <a:gridCol w="2245488">
                  <a:extLst>
                    <a:ext uri="{9D8B030D-6E8A-4147-A177-3AD203B41FA5}">
                      <a16:colId xmlns:a16="http://schemas.microsoft.com/office/drawing/2014/main" val="3865023227"/>
                    </a:ext>
                  </a:extLst>
                </a:gridCol>
                <a:gridCol w="2162151">
                  <a:extLst>
                    <a:ext uri="{9D8B030D-6E8A-4147-A177-3AD203B41FA5}">
                      <a16:colId xmlns:a16="http://schemas.microsoft.com/office/drawing/2014/main" val="1824543398"/>
                    </a:ext>
                  </a:extLst>
                </a:gridCol>
                <a:gridCol w="2305677">
                  <a:extLst>
                    <a:ext uri="{9D8B030D-6E8A-4147-A177-3AD203B41FA5}">
                      <a16:colId xmlns:a16="http://schemas.microsoft.com/office/drawing/2014/main" val="686131064"/>
                    </a:ext>
                  </a:extLst>
                </a:gridCol>
              </a:tblGrid>
              <a:tr h="1264843">
                <a:tc>
                  <a:txBody>
                    <a:bodyPr/>
                    <a:lstStyle/>
                    <a:p>
                      <a:pPr algn="ct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9139"/>
                    </a:solidFill>
                  </a:tcPr>
                </a:tc>
                <a:tc>
                  <a:txBody>
                    <a:bodyPr/>
                    <a:lstStyle/>
                    <a:p>
                      <a:pPr algn="ctr"/>
                      <a:r>
                        <a:rPr lang="en-US" sz="3600" dirty="0" err="1">
                          <a:solidFill>
                            <a:schemeClr val="tx1"/>
                          </a:solidFill>
                          <a:latin typeface="Cambria" panose="02040503050406030204" pitchFamily="18" charset="0"/>
                          <a:ea typeface="Cambria" panose="02040503050406030204" pitchFamily="18" charset="0"/>
                        </a:rPr>
                        <a:t>Cây</a:t>
                      </a:r>
                      <a:r>
                        <a:rPr lang="en-US" sz="3600" baseline="0" dirty="0">
                          <a:solidFill>
                            <a:schemeClr val="tx1"/>
                          </a:solidFill>
                          <a:latin typeface="Cambria" panose="02040503050406030204" pitchFamily="18" charset="0"/>
                          <a:ea typeface="Cambria" panose="02040503050406030204" pitchFamily="18" charset="0"/>
                        </a:rPr>
                        <a:t> </a:t>
                      </a:r>
                      <a:r>
                        <a:rPr lang="en-US" sz="3600" baseline="0" dirty="0" err="1">
                          <a:solidFill>
                            <a:schemeClr val="tx1"/>
                          </a:solidFill>
                          <a:latin typeface="Cambria" panose="02040503050406030204" pitchFamily="18" charset="0"/>
                          <a:ea typeface="Cambria" panose="02040503050406030204" pitchFamily="18" charset="0"/>
                        </a:rPr>
                        <a:t>lúa</a:t>
                      </a:r>
                      <a:endParaRPr lang="en-US" sz="36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9139"/>
                    </a:solidFill>
                  </a:tcPr>
                </a:tc>
                <a:tc>
                  <a:txBody>
                    <a:bodyPr/>
                    <a:lstStyle/>
                    <a:p>
                      <a:pPr algn="ctr"/>
                      <a:r>
                        <a:rPr lang="en-US" sz="3600" dirty="0" err="1">
                          <a:solidFill>
                            <a:schemeClr val="tx1"/>
                          </a:solidFill>
                          <a:latin typeface="Cambria" panose="02040503050406030204" pitchFamily="18" charset="0"/>
                          <a:ea typeface="Cambria" panose="02040503050406030204" pitchFamily="18" charset="0"/>
                        </a:rPr>
                        <a:t>Cây</a:t>
                      </a:r>
                      <a:r>
                        <a:rPr lang="en-US" sz="3600" baseline="0" dirty="0">
                          <a:solidFill>
                            <a:schemeClr val="tx1"/>
                          </a:solidFill>
                          <a:latin typeface="Cambria" panose="02040503050406030204" pitchFamily="18" charset="0"/>
                          <a:ea typeface="Cambria" panose="02040503050406030204" pitchFamily="18" charset="0"/>
                        </a:rPr>
                        <a:t> </a:t>
                      </a:r>
                      <a:r>
                        <a:rPr lang="en-US" sz="3600" baseline="0" dirty="0" err="1">
                          <a:solidFill>
                            <a:schemeClr val="tx1"/>
                          </a:solidFill>
                          <a:latin typeface="Cambria" panose="02040503050406030204" pitchFamily="18" charset="0"/>
                          <a:ea typeface="Cambria" panose="02040503050406030204" pitchFamily="18" charset="0"/>
                        </a:rPr>
                        <a:t>mướp</a:t>
                      </a:r>
                      <a:endParaRPr lang="en-US" sz="36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9139"/>
                    </a:solidFill>
                  </a:tcPr>
                </a:tc>
                <a:tc>
                  <a:txBody>
                    <a:bodyPr/>
                    <a:lstStyle/>
                    <a:p>
                      <a:pPr algn="ctr"/>
                      <a:r>
                        <a:rPr lang="en-US" sz="3600" dirty="0" err="1">
                          <a:solidFill>
                            <a:schemeClr val="tx1"/>
                          </a:solidFill>
                          <a:latin typeface="Cambria" panose="02040503050406030204" pitchFamily="18" charset="0"/>
                          <a:ea typeface="Cambria" panose="02040503050406030204" pitchFamily="18" charset="0"/>
                        </a:rPr>
                        <a:t>Cây</a:t>
                      </a:r>
                      <a:r>
                        <a:rPr lang="en-US" sz="3600" baseline="0" dirty="0">
                          <a:solidFill>
                            <a:schemeClr val="tx1"/>
                          </a:solidFill>
                          <a:latin typeface="Cambria" panose="02040503050406030204" pitchFamily="18" charset="0"/>
                          <a:ea typeface="Cambria" panose="02040503050406030204" pitchFamily="18" charset="0"/>
                        </a:rPr>
                        <a:t> </a:t>
                      </a:r>
                      <a:r>
                        <a:rPr lang="en-US" sz="3600" baseline="0" dirty="0" err="1">
                          <a:solidFill>
                            <a:schemeClr val="tx1"/>
                          </a:solidFill>
                          <a:latin typeface="Cambria" panose="02040503050406030204" pitchFamily="18" charset="0"/>
                          <a:ea typeface="Cambria" panose="02040503050406030204" pitchFamily="18" charset="0"/>
                        </a:rPr>
                        <a:t>mít</a:t>
                      </a:r>
                      <a:endParaRPr lang="en-US" sz="36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9139"/>
                    </a:solidFill>
                  </a:tcPr>
                </a:tc>
                <a:tc>
                  <a:txBody>
                    <a:bodyPr/>
                    <a:lstStyle/>
                    <a:p>
                      <a:pPr algn="ctr"/>
                      <a:r>
                        <a:rPr lang="en-US" sz="3600" dirty="0" err="1">
                          <a:solidFill>
                            <a:schemeClr val="tx1"/>
                          </a:solidFill>
                          <a:latin typeface="Cambria" panose="02040503050406030204" pitchFamily="18" charset="0"/>
                          <a:ea typeface="Cambria" panose="02040503050406030204" pitchFamily="18" charset="0"/>
                        </a:rPr>
                        <a:t>Cây</a:t>
                      </a:r>
                      <a:r>
                        <a:rPr lang="en-US" sz="3600" baseline="0" dirty="0">
                          <a:solidFill>
                            <a:schemeClr val="tx1"/>
                          </a:solidFill>
                          <a:latin typeface="Cambria" panose="02040503050406030204" pitchFamily="18" charset="0"/>
                          <a:ea typeface="Cambria" panose="02040503050406030204" pitchFamily="18" charset="0"/>
                        </a:rPr>
                        <a:t> </a:t>
                      </a:r>
                      <a:r>
                        <a:rPr lang="en-US" sz="3600" baseline="0" dirty="0" err="1">
                          <a:solidFill>
                            <a:schemeClr val="tx1"/>
                          </a:solidFill>
                          <a:latin typeface="Cambria" panose="02040503050406030204" pitchFamily="18" charset="0"/>
                          <a:ea typeface="Cambria" panose="02040503050406030204" pitchFamily="18" charset="0"/>
                        </a:rPr>
                        <a:t>dưa</a:t>
                      </a:r>
                      <a:r>
                        <a:rPr lang="en-US" sz="3600" baseline="0" dirty="0">
                          <a:solidFill>
                            <a:schemeClr val="tx1"/>
                          </a:solidFill>
                          <a:latin typeface="Cambria" panose="02040503050406030204" pitchFamily="18" charset="0"/>
                          <a:ea typeface="Cambria" panose="02040503050406030204" pitchFamily="18" charset="0"/>
                        </a:rPr>
                        <a:t> </a:t>
                      </a:r>
                      <a:r>
                        <a:rPr lang="en-US" sz="3600" baseline="0" dirty="0" err="1">
                          <a:solidFill>
                            <a:schemeClr val="tx1"/>
                          </a:solidFill>
                          <a:latin typeface="Cambria" panose="02040503050406030204" pitchFamily="18" charset="0"/>
                          <a:ea typeface="Cambria" panose="02040503050406030204" pitchFamily="18" charset="0"/>
                        </a:rPr>
                        <a:t>hấu</a:t>
                      </a:r>
                      <a:endParaRPr lang="en-US" sz="36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9139"/>
                    </a:solidFill>
                  </a:tcPr>
                </a:tc>
                <a:extLst>
                  <a:ext uri="{0D108BD9-81ED-4DB2-BD59-A6C34878D82A}">
                    <a16:rowId xmlns:a16="http://schemas.microsoft.com/office/drawing/2014/main" val="2233774243"/>
                  </a:ext>
                </a:extLst>
              </a:tr>
              <a:tr h="1038517">
                <a:tc>
                  <a:txBody>
                    <a:bodyPr/>
                    <a:lstStyle/>
                    <a:p>
                      <a:r>
                        <a:rPr lang="en-US" sz="3600" b="1" dirty="0" err="1">
                          <a:solidFill>
                            <a:srgbClr val="FF0000"/>
                          </a:solidFill>
                          <a:latin typeface="Cambria" panose="02040503050406030204" pitchFamily="18" charset="0"/>
                          <a:ea typeface="Cambria" panose="02040503050406030204" pitchFamily="18" charset="0"/>
                        </a:rPr>
                        <a:t>Thân</a:t>
                      </a:r>
                      <a:r>
                        <a:rPr lang="en-US" sz="3600" b="1" baseline="0" dirty="0">
                          <a:solidFill>
                            <a:srgbClr val="FF0000"/>
                          </a:solidFill>
                          <a:latin typeface="Cambria" panose="02040503050406030204" pitchFamily="18" charset="0"/>
                          <a:ea typeface="Cambria" panose="02040503050406030204" pitchFamily="18" charset="0"/>
                        </a:rPr>
                        <a:t> </a:t>
                      </a:r>
                      <a:r>
                        <a:rPr lang="en-US" sz="3600" b="1" baseline="0" dirty="0" err="1">
                          <a:solidFill>
                            <a:srgbClr val="FF0000"/>
                          </a:solidFill>
                          <a:latin typeface="Cambria" panose="02040503050406030204" pitchFamily="18" charset="0"/>
                          <a:ea typeface="Cambria" panose="02040503050406030204" pitchFamily="18" charset="0"/>
                        </a:rPr>
                        <a:t>đứng</a:t>
                      </a:r>
                      <a:endParaRPr lang="en-US" sz="3600" b="1" dirty="0">
                        <a:solidFill>
                          <a:srgbClr val="FF000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extLst>
                  <a:ext uri="{0D108BD9-81ED-4DB2-BD59-A6C34878D82A}">
                    <a16:rowId xmlns:a16="http://schemas.microsoft.com/office/drawing/2014/main" val="3491292939"/>
                  </a:ext>
                </a:extLst>
              </a:tr>
              <a:tr h="878074">
                <a:tc>
                  <a:txBody>
                    <a:bodyPr/>
                    <a:lstStyle/>
                    <a:p>
                      <a:r>
                        <a:rPr lang="en-US" sz="3600" b="1" dirty="0" err="1">
                          <a:solidFill>
                            <a:srgbClr val="18673A"/>
                          </a:solidFill>
                          <a:latin typeface="Cambria" panose="02040503050406030204" pitchFamily="18" charset="0"/>
                          <a:ea typeface="Cambria" panose="02040503050406030204" pitchFamily="18" charset="0"/>
                        </a:rPr>
                        <a:t>Thân</a:t>
                      </a:r>
                      <a:r>
                        <a:rPr lang="en-US" sz="3600" b="1" baseline="0" dirty="0">
                          <a:solidFill>
                            <a:srgbClr val="18673A"/>
                          </a:solidFill>
                          <a:latin typeface="Cambria" panose="02040503050406030204" pitchFamily="18" charset="0"/>
                          <a:ea typeface="Cambria" panose="02040503050406030204" pitchFamily="18" charset="0"/>
                        </a:rPr>
                        <a:t> </a:t>
                      </a:r>
                      <a:r>
                        <a:rPr lang="en-US" sz="3600" b="1" baseline="0" dirty="0" err="1">
                          <a:solidFill>
                            <a:srgbClr val="18673A"/>
                          </a:solidFill>
                          <a:latin typeface="Cambria" panose="02040503050406030204" pitchFamily="18" charset="0"/>
                          <a:ea typeface="Cambria" panose="02040503050406030204" pitchFamily="18" charset="0"/>
                        </a:rPr>
                        <a:t>leo</a:t>
                      </a:r>
                      <a:endParaRPr lang="en-US" sz="3600" b="1" dirty="0">
                        <a:solidFill>
                          <a:srgbClr val="18673A"/>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extLst>
                  <a:ext uri="{0D108BD9-81ED-4DB2-BD59-A6C34878D82A}">
                    <a16:rowId xmlns:a16="http://schemas.microsoft.com/office/drawing/2014/main" val="2485420224"/>
                  </a:ext>
                </a:extLst>
              </a:tr>
              <a:tr h="878074">
                <a:tc>
                  <a:txBody>
                    <a:bodyPr/>
                    <a:lstStyle/>
                    <a:p>
                      <a:r>
                        <a:rPr lang="en-US" sz="3600" b="1" dirty="0" err="1">
                          <a:solidFill>
                            <a:srgbClr val="7030A0"/>
                          </a:solidFill>
                          <a:latin typeface="Cambria" panose="02040503050406030204" pitchFamily="18" charset="0"/>
                          <a:ea typeface="Cambria" panose="02040503050406030204" pitchFamily="18" charset="0"/>
                        </a:rPr>
                        <a:t>Thân</a:t>
                      </a:r>
                      <a:r>
                        <a:rPr lang="en-US" sz="3600" b="1" baseline="0" dirty="0">
                          <a:solidFill>
                            <a:srgbClr val="7030A0"/>
                          </a:solidFill>
                          <a:latin typeface="Cambria" panose="02040503050406030204" pitchFamily="18" charset="0"/>
                          <a:ea typeface="Cambria" panose="02040503050406030204" pitchFamily="18" charset="0"/>
                        </a:rPr>
                        <a:t> </a:t>
                      </a:r>
                      <a:r>
                        <a:rPr lang="en-US" sz="3600" b="1" baseline="0" dirty="0" err="1">
                          <a:solidFill>
                            <a:srgbClr val="7030A0"/>
                          </a:solidFill>
                          <a:latin typeface="Cambria" panose="02040503050406030204" pitchFamily="18" charset="0"/>
                          <a:ea typeface="Cambria" panose="02040503050406030204" pitchFamily="18" charset="0"/>
                        </a:rPr>
                        <a:t>bò</a:t>
                      </a:r>
                      <a:endParaRPr lang="en-US" sz="3600" b="1" dirty="0">
                        <a:solidFill>
                          <a:srgbClr val="7030A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extLst>
                  <a:ext uri="{0D108BD9-81ED-4DB2-BD59-A6C34878D82A}">
                    <a16:rowId xmlns:a16="http://schemas.microsoft.com/office/drawing/2014/main" val="2098844977"/>
                  </a:ext>
                </a:extLst>
              </a:tr>
              <a:tr h="878074">
                <a:tc>
                  <a:txBody>
                    <a:bodyPr/>
                    <a:lstStyle/>
                    <a:p>
                      <a:r>
                        <a:rPr lang="en-US" sz="3600" b="1" dirty="0" err="1">
                          <a:solidFill>
                            <a:srgbClr val="C00000"/>
                          </a:solidFill>
                          <a:latin typeface="Cambria" panose="02040503050406030204" pitchFamily="18" charset="0"/>
                          <a:ea typeface="Cambria" panose="02040503050406030204" pitchFamily="18" charset="0"/>
                        </a:rPr>
                        <a:t>Thân</a:t>
                      </a:r>
                      <a:r>
                        <a:rPr lang="en-US" sz="3600" b="1" baseline="0" dirty="0">
                          <a:solidFill>
                            <a:srgbClr val="C00000"/>
                          </a:solidFill>
                          <a:latin typeface="Cambria" panose="02040503050406030204" pitchFamily="18" charset="0"/>
                          <a:ea typeface="Cambria" panose="02040503050406030204" pitchFamily="18" charset="0"/>
                        </a:rPr>
                        <a:t> </a:t>
                      </a:r>
                      <a:r>
                        <a:rPr lang="en-US" sz="3600" b="1" baseline="0" dirty="0" err="1">
                          <a:solidFill>
                            <a:srgbClr val="C00000"/>
                          </a:solidFill>
                          <a:latin typeface="Cambria" panose="02040503050406030204" pitchFamily="18" charset="0"/>
                          <a:ea typeface="Cambria" panose="02040503050406030204" pitchFamily="18" charset="0"/>
                        </a:rPr>
                        <a:t>gỗ</a:t>
                      </a:r>
                      <a:endParaRPr lang="en-US" sz="3600" b="1" dirty="0">
                        <a:solidFill>
                          <a:srgbClr val="C0000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extLst>
                  <a:ext uri="{0D108BD9-81ED-4DB2-BD59-A6C34878D82A}">
                    <a16:rowId xmlns:a16="http://schemas.microsoft.com/office/drawing/2014/main" val="793554200"/>
                  </a:ext>
                </a:extLst>
              </a:tr>
              <a:tr h="878074">
                <a:tc>
                  <a:txBody>
                    <a:bodyPr/>
                    <a:lstStyle/>
                    <a:p>
                      <a:r>
                        <a:rPr lang="en-US" sz="3600" b="1" dirty="0" err="1">
                          <a:solidFill>
                            <a:schemeClr val="bg1"/>
                          </a:solidFill>
                          <a:latin typeface="Cambria" panose="02040503050406030204" pitchFamily="18" charset="0"/>
                          <a:ea typeface="Cambria" panose="02040503050406030204" pitchFamily="18" charset="0"/>
                        </a:rPr>
                        <a:t>Thân</a:t>
                      </a:r>
                      <a:r>
                        <a:rPr lang="en-US" sz="3600" b="1" baseline="0" dirty="0">
                          <a:solidFill>
                            <a:schemeClr val="bg1"/>
                          </a:solidFill>
                          <a:latin typeface="Cambria" panose="02040503050406030204" pitchFamily="18" charset="0"/>
                          <a:ea typeface="Cambria" panose="02040503050406030204" pitchFamily="18" charset="0"/>
                        </a:rPr>
                        <a:t> </a:t>
                      </a:r>
                      <a:r>
                        <a:rPr lang="en-US" sz="3600" b="1" baseline="0" dirty="0" err="1">
                          <a:solidFill>
                            <a:schemeClr val="bg1"/>
                          </a:solidFill>
                          <a:latin typeface="Cambria" panose="02040503050406030204" pitchFamily="18" charset="0"/>
                          <a:ea typeface="Cambria" panose="02040503050406030204" pitchFamily="18" charset="0"/>
                        </a:rPr>
                        <a:t>thảo</a:t>
                      </a:r>
                      <a:endParaRPr lang="en-US" sz="3600" b="1" dirty="0">
                        <a:solidFill>
                          <a:schemeClr val="bg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E260"/>
                    </a:solidFill>
                  </a:tcPr>
                </a:tc>
                <a:extLst>
                  <a:ext uri="{0D108BD9-81ED-4DB2-BD59-A6C34878D82A}">
                    <a16:rowId xmlns:a16="http://schemas.microsoft.com/office/drawing/2014/main" val="3189394808"/>
                  </a:ext>
                </a:extLst>
              </a:tr>
            </a:tbl>
          </a:graphicData>
        </a:graphic>
      </p:graphicFrame>
      <p:sp>
        <p:nvSpPr>
          <p:cNvPr id="3" name="Lightning Bolt 2"/>
          <p:cNvSpPr/>
          <p:nvPr/>
        </p:nvSpPr>
        <p:spPr>
          <a:xfrm flipH="1">
            <a:off x="3518704" y="2037144"/>
            <a:ext cx="694480" cy="613459"/>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ghtning Bolt 3"/>
          <p:cNvSpPr/>
          <p:nvPr/>
        </p:nvSpPr>
        <p:spPr>
          <a:xfrm flipH="1">
            <a:off x="8069484" y="2037143"/>
            <a:ext cx="694480" cy="613459"/>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p:cNvSpPr/>
          <p:nvPr/>
        </p:nvSpPr>
        <p:spPr>
          <a:xfrm flipH="1">
            <a:off x="5764192" y="2941897"/>
            <a:ext cx="694480" cy="613459"/>
          </a:xfrm>
          <a:prstGeom prst="lightningBolt">
            <a:avLst/>
          </a:prstGeom>
          <a:solidFill>
            <a:srgbClr val="186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flipH="1">
            <a:off x="10349696" y="3846652"/>
            <a:ext cx="694480" cy="613459"/>
          </a:xfrm>
          <a:prstGeom prst="lightningBol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flipH="1">
            <a:off x="8069484" y="4772626"/>
            <a:ext cx="694480" cy="613459"/>
          </a:xfrm>
          <a:prstGeom prst="lightningBol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ghtning Bolt 8"/>
          <p:cNvSpPr/>
          <p:nvPr/>
        </p:nvSpPr>
        <p:spPr>
          <a:xfrm flipH="1">
            <a:off x="3717402" y="5663877"/>
            <a:ext cx="694480" cy="613459"/>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ghtning Bolt 10"/>
          <p:cNvSpPr/>
          <p:nvPr/>
        </p:nvSpPr>
        <p:spPr>
          <a:xfrm flipH="1">
            <a:off x="5835568" y="5646511"/>
            <a:ext cx="694480" cy="613459"/>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ghtning Bolt 11"/>
          <p:cNvSpPr/>
          <p:nvPr/>
        </p:nvSpPr>
        <p:spPr>
          <a:xfrm flipH="1">
            <a:off x="10351624" y="5663877"/>
            <a:ext cx="694480" cy="613459"/>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202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voltag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voltag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voltag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voltag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2" name="voltag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49782" y="315579"/>
            <a:ext cx="4553291" cy="1838801"/>
          </a:xfrm>
          <a:prstGeom prst="roundRect">
            <a:avLst/>
          </a:prstGeom>
          <a:solidFill>
            <a:srgbClr val="92D050"/>
          </a:solidFill>
          <a:effectLst>
            <a:outerShdw blurRad="50800" dist="38100" dir="5400000" algn="t" rotWithShape="0">
              <a:prstClr val="black">
                <a:alpha val="40000"/>
              </a:prstClr>
            </a:outerShdw>
          </a:effectLst>
        </p:spPr>
        <p:txBody>
          <a:bodyPr wrap="square" rtlCol="0">
            <a:spAutoFit/>
          </a:bodyPr>
          <a:lstStyle/>
          <a:p>
            <a:r>
              <a:rPr lang="en-US" sz="3400" b="1" dirty="0">
                <a:solidFill>
                  <a:srgbClr val="18673A"/>
                </a:solidFill>
                <a:latin typeface="Cambria" panose="02040503050406030204" pitchFamily="18" charset="0"/>
                <a:ea typeface="Cambria" panose="02040503050406030204" pitchFamily="18" charset="0"/>
              </a:rPr>
              <a:t>2. </a:t>
            </a:r>
            <a:r>
              <a:rPr lang="en-US" sz="3400" b="1" dirty="0" err="1">
                <a:solidFill>
                  <a:srgbClr val="18673A"/>
                </a:solidFill>
                <a:latin typeface="Cambria" panose="02040503050406030204" pitchFamily="18" charset="0"/>
                <a:ea typeface="Cambria" panose="02040503050406030204" pitchFamily="18" charset="0"/>
              </a:rPr>
              <a:t>Nhận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xét</a:t>
            </a:r>
            <a:r>
              <a:rPr lang="en-US" sz="3400" b="1" dirty="0">
                <a:solidFill>
                  <a:srgbClr val="18673A"/>
                </a:solidFill>
                <a:latin typeface="Cambria" panose="02040503050406030204" pitchFamily="18" charset="0"/>
                <a:ea typeface="Cambria" panose="02040503050406030204" pitchFamily="18" charset="0"/>
              </a:rPr>
              <a:t>, so </a:t>
            </a:r>
            <a:r>
              <a:rPr lang="en-US" sz="3400" b="1" dirty="0" err="1">
                <a:solidFill>
                  <a:srgbClr val="18673A"/>
                </a:solidFill>
                <a:latin typeface="Cambria" panose="02040503050406030204" pitchFamily="18" charset="0"/>
                <a:ea typeface="Cambria" panose="02040503050406030204" pitchFamily="18" charset="0"/>
              </a:rPr>
              <a:t>sánh</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về</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đặc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điểm</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của</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các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thân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cây</a:t>
            </a:r>
            <a:r>
              <a:rPr lang="en-US" sz="3400" b="1" dirty="0">
                <a:solidFill>
                  <a:srgbClr val="18673A"/>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28527" y="445309"/>
            <a:ext cx="3806554" cy="2513027"/>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130909" y="445309"/>
            <a:ext cx="2685326" cy="341814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80606" y="2958336"/>
            <a:ext cx="2598225" cy="3410171"/>
          </a:xfrm>
          <a:prstGeom prst="rect">
            <a:avLst/>
          </a:prstGeom>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l="2632" t="2494" r="-1"/>
          <a:stretch/>
        </p:blipFill>
        <p:spPr>
          <a:xfrm>
            <a:off x="8725794" y="3898578"/>
            <a:ext cx="3327841" cy="2469929"/>
          </a:xfrm>
          <a:prstGeom prst="roundRect">
            <a:avLst/>
          </a:prstGeom>
        </p:spPr>
      </p:pic>
      <p:sp>
        <p:nvSpPr>
          <p:cNvPr id="7" name="TextBox 6"/>
          <p:cNvSpPr txBox="1"/>
          <p:nvPr/>
        </p:nvSpPr>
        <p:spPr>
          <a:xfrm>
            <a:off x="266217" y="2333685"/>
            <a:ext cx="5162310" cy="4524315"/>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a:solidFill>
                  <a:srgbClr val="00B050"/>
                </a:solidFill>
                <a:latin typeface="Cambria" panose="02040503050406030204" pitchFamily="18" charset="0"/>
                <a:ea typeface="Cambria" panose="02040503050406030204" pitchFamily="18" charset="0"/>
              </a:rPr>
              <a:t>Hình</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dáng</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cao</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thấp</a:t>
            </a:r>
            <a:r>
              <a:rPr lang="en-US" sz="3600" dirty="0">
                <a:solidFill>
                  <a:srgbClr val="00B050"/>
                </a:solidFill>
                <a:latin typeface="Cambria" panose="02040503050406030204" pitchFamily="18" charset="0"/>
                <a:ea typeface="Cambria" panose="02040503050406030204" pitchFamily="18" charset="0"/>
              </a:rPr>
              <a:t>, to, </a:t>
            </a:r>
            <a:r>
              <a:rPr lang="en-US" sz="3600" dirty="0" err="1">
                <a:solidFill>
                  <a:srgbClr val="00B050"/>
                </a:solidFill>
                <a:latin typeface="Cambria" panose="02040503050406030204" pitchFamily="18" charset="0"/>
                <a:ea typeface="Cambria" panose="02040503050406030204" pitchFamily="18" charset="0"/>
              </a:rPr>
              <a:t>nhỏ</a:t>
            </a:r>
            <a:r>
              <a:rPr lang="en-US" sz="3600" dirty="0">
                <a:solidFill>
                  <a:srgbClr val="00B050"/>
                </a:solidFill>
                <a:latin typeface="Cambria" panose="02040503050406030204" pitchFamily="18" charset="0"/>
                <a:ea typeface="Cambria" panose="02040503050406030204" pitchFamily="18" charset="0"/>
              </a:rPr>
              <a:t>….</a:t>
            </a:r>
          </a:p>
          <a:p>
            <a:pPr marL="571500" indent="-571500">
              <a:buFont typeface="Wingdings" panose="05000000000000000000" pitchFamily="2" charset="2"/>
              <a:buChar char="Ø"/>
            </a:pPr>
            <a:r>
              <a:rPr lang="en-US" sz="3600" dirty="0" err="1">
                <a:solidFill>
                  <a:srgbClr val="00B050"/>
                </a:solidFill>
                <a:latin typeface="Cambria" panose="02040503050406030204" pitchFamily="18" charset="0"/>
                <a:ea typeface="Cambria" panose="02040503050406030204" pitchFamily="18" charset="0"/>
              </a:rPr>
              <a:t>Cách</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mọc</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thẳng</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đứng</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leo</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bám</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vào</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khác</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bò</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dưới</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mặt</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đất</a:t>
            </a:r>
            <a:r>
              <a:rPr lang="en-US" sz="3600" dirty="0">
                <a:solidFill>
                  <a:srgbClr val="00B050"/>
                </a:solidFill>
                <a:latin typeface="Cambria" panose="02040503050406030204" pitchFamily="18" charset="0"/>
                <a:ea typeface="Cambria" panose="02040503050406030204" pitchFamily="18" charset="0"/>
              </a:rPr>
              <a:t>.</a:t>
            </a:r>
          </a:p>
          <a:p>
            <a:pPr marL="571500" indent="-571500">
              <a:buFont typeface="Wingdings" panose="05000000000000000000" pitchFamily="2" charset="2"/>
              <a:buChar char="Ø"/>
            </a:pPr>
            <a:r>
              <a:rPr lang="en-US" sz="3600" dirty="0" err="1">
                <a:solidFill>
                  <a:srgbClr val="00B050"/>
                </a:solidFill>
                <a:latin typeface="Cambria" panose="02040503050406030204" pitchFamily="18" charset="0"/>
                <a:ea typeface="Cambria" panose="02040503050406030204" pitchFamily="18" charset="0"/>
              </a:rPr>
              <a:t>Độ</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cứng</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có</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thêm</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cành</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thân</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gỗ</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mềm</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thân</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thảo</a:t>
            </a:r>
            <a:r>
              <a:rPr lang="en-US" sz="3600" dirty="0">
                <a:solidFill>
                  <a:srgbClr val="00B05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6872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787749" y="-260721"/>
            <a:ext cx="10616501" cy="7379437"/>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sp>
        <p:nvSpPr>
          <p:cNvPr id="2" name="TextBox 1"/>
          <p:cNvSpPr txBox="1"/>
          <p:nvPr/>
        </p:nvSpPr>
        <p:spPr>
          <a:xfrm>
            <a:off x="3058145" y="1336338"/>
            <a:ext cx="664847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Thực</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vật</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loại</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thân</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đứng</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thân</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leo</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thân</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bò</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loại</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thân</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gỗ</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câ</a:t>
            </a:r>
            <a:r>
              <a:rPr lang="en-US" sz="4400" b="1" dirty="0">
                <a:solidFill>
                  <a:srgbClr val="FF0000"/>
                </a:solidFill>
                <a:latin typeface="Cambria" panose="02040503050406030204" pitchFamily="18" charset="0"/>
                <a:ea typeface="Cambria" panose="02040503050406030204" pitchFamily="18" charset="0"/>
              </a:rPr>
              <a:t>y </a:t>
            </a:r>
            <a:r>
              <a:rPr lang="en-US" sz="4400" b="1" dirty="0" err="1">
                <a:solidFill>
                  <a:srgbClr val="FF0000"/>
                </a:solidFill>
                <a:latin typeface="Cambria" panose="02040503050406030204" pitchFamily="18" charset="0"/>
                <a:ea typeface="Cambria" panose="02040503050406030204" pitchFamily="18" charset="0"/>
              </a:rPr>
              <a:t>mít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cây</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xoài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có</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loại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thân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thảo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như</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cây</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lúa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cây</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đậu</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cây</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dưa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hấu</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4492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54642"/>
            <a:ext cx="10850880" cy="5671459"/>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50079"/>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85741" y="-1073"/>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298719" y="2792507"/>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pic>
        <p:nvPicPr>
          <p:cNvPr id="11" name="Picture 10"/>
          <p:cNvPicPr>
            <a:picLocks noChangeAspect="1"/>
          </p:cNvPicPr>
          <p:nvPr/>
        </p:nvPicPr>
        <p:blipFill>
          <a:blip r:embed="rId9"/>
          <a:stretch>
            <a:fillRect/>
          </a:stretch>
        </p:blipFill>
        <p:spPr>
          <a:xfrm>
            <a:off x="2475751" y="2846434"/>
            <a:ext cx="7240499" cy="2062109"/>
          </a:xfrm>
          <a:prstGeom prst="rect">
            <a:avLst/>
          </a:prstGeom>
        </p:spPr>
      </p:pic>
      <p:pic>
        <p:nvPicPr>
          <p:cNvPr id="15" name="Picture 14"/>
          <p:cNvPicPr>
            <a:picLocks noChangeAspect="1"/>
          </p:cNvPicPr>
          <p:nvPr/>
        </p:nvPicPr>
        <p:blipFill>
          <a:blip r:embed="rId10"/>
          <a:stretch>
            <a:fillRect/>
          </a:stretch>
        </p:blipFill>
        <p:spPr>
          <a:xfrm>
            <a:off x="4543793" y="2041443"/>
            <a:ext cx="2475191" cy="1450974"/>
          </a:xfrm>
          <a:prstGeom prst="rect">
            <a:avLst/>
          </a:prstGeom>
        </p:spPr>
      </p:pic>
      <p:pic>
        <p:nvPicPr>
          <p:cNvPr id="17" name="Picture 16"/>
          <p:cNvPicPr>
            <a:picLocks noChangeAspect="1"/>
          </p:cNvPicPr>
          <p:nvPr/>
        </p:nvPicPr>
        <p:blipFill>
          <a:blip r:embed="rId11"/>
          <a:stretch>
            <a:fillRect/>
          </a:stretch>
        </p:blipFill>
        <p:spPr>
          <a:xfrm>
            <a:off x="2475749" y="1090135"/>
            <a:ext cx="7437765" cy="1597290"/>
          </a:xfrm>
          <a:prstGeom prst="rect">
            <a:avLst/>
          </a:prstGeom>
        </p:spPr>
      </p:pic>
      <p:pic>
        <p:nvPicPr>
          <p:cNvPr id="20" name="Picture 19"/>
          <p:cNvPicPr>
            <a:picLocks noChangeAspect="1"/>
          </p:cNvPicPr>
          <p:nvPr/>
        </p:nvPicPr>
        <p:blipFill>
          <a:blip r:embed="rId12"/>
          <a:stretch>
            <a:fillRect/>
          </a:stretch>
        </p:blipFill>
        <p:spPr>
          <a:xfrm>
            <a:off x="4314678" y="4584948"/>
            <a:ext cx="2860587" cy="1483930"/>
          </a:xfrm>
          <a:prstGeom prst="rect">
            <a:avLst/>
          </a:prstGeom>
        </p:spPr>
      </p:pic>
    </p:spTree>
    <p:extLst>
      <p:ext uri="{BB962C8B-B14F-4D97-AF65-F5344CB8AC3E}">
        <p14:creationId xmlns:p14="http://schemas.microsoft.com/office/powerpoint/2010/main" val="4286300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521F0EAB-E6B2-4CEE-A15F-5908861FE1C1}"/>
              </a:ext>
            </a:extLst>
          </p:cNvPr>
          <p:cNvSpPr txBox="1"/>
          <p:nvPr/>
        </p:nvSpPr>
        <p:spPr>
          <a:xfrm>
            <a:off x="822268" y="1043041"/>
            <a:ext cx="7303160" cy="50783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Mộ</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số</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có</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thân</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phình</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to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ra</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thành</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củ</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như</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su</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hào</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khoai</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tây</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rễ</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phình</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to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ra</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thành</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củ</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như</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cà</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rốt</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khoai</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lang</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một</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số</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khác</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có</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loại</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rễ</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phụ</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mọc</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từ</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thân</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cành</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như</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đa</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600" b="1" dirty="0" err="1">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đước</a:t>
            </a:r>
            <a:r>
              <a:rPr lang="en-US" altLang="zh-CN" sz="3600" b="1" dirty="0">
                <a:solidFill>
                  <a:srgbClr val="00B05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3600" b="0" i="0" u="none" strike="noStrike" kern="1200" cap="none" spc="0" normalizeH="0" baseline="0" noProof="0" dirty="0">
              <a:ln>
                <a:noFill/>
              </a:ln>
              <a:solidFill>
                <a:srgbClr val="00B050"/>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0870" y="694100"/>
            <a:ext cx="4329245" cy="5673476"/>
          </a:xfrm>
          <a:prstGeom prst="rect">
            <a:avLst/>
          </a:prstGeom>
        </p:spPr>
      </p:pic>
      <p:pic>
        <p:nvPicPr>
          <p:cNvPr id="2" name="Picture 1"/>
          <p:cNvPicPr>
            <a:picLocks noChangeAspect="1"/>
          </p:cNvPicPr>
          <p:nvPr/>
        </p:nvPicPr>
        <p:blipFill>
          <a:blip r:embed="rId3"/>
          <a:stretch>
            <a:fillRect/>
          </a:stretch>
        </p:blipFill>
        <p:spPr>
          <a:xfrm>
            <a:off x="1468604" y="473703"/>
            <a:ext cx="9602032" cy="646232"/>
          </a:xfrm>
          <a:prstGeom prst="rect">
            <a:avLst/>
          </a:prstGeom>
        </p:spPr>
      </p:pic>
    </p:spTree>
    <p:extLst>
      <p:ext uri="{BB962C8B-B14F-4D97-AF65-F5344CB8AC3E}">
        <p14:creationId xmlns:p14="http://schemas.microsoft.com/office/powerpoint/2010/main" val="2968982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64" y="1060570"/>
            <a:ext cx="9078107" cy="4414378"/>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1939385" y="1997297"/>
            <a:ext cx="8015207" cy="2696462"/>
          </a:xfrm>
          <a:prstGeom prst="rect">
            <a:avLst/>
          </a:prstGeom>
        </p:spPr>
      </p:pic>
    </p:spTree>
    <p:extLst>
      <p:ext uri="{BB962C8B-B14F-4D97-AF65-F5344CB8AC3E}">
        <p14:creationId xmlns:p14="http://schemas.microsoft.com/office/powerpoint/2010/main" val="213346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par>
                                <p:cTn id="23" presetID="5"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heckerboard(across)">
                                      <p:cBhvr>
                                        <p:cTn id="25" dur="500"/>
                                        <p:tgtEl>
                                          <p:spTgt spid="22"/>
                                        </p:tgtEl>
                                      </p:cBhvr>
                                    </p:animEffec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 name="Group 46"/>
          <p:cNvGrpSpPr/>
          <p:nvPr/>
        </p:nvGrpSpPr>
        <p:grpSpPr>
          <a:xfrm>
            <a:off x="-887288" y="951133"/>
            <a:ext cx="13079288" cy="4936074"/>
            <a:chOff x="-887288" y="1372129"/>
            <a:chExt cx="13079288" cy="4936074"/>
          </a:xfrm>
        </p:grpSpPr>
        <p:grpSp>
          <p:nvGrpSpPr>
            <p:cNvPr id="33" name="Group 32"/>
            <p:cNvGrpSpPr/>
            <p:nvPr/>
          </p:nvGrpSpPr>
          <p:grpSpPr>
            <a:xfrm>
              <a:off x="-887288" y="1372129"/>
              <a:ext cx="5057980" cy="4936074"/>
              <a:chOff x="-648025" y="1372129"/>
              <a:chExt cx="5057980" cy="4936074"/>
            </a:xfrm>
          </p:grpSpPr>
          <p:grpSp>
            <p:nvGrpSpPr>
              <p:cNvPr id="18" name="组合 8"/>
              <p:cNvGrpSpPr/>
              <p:nvPr/>
            </p:nvGrpSpPr>
            <p:grpSpPr>
              <a:xfrm>
                <a:off x="-648025" y="1372129"/>
                <a:ext cx="5057980" cy="4936074"/>
                <a:chOff x="413281" y="1737081"/>
                <a:chExt cx="3724054" cy="3814153"/>
              </a:xfrm>
            </p:grpSpPr>
            <p:pic>
              <p:nvPicPr>
                <p:cNvPr id="31"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3281" y="1737081"/>
                  <a:ext cx="3724054" cy="3814153"/>
                </a:xfrm>
                <a:prstGeom prst="rect">
                  <a:avLst/>
                </a:prstGeom>
              </p:spPr>
            </p:pic>
            <p:sp>
              <p:nvSpPr>
                <p:cNvPr id="20" name="文本框 11">
                  <a:extLst>
                    <a:ext uri="{FF2B5EF4-FFF2-40B4-BE49-F238E27FC236}">
                      <a16:creationId xmlns:a16="http://schemas.microsoft.com/office/drawing/2014/main" id="{7CCB442D-576E-439B-99F8-088938DC21AC}"/>
                    </a:ext>
                  </a:extLst>
                </p:cNvPr>
                <p:cNvSpPr txBox="1"/>
                <p:nvPr/>
              </p:nvSpPr>
              <p:spPr>
                <a:xfrm>
                  <a:off x="1481665" y="4003944"/>
                  <a:ext cx="2302695" cy="571566"/>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phượng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sp>
              <p:nvSpPr>
                <p:cNvPr id="21" name="圆角矩形 3"/>
                <p:cNvSpPr/>
                <p:nvPr/>
              </p:nvSpPr>
              <p:spPr>
                <a:xfrm>
                  <a:off x="1662161" y="3431676"/>
                  <a:ext cx="1941702" cy="572268"/>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Thân</a:t>
                  </a:r>
                  <a:r>
                    <a:rPr kumimoji="0" lang="en-US" altLang="zh-CN" sz="3600" b="0"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altLang="zh-CN" sz="3600" b="0"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đứng</a:t>
                  </a:r>
                  <a:endParaRPr kumimoji="0" lang="zh-CN" altLang="en-US" sz="3600" b="0" i="0" u="none" strike="noStrike" kern="0" cap="none" spc="0" normalizeH="0" baseline="0" noProof="0" dirty="0">
                    <a:ln>
                      <a:noFill/>
                    </a:ln>
                    <a:solidFill>
                      <a:srgbClr val="FFFF00"/>
                    </a:solidFill>
                    <a:effectLst/>
                    <a:uLnTx/>
                    <a:uFillTx/>
                    <a:latin typeface="Cambria" panose="02040503050406030204" pitchFamily="18" charset="0"/>
                  </a:endParaRPr>
                </a:p>
              </p:txBody>
            </p:sp>
          </p:grpSp>
          <p:sp>
            <p:nvSpPr>
              <p:cNvPr id="32" name="文本框 11">
                <a:extLst>
                  <a:ext uri="{FF2B5EF4-FFF2-40B4-BE49-F238E27FC236}">
                    <a16:creationId xmlns:a16="http://schemas.microsoft.com/office/drawing/2014/main" id="{7CCB442D-576E-439B-99F8-088938DC21AC}"/>
                  </a:ext>
                </a:extLst>
              </p:cNvPr>
              <p:cNvSpPr txBox="1"/>
              <p:nvPr/>
            </p:nvSpPr>
            <p:spPr>
              <a:xfrm>
                <a:off x="694340" y="5079108"/>
                <a:ext cx="3127502" cy="739690"/>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grpSp>
        <p:grpSp>
          <p:nvGrpSpPr>
            <p:cNvPr id="34" name="Group 33"/>
            <p:cNvGrpSpPr/>
            <p:nvPr/>
          </p:nvGrpSpPr>
          <p:grpSpPr>
            <a:xfrm>
              <a:off x="3149747" y="1372129"/>
              <a:ext cx="5057980" cy="4936074"/>
              <a:chOff x="-648025" y="1372129"/>
              <a:chExt cx="5057980" cy="4936074"/>
            </a:xfrm>
          </p:grpSpPr>
          <p:grpSp>
            <p:nvGrpSpPr>
              <p:cNvPr id="35" name="组合 8"/>
              <p:cNvGrpSpPr/>
              <p:nvPr/>
            </p:nvGrpSpPr>
            <p:grpSpPr>
              <a:xfrm>
                <a:off x="-648025" y="1372129"/>
                <a:ext cx="5057980" cy="4936074"/>
                <a:chOff x="413281" y="1737081"/>
                <a:chExt cx="3724054" cy="3814153"/>
              </a:xfrm>
            </p:grpSpPr>
            <p:pic>
              <p:nvPicPr>
                <p:cNvPr id="37"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3281" y="1737081"/>
                  <a:ext cx="3724054" cy="3814153"/>
                </a:xfrm>
                <a:prstGeom prst="rect">
                  <a:avLst/>
                </a:prstGeom>
              </p:spPr>
            </p:pic>
            <p:sp>
              <p:nvSpPr>
                <p:cNvPr id="38" name="文本框 11">
                  <a:extLst>
                    <a:ext uri="{FF2B5EF4-FFF2-40B4-BE49-F238E27FC236}">
                      <a16:creationId xmlns:a16="http://schemas.microsoft.com/office/drawing/2014/main" id="{7CCB442D-576E-439B-99F8-088938DC21AC}"/>
                    </a:ext>
                  </a:extLst>
                </p:cNvPr>
                <p:cNvSpPr txBox="1"/>
                <p:nvPr/>
              </p:nvSpPr>
              <p:spPr>
                <a:xfrm>
                  <a:off x="1481665" y="4003944"/>
                  <a:ext cx="2302695" cy="571566"/>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rau</a:t>
                  </a: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má</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sp>
              <p:nvSpPr>
                <p:cNvPr id="39" name="圆角矩形 3"/>
                <p:cNvSpPr/>
                <p:nvPr/>
              </p:nvSpPr>
              <p:spPr>
                <a:xfrm>
                  <a:off x="1662161" y="3431676"/>
                  <a:ext cx="1941702" cy="572268"/>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Thân</a:t>
                  </a:r>
                  <a:r>
                    <a:rPr kumimoji="0" lang="en-US" altLang="zh-CN" sz="3600" b="0"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altLang="zh-CN" sz="3600" b="0"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bò</a:t>
                  </a:r>
                  <a:endParaRPr kumimoji="0" lang="zh-CN" altLang="en-US" sz="3600" b="0" i="0" u="none" strike="noStrike" kern="0" cap="none" spc="0" normalizeH="0" baseline="0" noProof="0" dirty="0">
                    <a:ln>
                      <a:noFill/>
                    </a:ln>
                    <a:solidFill>
                      <a:srgbClr val="FFFF00"/>
                    </a:solidFill>
                    <a:effectLst/>
                    <a:uLnTx/>
                    <a:uFillTx/>
                    <a:latin typeface="Cambria" panose="02040503050406030204" pitchFamily="18" charset="0"/>
                  </a:endParaRPr>
                </a:p>
              </p:txBody>
            </p:sp>
          </p:grpSp>
          <p:sp>
            <p:nvSpPr>
              <p:cNvPr id="36" name="文本框 11">
                <a:extLst>
                  <a:ext uri="{FF2B5EF4-FFF2-40B4-BE49-F238E27FC236}">
                    <a16:creationId xmlns:a16="http://schemas.microsoft.com/office/drawing/2014/main" id="{7CCB442D-576E-439B-99F8-088938DC21AC}"/>
                  </a:ext>
                </a:extLst>
              </p:cNvPr>
              <p:cNvSpPr txBox="1"/>
              <p:nvPr/>
            </p:nvSpPr>
            <p:spPr>
              <a:xfrm>
                <a:off x="694340" y="5079108"/>
                <a:ext cx="3127502" cy="739690"/>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grpSp>
        <p:grpSp>
          <p:nvGrpSpPr>
            <p:cNvPr id="40" name="Group 39"/>
            <p:cNvGrpSpPr/>
            <p:nvPr/>
          </p:nvGrpSpPr>
          <p:grpSpPr>
            <a:xfrm>
              <a:off x="7134020" y="1372129"/>
              <a:ext cx="5057980" cy="4936074"/>
              <a:chOff x="-648025" y="1372129"/>
              <a:chExt cx="5057980" cy="4936074"/>
            </a:xfrm>
          </p:grpSpPr>
          <p:grpSp>
            <p:nvGrpSpPr>
              <p:cNvPr id="41" name="组合 8"/>
              <p:cNvGrpSpPr/>
              <p:nvPr/>
            </p:nvGrpSpPr>
            <p:grpSpPr>
              <a:xfrm>
                <a:off x="-648025" y="1372129"/>
                <a:ext cx="5057980" cy="4936074"/>
                <a:chOff x="413281" y="1737081"/>
                <a:chExt cx="3724054" cy="3814153"/>
              </a:xfrm>
            </p:grpSpPr>
            <p:pic>
              <p:nvPicPr>
                <p:cNvPr id="43"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3281" y="1737081"/>
                  <a:ext cx="3724054" cy="3814153"/>
                </a:xfrm>
                <a:prstGeom prst="rect">
                  <a:avLst/>
                </a:prstGeom>
              </p:spPr>
            </p:pic>
            <p:sp>
              <p:nvSpPr>
                <p:cNvPr id="44" name="文本框 11">
                  <a:extLst>
                    <a:ext uri="{FF2B5EF4-FFF2-40B4-BE49-F238E27FC236}">
                      <a16:creationId xmlns:a16="http://schemas.microsoft.com/office/drawing/2014/main" id="{7CCB442D-576E-439B-99F8-088938DC21AC}"/>
                    </a:ext>
                  </a:extLst>
                </p:cNvPr>
                <p:cNvSpPr txBox="1"/>
                <p:nvPr/>
              </p:nvSpPr>
              <p:spPr>
                <a:xfrm>
                  <a:off x="1481665" y="4003944"/>
                  <a:ext cx="2302695" cy="571566"/>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Cây</a:t>
                  </a: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lang="en-US" altLang="zh-CN" sz="3200" b="1" kern="0" dirty="0" err="1">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mướp</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sp>
              <p:nvSpPr>
                <p:cNvPr id="45" name="圆角矩形 3"/>
                <p:cNvSpPr/>
                <p:nvPr/>
              </p:nvSpPr>
              <p:spPr>
                <a:xfrm>
                  <a:off x="1662161" y="3431676"/>
                  <a:ext cx="1941702" cy="572268"/>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Thân</a:t>
                  </a:r>
                  <a:r>
                    <a:rPr kumimoji="0" lang="en-US" altLang="zh-CN" sz="3600" b="0"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altLang="zh-CN" sz="3600" b="0"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leo</a:t>
                  </a:r>
                  <a:endParaRPr kumimoji="0" lang="zh-CN" altLang="en-US" sz="3600" b="0" i="0" u="none" strike="noStrike" kern="0" cap="none" spc="0" normalizeH="0" baseline="0" noProof="0" dirty="0">
                    <a:ln>
                      <a:noFill/>
                    </a:ln>
                    <a:solidFill>
                      <a:srgbClr val="FFFF00"/>
                    </a:solidFill>
                    <a:effectLst/>
                    <a:uLnTx/>
                    <a:uFillTx/>
                    <a:latin typeface="Cambria" panose="02040503050406030204" pitchFamily="18" charset="0"/>
                  </a:endParaRPr>
                </a:p>
              </p:txBody>
            </p:sp>
          </p:grpSp>
          <p:sp>
            <p:nvSpPr>
              <p:cNvPr id="42" name="文本框 11">
                <a:extLst>
                  <a:ext uri="{FF2B5EF4-FFF2-40B4-BE49-F238E27FC236}">
                    <a16:creationId xmlns:a16="http://schemas.microsoft.com/office/drawing/2014/main" id="{7CCB442D-576E-439B-99F8-088938DC21AC}"/>
                  </a:ext>
                </a:extLst>
              </p:cNvPr>
              <p:cNvSpPr txBox="1"/>
              <p:nvPr/>
            </p:nvSpPr>
            <p:spPr>
              <a:xfrm>
                <a:off x="694340" y="5079108"/>
                <a:ext cx="3127502" cy="739690"/>
              </a:xfrm>
              <a:prstGeom prst="rect">
                <a:avLst/>
              </a:prstGeom>
              <a:noFill/>
            </p:spPr>
            <p:txBody>
              <a:bodyPr wrap="square"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思源黑体 CN Normal" panose="020B0400000000000000" pitchFamily="34" charset="-122"/>
                  <a:cs typeface="三极真喵简体" panose="00000500000000000000" charset="-122"/>
                  <a:sym typeface="思源黑体 CN Normal" panose="020B0400000000000000" pitchFamily="34" charset="-122"/>
                </a:endParaRPr>
              </a:p>
            </p:txBody>
          </p:sp>
        </p:grpSp>
      </p:grpSp>
      <p:pic>
        <p:nvPicPr>
          <p:cNvPr id="4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516" y="4254632"/>
            <a:ext cx="3162848" cy="3162848"/>
          </a:xfrm>
          <a:prstGeom prst="rect">
            <a:avLst/>
          </a:prstGeom>
        </p:spPr>
      </p:pic>
      <p:sp>
        <p:nvSpPr>
          <p:cNvPr id="48" name="TextBox 47"/>
          <p:cNvSpPr txBox="1"/>
          <p:nvPr/>
        </p:nvSpPr>
        <p:spPr>
          <a:xfrm>
            <a:off x="449782" y="315579"/>
            <a:ext cx="11506866" cy="646986"/>
          </a:xfrm>
          <a:prstGeom prst="roundRect">
            <a:avLst/>
          </a:prstGeom>
          <a:solidFill>
            <a:srgbClr val="92D050"/>
          </a:solidFill>
          <a:effectLst>
            <a:outerShdw blurRad="50800" dist="38100" dir="5400000" algn="t" rotWithShape="0">
              <a:prstClr val="black">
                <a:alpha val="40000"/>
              </a:prstClr>
            </a:outerShdw>
          </a:effectLst>
        </p:spPr>
        <p:txBody>
          <a:bodyPr wrap="square" rtlCol="0">
            <a:spAutoFit/>
          </a:bodyPr>
          <a:lstStyle/>
          <a:p>
            <a:r>
              <a:rPr lang="en-US" sz="3200" b="1" dirty="0" err="1">
                <a:solidFill>
                  <a:srgbClr val="18673A"/>
                </a:solidFill>
                <a:latin typeface="Cambria" panose="02040503050406030204" pitchFamily="18" charset="0"/>
                <a:ea typeface="Cambria" panose="02040503050406030204" pitchFamily="18" charset="0"/>
              </a:rPr>
              <a:t>Quan</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sát</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thực</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vật</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xung</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quanh</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viết</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vào</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vở</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tên</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cây</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theo</a:t>
            </a:r>
            <a:r>
              <a:rPr lang="en-US" sz="3200" b="1" dirty="0">
                <a:solidFill>
                  <a:srgbClr val="18673A"/>
                </a:solidFill>
                <a:latin typeface="Cambria" panose="02040503050406030204" pitchFamily="18" charset="0"/>
                <a:ea typeface="Cambria" panose="02040503050406030204" pitchFamily="18" charset="0"/>
              </a:rPr>
              <a:t> </a:t>
            </a:r>
            <a:r>
              <a:rPr lang="en-US" sz="3200" b="1" dirty="0" err="1">
                <a:solidFill>
                  <a:srgbClr val="18673A"/>
                </a:solidFill>
                <a:latin typeface="Cambria" panose="02040503050406030204" pitchFamily="18" charset="0"/>
                <a:ea typeface="Cambria" panose="02040503050406030204" pitchFamily="18" charset="0"/>
              </a:rPr>
              <a:t>gợi</a:t>
            </a:r>
            <a:r>
              <a:rPr lang="en-US" sz="3200" b="1" dirty="0">
                <a:solidFill>
                  <a:srgbClr val="18673A"/>
                </a:solidFill>
                <a:latin typeface="Cambria" panose="02040503050406030204" pitchFamily="18" charset="0"/>
                <a:ea typeface="Cambria" panose="02040503050406030204" pitchFamily="18" charset="0"/>
              </a:rPr>
              <a:t> ý.</a:t>
            </a:r>
          </a:p>
        </p:txBody>
      </p:sp>
      <p:grpSp>
        <p:nvGrpSpPr>
          <p:cNvPr id="49" name="组合 7"/>
          <p:cNvGrpSpPr/>
          <p:nvPr/>
        </p:nvGrpSpPr>
        <p:grpSpPr>
          <a:xfrm>
            <a:off x="3497822" y="4549232"/>
            <a:ext cx="2357253" cy="2572956"/>
            <a:chOff x="-261621" y="1573149"/>
            <a:chExt cx="6096012" cy="6096012"/>
          </a:xfrm>
        </p:grpSpPr>
        <p:pic>
          <p:nvPicPr>
            <p:cNvPr id="50"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21" y="1573149"/>
              <a:ext cx="6096012" cy="6096012"/>
            </a:xfrm>
            <a:prstGeom prst="rect">
              <a:avLst/>
            </a:prstGeom>
          </p:spPr>
        </p:pic>
        <p:pic>
          <p:nvPicPr>
            <p:cNvPr id="51" name="图片 9"/>
            <p:cNvPicPr>
              <a:picLocks noChangeAspect="1"/>
            </p:cNvPicPr>
            <p:nvPr/>
          </p:nvPicPr>
          <p:blipFill rotWithShape="1">
            <a:blip r:embed="rId5" cstate="print">
              <a:extLst>
                <a:ext uri="{28A0092B-C50C-407E-A947-70E740481C1C}">
                  <a14:useLocalDpi xmlns:a14="http://schemas.microsoft.com/office/drawing/2010/main" val="0"/>
                </a:ext>
              </a:extLst>
            </a:blip>
            <a:srcRect l="38626" t="9691" b="9060"/>
            <a:stretch/>
          </p:blipFill>
          <p:spPr>
            <a:xfrm>
              <a:off x="2093058" y="2255287"/>
              <a:ext cx="3741333" cy="4953000"/>
            </a:xfrm>
            <a:prstGeom prst="rect">
              <a:avLst/>
            </a:prstGeom>
          </p:spPr>
        </p:pic>
      </p:grpSp>
      <p:pic>
        <p:nvPicPr>
          <p:cNvPr id="52"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823" y="4624477"/>
            <a:ext cx="2400085" cy="2400085"/>
          </a:xfrm>
          <a:prstGeom prst="rect">
            <a:avLst/>
          </a:prstGeom>
        </p:spPr>
      </p:pic>
    </p:spTree>
    <p:extLst>
      <p:ext uri="{BB962C8B-B14F-4D97-AF65-F5344CB8AC3E}">
        <p14:creationId xmlns:p14="http://schemas.microsoft.com/office/powerpoint/2010/main" val="4656987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143466" y="2913482"/>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pic>
        <p:nvPicPr>
          <p:cNvPr id="3" name="Picture 2"/>
          <p:cNvPicPr>
            <a:picLocks noChangeAspect="1"/>
          </p:cNvPicPr>
          <p:nvPr/>
        </p:nvPicPr>
        <p:blipFill>
          <a:blip r:embed="rId9"/>
          <a:stretch>
            <a:fillRect/>
          </a:stretch>
        </p:blipFill>
        <p:spPr>
          <a:xfrm>
            <a:off x="3219894" y="1111183"/>
            <a:ext cx="5401524" cy="2353260"/>
          </a:xfrm>
          <a:prstGeom prst="rect">
            <a:avLst/>
          </a:prstGeom>
        </p:spPr>
      </p:pic>
      <p:sp>
        <p:nvSpPr>
          <p:cNvPr id="4" name="TextBox 3"/>
          <p:cNvSpPr txBox="1"/>
          <p:nvPr/>
        </p:nvSpPr>
        <p:spPr>
          <a:xfrm>
            <a:off x="2314584" y="3161025"/>
            <a:ext cx="7747322" cy="1200329"/>
          </a:xfrm>
          <a:prstGeom prst="rect">
            <a:avLst/>
          </a:prstGeom>
          <a:noFill/>
        </p:spPr>
        <p:txBody>
          <a:bodyPr wrap="square" rtlCol="0">
            <a:spAutoFit/>
          </a:bodyPr>
          <a:lstStyle/>
          <a:p>
            <a:pPr algn="ctr"/>
            <a:r>
              <a:rPr lang="en-US" sz="3600" dirty="0" err="1">
                <a:solidFill>
                  <a:srgbClr val="C00000"/>
                </a:solidFill>
                <a:latin typeface="Cambria" panose="02040503050406030204" pitchFamily="18" charset="0"/>
                <a:ea typeface="Cambria" panose="02040503050406030204" pitchFamily="18" charset="0"/>
              </a:rPr>
              <a:t>Chuẩn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bị</a:t>
            </a:r>
            <a:r>
              <a:rPr lang="en-US" sz="3600" dirty="0">
                <a:solidFill>
                  <a:srgbClr val="C00000"/>
                </a:solidFill>
                <a:latin typeface="Cambria" panose="02040503050406030204" pitchFamily="18" charset="0"/>
                <a:ea typeface="Cambria" panose="02040503050406030204" pitchFamily="18" charset="0"/>
              </a:rPr>
              <a:t> 2 </a:t>
            </a:r>
            <a:r>
              <a:rPr lang="en-US" sz="3600" dirty="0" err="1">
                <a:solidFill>
                  <a:srgbClr val="C00000"/>
                </a:solidFill>
                <a:latin typeface="Cambria" panose="02040503050406030204" pitchFamily="18" charset="0"/>
                <a:ea typeface="Cambria" panose="02040503050406030204" pitchFamily="18" charset="0"/>
              </a:rPr>
              <a:t>chiếc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là</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có</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hình</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dạng</a:t>
            </a:r>
            <a:r>
              <a:rPr lang="en-US" sz="3600" dirty="0">
                <a:solidFill>
                  <a:srgbClr val="C00000"/>
                </a:solidFill>
                <a:latin typeface="Cambria" panose="02040503050406030204" pitchFamily="18" charset="0"/>
                <a:ea typeface="Cambria" panose="02040503050406030204" pitchFamily="18" charset="0"/>
              </a:rPr>
              <a:t>, </a:t>
            </a:r>
          </a:p>
          <a:p>
            <a:pPr algn="ctr"/>
            <a:r>
              <a:rPr lang="en-US" sz="3600" dirty="0" err="1">
                <a:solidFill>
                  <a:srgbClr val="C00000"/>
                </a:solidFill>
                <a:latin typeface="Cambria" panose="02040503050406030204" pitchFamily="18" charset="0"/>
                <a:ea typeface="Cambria" panose="02040503050406030204" pitchFamily="18" charset="0"/>
              </a:rPr>
              <a:t>kích</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thước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khác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nhau</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cho</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tiết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học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sau</a:t>
            </a:r>
            <a:r>
              <a:rPr lang="en-US" sz="36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681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64" y="1060570"/>
            <a:ext cx="9078107" cy="4414378"/>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5" name="Picture 4"/>
          <p:cNvPicPr>
            <a:picLocks noChangeAspect="1"/>
          </p:cNvPicPr>
          <p:nvPr/>
        </p:nvPicPr>
        <p:blipFill>
          <a:blip r:embed="rId9"/>
          <a:stretch>
            <a:fillRect/>
          </a:stretch>
        </p:blipFill>
        <p:spPr>
          <a:xfrm>
            <a:off x="1841842" y="1775108"/>
            <a:ext cx="8508314" cy="2985301"/>
          </a:xfrm>
          <a:prstGeom prst="rect">
            <a:avLst/>
          </a:prstGeom>
        </p:spPr>
      </p:pic>
    </p:spTree>
    <p:extLst>
      <p:ext uri="{BB962C8B-B14F-4D97-AF65-F5344CB8AC3E}">
        <p14:creationId xmlns:p14="http://schemas.microsoft.com/office/powerpoint/2010/main" val="3208743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3"/>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3"/>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3"/>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strVal val="#ppt_w+.3"/>
                                          </p:val>
                                        </p:tav>
                                        <p:tav tm="100000">
                                          <p:val>
                                            <p:strVal val="#ppt_w"/>
                                          </p:val>
                                        </p:tav>
                                      </p:tavLst>
                                    </p:anim>
                                    <p:anim calcmode="lin" valueType="num">
                                      <p:cBhvr>
                                        <p:cTn id="28" dur="1000" fill="hold"/>
                                        <p:tgtEl>
                                          <p:spTgt spid="27"/>
                                        </p:tgtEl>
                                        <p:attrNameLst>
                                          <p:attrName>ppt_h</p:attrName>
                                        </p:attrNameLst>
                                      </p:cBhvr>
                                      <p:tavLst>
                                        <p:tav tm="0">
                                          <p:val>
                                            <p:strVal val="#ppt_h"/>
                                          </p:val>
                                        </p:tav>
                                        <p:tav tm="100000">
                                          <p:val>
                                            <p:strVal val="#ppt_h"/>
                                          </p:val>
                                        </p:tav>
                                      </p:tavLst>
                                    </p:anim>
                                    <p:animEffect transition="in" filter="fade">
                                      <p:cBhvr>
                                        <p:cTn id="29" dur="1000"/>
                                        <p:tgtEl>
                                          <p:spTgt spid="27"/>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3"/>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strVal val="#ppt_w+.3"/>
                                          </p:val>
                                        </p:tav>
                                        <p:tav tm="100000">
                                          <p:val>
                                            <p:strVal val="#ppt_w"/>
                                          </p:val>
                                        </p:tav>
                                      </p:tavLst>
                                    </p:anim>
                                    <p:anim calcmode="lin" valueType="num">
                                      <p:cBhvr>
                                        <p:cTn id="43" dur="1000" fill="hold"/>
                                        <p:tgtEl>
                                          <p:spTgt spid="5"/>
                                        </p:tgtEl>
                                        <p:attrNameLst>
                                          <p:attrName>ppt_h</p:attrName>
                                        </p:attrNameLst>
                                      </p:cBhvr>
                                      <p:tavLst>
                                        <p:tav tm="0">
                                          <p:val>
                                            <p:strVal val="#ppt_h"/>
                                          </p:val>
                                        </p:tav>
                                        <p:tav tm="100000">
                                          <p:val>
                                            <p:strVal val="#ppt_h"/>
                                          </p:val>
                                        </p:tav>
                                      </p:tavLst>
                                    </p:anim>
                                    <p:animEffect transition="in" filter="fade">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8268" y="203785"/>
            <a:ext cx="4325667" cy="6486338"/>
          </a:xfrm>
          <a:prstGeom prst="rect">
            <a:avLst/>
          </a:prstGeom>
        </p:spPr>
      </p:pic>
      <p:grpSp>
        <p:nvGrpSpPr>
          <p:cNvPr id="3" name="Group 2"/>
          <p:cNvGrpSpPr/>
          <p:nvPr/>
        </p:nvGrpSpPr>
        <p:grpSpPr>
          <a:xfrm>
            <a:off x="421697" y="1284932"/>
            <a:ext cx="8884347" cy="1938992"/>
            <a:chOff x="549020" y="891393"/>
            <a:chExt cx="8380072" cy="1938992"/>
          </a:xfrm>
        </p:grpSpPr>
        <p:cxnSp>
          <p:nvCxnSpPr>
            <p:cNvPr id="33" name="直接连接符 32"/>
            <p:cNvCxnSpPr/>
            <p:nvPr/>
          </p:nvCxnSpPr>
          <p:spPr>
            <a:xfrm>
              <a:off x="549020" y="2830385"/>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49020" y="891393"/>
              <a:ext cx="8380072" cy="1938992"/>
            </a:xfrm>
            <a:prstGeom prst="rect">
              <a:avLst/>
            </a:prstGeom>
            <a:noFill/>
          </p:spPr>
          <p:txBody>
            <a:bodyPr wrap="square" rtlCol="0">
              <a:spAutoFit/>
            </a:bodyPr>
            <a:lstStyle/>
            <a:p>
              <a:r>
                <a:rPr lang="en-US" sz="4000" b="1" dirty="0" err="1">
                  <a:solidFill>
                    <a:srgbClr val="00B050"/>
                  </a:solidFill>
                  <a:latin typeface="Cambria" panose="02040503050406030204" pitchFamily="18" charset="0"/>
                  <a:ea typeface="Cambria" panose="02040503050406030204" pitchFamily="18" charset="0"/>
                </a:rPr>
                <a:t>Xung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quanh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chúng</a:t>
              </a:r>
              <a:r>
                <a:rPr lang="en-US" sz="4000" b="1" dirty="0">
                  <a:solidFill>
                    <a:srgbClr val="00B050"/>
                  </a:solidFill>
                  <a:latin typeface="Cambria" panose="02040503050406030204" pitchFamily="18" charset="0"/>
                  <a:ea typeface="Cambria" panose="02040503050406030204" pitchFamily="18" charset="0"/>
                </a:rPr>
                <a:t> ta </a:t>
              </a:r>
              <a:r>
                <a:rPr lang="en-US" sz="4000" b="1" dirty="0" err="1">
                  <a:solidFill>
                    <a:srgbClr val="00B050"/>
                  </a:solidFill>
                  <a:latin typeface="Cambria" panose="02040503050406030204" pitchFamily="18" charset="0"/>
                  <a:ea typeface="Cambria" panose="02040503050406030204" pitchFamily="18" charset="0"/>
                </a:rPr>
                <a:t>có</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rất</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nhiều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cây</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khác</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nhau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Em</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thích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những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cây</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nào</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Vì</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sao</a:t>
              </a:r>
              <a:r>
                <a:rPr lang="en-US" sz="4000" b="1" dirty="0">
                  <a:solidFill>
                    <a:srgbClr val="00B05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3669843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0164" y="1060570"/>
            <a:ext cx="9078107" cy="4414378"/>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p:cNvPicPr>
            <a:picLocks noChangeAspect="1"/>
          </p:cNvPicPr>
          <p:nvPr/>
        </p:nvPicPr>
        <p:blipFill rotWithShape="1">
          <a:blip r:embed="rId9"/>
          <a:srcRect b="25680"/>
          <a:stretch/>
        </p:blipFill>
        <p:spPr>
          <a:xfrm>
            <a:off x="1688696" y="1530264"/>
            <a:ext cx="8827945" cy="2441028"/>
          </a:xfrm>
          <a:prstGeom prst="rect">
            <a:avLst/>
          </a:prstGeom>
        </p:spPr>
      </p:pic>
      <p:pic>
        <p:nvPicPr>
          <p:cNvPr id="7" name="Picture 6"/>
          <p:cNvPicPr>
            <a:picLocks noChangeAspect="1"/>
          </p:cNvPicPr>
          <p:nvPr/>
        </p:nvPicPr>
        <p:blipFill>
          <a:blip r:embed="rId10"/>
          <a:stretch>
            <a:fillRect/>
          </a:stretch>
        </p:blipFill>
        <p:spPr>
          <a:xfrm>
            <a:off x="4103006" y="3755792"/>
            <a:ext cx="3999323" cy="1524132"/>
          </a:xfrm>
          <a:prstGeom prst="rect">
            <a:avLst/>
          </a:prstGeom>
        </p:spPr>
      </p:pic>
    </p:spTree>
    <p:extLst>
      <p:ext uri="{BB962C8B-B14F-4D97-AF65-F5344CB8AC3E}">
        <p14:creationId xmlns:p14="http://schemas.microsoft.com/office/powerpoint/2010/main" val="4141897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5"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strVal val="#ppt_w*0.70"/>
                                          </p:val>
                                        </p:tav>
                                        <p:tav tm="100000">
                                          <p:val>
                                            <p:strVal val="#ppt_w"/>
                                          </p:val>
                                        </p:tav>
                                      </p:tavLst>
                                    </p:anim>
                                    <p:anim calcmode="lin" valueType="num">
                                      <p:cBhvr>
                                        <p:cTn id="28" dur="1000" fill="hold"/>
                                        <p:tgtEl>
                                          <p:spTgt spid="27"/>
                                        </p:tgtEl>
                                        <p:attrNameLst>
                                          <p:attrName>ppt_h</p:attrName>
                                        </p:attrNameLst>
                                      </p:cBhvr>
                                      <p:tavLst>
                                        <p:tav tm="0">
                                          <p:val>
                                            <p:strVal val="#ppt_h"/>
                                          </p:val>
                                        </p:tav>
                                        <p:tav tm="100000">
                                          <p:val>
                                            <p:strVal val="#ppt_h"/>
                                          </p:val>
                                        </p:tav>
                                      </p:tavLst>
                                    </p:anim>
                                    <p:animEffect transition="in" filter="fade">
                                      <p:cBhvr>
                                        <p:cTn id="29" dur="1000"/>
                                        <p:tgtEl>
                                          <p:spTgt spid="27"/>
                                        </p:tgtEl>
                                      </p:cBhvr>
                                    </p:animEffect>
                                  </p:childTnLst>
                                </p:cTn>
                              </p:par>
                              <p:par>
                                <p:cTn id="30" presetID="55"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par>
                                <p:cTn id="35" presetID="5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0.70"/>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5"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strVal val="#ppt_w*0.70"/>
                                          </p:val>
                                        </p:tav>
                                        <p:tav tm="100000">
                                          <p:val>
                                            <p:strVal val="#ppt_w"/>
                                          </p:val>
                                        </p:tav>
                                      </p:tavLst>
                                    </p:anim>
                                    <p:anim calcmode="lin" valueType="num">
                                      <p:cBhvr>
                                        <p:cTn id="43" dur="1000" fill="hold"/>
                                        <p:tgtEl>
                                          <p:spTgt spid="2"/>
                                        </p:tgtEl>
                                        <p:attrNameLst>
                                          <p:attrName>ppt_h</p:attrName>
                                        </p:attrNameLst>
                                      </p:cBhvr>
                                      <p:tavLst>
                                        <p:tav tm="0">
                                          <p:val>
                                            <p:strVal val="#ppt_h"/>
                                          </p:val>
                                        </p:tav>
                                        <p:tav tm="100000">
                                          <p:val>
                                            <p:strVal val="#ppt_h"/>
                                          </p:val>
                                        </p:tav>
                                      </p:tavLst>
                                    </p:anim>
                                    <p:animEffect transition="in" filter="fade">
                                      <p:cBhvr>
                                        <p:cTn id="44" dur="1000"/>
                                        <p:tgtEl>
                                          <p:spTgt spid="2"/>
                                        </p:tgtEl>
                                      </p:cBhvr>
                                    </p:animEffect>
                                  </p:childTnLst>
                                </p:cTn>
                              </p:par>
                              <p:par>
                                <p:cTn id="45" presetID="55"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strVal val="#ppt_w*0.70"/>
                                          </p:val>
                                        </p:tav>
                                        <p:tav tm="100000">
                                          <p:val>
                                            <p:strVal val="#ppt_w"/>
                                          </p:val>
                                        </p:tav>
                                      </p:tavLst>
                                    </p:anim>
                                    <p:anim calcmode="lin" valueType="num">
                                      <p:cBhvr>
                                        <p:cTn id="48" dur="1000" fill="hold"/>
                                        <p:tgtEl>
                                          <p:spTgt spid="7"/>
                                        </p:tgtEl>
                                        <p:attrNameLst>
                                          <p:attrName>ppt_h</p:attrName>
                                        </p:attrNameLst>
                                      </p:cBhvr>
                                      <p:tavLst>
                                        <p:tav tm="0">
                                          <p:val>
                                            <p:strVal val="#ppt_h"/>
                                          </p:val>
                                        </p:tav>
                                        <p:tav tm="100000">
                                          <p:val>
                                            <p:strVal val="#ppt_h"/>
                                          </p:val>
                                        </p:tav>
                                      </p:tavLst>
                                    </p:anim>
                                    <p:animEffect transition="in" filter="fade">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447239" y="92598"/>
            <a:ext cx="6951405" cy="6765402"/>
          </a:xfrm>
          <a:prstGeom prst="rect">
            <a:avLst/>
          </a:prstGeom>
        </p:spPr>
      </p:pic>
      <p:sp>
        <p:nvSpPr>
          <p:cNvPr id="3" name="TextBox 2"/>
          <p:cNvSpPr txBox="1"/>
          <p:nvPr/>
        </p:nvSpPr>
        <p:spPr>
          <a:xfrm>
            <a:off x="302036" y="1305569"/>
            <a:ext cx="1833050"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xoài</a:t>
            </a:r>
            <a:endParaRPr lang="en-US" sz="3600" dirty="0">
              <a:solidFill>
                <a:srgbClr val="00B050"/>
              </a:solidFill>
              <a:latin typeface="Cambria" panose="02040503050406030204" pitchFamily="18" charset="0"/>
              <a:ea typeface="Cambria" panose="02040503050406030204" pitchFamily="18" charset="0"/>
            </a:endParaRPr>
          </a:p>
        </p:txBody>
      </p:sp>
      <p:grpSp>
        <p:nvGrpSpPr>
          <p:cNvPr id="7" name="Group 120">
            <a:extLst>
              <a:ext uri="{FF2B5EF4-FFF2-40B4-BE49-F238E27FC236}">
                <a16:creationId xmlns:a16="http://schemas.microsoft.com/office/drawing/2014/main" id="{52B80310-26A4-5162-9DED-E7F080030F45}"/>
              </a:ext>
            </a:extLst>
          </p:cNvPr>
          <p:cNvGrpSpPr/>
          <p:nvPr/>
        </p:nvGrpSpPr>
        <p:grpSpPr>
          <a:xfrm flipH="1">
            <a:off x="439838" y="1967696"/>
            <a:ext cx="2103908" cy="614737"/>
            <a:chOff x="969865" y="3118685"/>
            <a:chExt cx="1013840" cy="385305"/>
          </a:xfrm>
        </p:grpSpPr>
        <p:cxnSp>
          <p:nvCxnSpPr>
            <p:cNvPr id="8"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9"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13" name="Group 120">
            <a:extLst>
              <a:ext uri="{FF2B5EF4-FFF2-40B4-BE49-F238E27FC236}">
                <a16:creationId xmlns:a16="http://schemas.microsoft.com/office/drawing/2014/main" id="{52B80310-26A4-5162-9DED-E7F080030F45}"/>
              </a:ext>
            </a:extLst>
          </p:cNvPr>
          <p:cNvGrpSpPr/>
          <p:nvPr/>
        </p:nvGrpSpPr>
        <p:grpSpPr>
          <a:xfrm flipH="1">
            <a:off x="409052" y="4626974"/>
            <a:ext cx="2103908" cy="614737"/>
            <a:chOff x="969865" y="3118685"/>
            <a:chExt cx="1013840" cy="385305"/>
          </a:xfrm>
        </p:grpSpPr>
        <p:cxnSp>
          <p:nvCxnSpPr>
            <p:cNvPr id="14"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15"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16" name="Group 120">
            <a:extLst>
              <a:ext uri="{FF2B5EF4-FFF2-40B4-BE49-F238E27FC236}">
                <a16:creationId xmlns:a16="http://schemas.microsoft.com/office/drawing/2014/main" id="{52B80310-26A4-5162-9DED-E7F080030F45}"/>
              </a:ext>
            </a:extLst>
          </p:cNvPr>
          <p:cNvGrpSpPr/>
          <p:nvPr/>
        </p:nvGrpSpPr>
        <p:grpSpPr>
          <a:xfrm flipH="1" flipV="1">
            <a:off x="479906" y="6178579"/>
            <a:ext cx="2103908" cy="492937"/>
            <a:chOff x="969865" y="3118685"/>
            <a:chExt cx="1013840" cy="385305"/>
          </a:xfrm>
        </p:grpSpPr>
        <p:cxnSp>
          <p:nvCxnSpPr>
            <p:cNvPr id="17"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18"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19" name="Group 120">
            <a:extLst>
              <a:ext uri="{FF2B5EF4-FFF2-40B4-BE49-F238E27FC236}">
                <a16:creationId xmlns:a16="http://schemas.microsoft.com/office/drawing/2014/main" id="{52B80310-26A4-5162-9DED-E7F080030F45}"/>
              </a:ext>
            </a:extLst>
          </p:cNvPr>
          <p:cNvGrpSpPr/>
          <p:nvPr/>
        </p:nvGrpSpPr>
        <p:grpSpPr>
          <a:xfrm>
            <a:off x="9213448" y="4012237"/>
            <a:ext cx="2004349" cy="614737"/>
            <a:chOff x="969865" y="3118685"/>
            <a:chExt cx="1013840" cy="385305"/>
          </a:xfrm>
        </p:grpSpPr>
        <p:cxnSp>
          <p:nvCxnSpPr>
            <p:cNvPr id="20"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21"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25" name="Group 120">
            <a:extLst>
              <a:ext uri="{FF2B5EF4-FFF2-40B4-BE49-F238E27FC236}">
                <a16:creationId xmlns:a16="http://schemas.microsoft.com/office/drawing/2014/main" id="{52B80310-26A4-5162-9DED-E7F080030F45}"/>
              </a:ext>
            </a:extLst>
          </p:cNvPr>
          <p:cNvGrpSpPr/>
          <p:nvPr/>
        </p:nvGrpSpPr>
        <p:grpSpPr>
          <a:xfrm>
            <a:off x="9111205" y="5435118"/>
            <a:ext cx="2004349" cy="614737"/>
            <a:chOff x="969865" y="3118685"/>
            <a:chExt cx="1013840" cy="385305"/>
          </a:xfrm>
        </p:grpSpPr>
        <p:cxnSp>
          <p:nvCxnSpPr>
            <p:cNvPr id="26"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27"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28" name="Group 120">
            <a:extLst>
              <a:ext uri="{FF2B5EF4-FFF2-40B4-BE49-F238E27FC236}">
                <a16:creationId xmlns:a16="http://schemas.microsoft.com/office/drawing/2014/main" id="{52B80310-26A4-5162-9DED-E7F080030F45}"/>
              </a:ext>
            </a:extLst>
          </p:cNvPr>
          <p:cNvGrpSpPr/>
          <p:nvPr/>
        </p:nvGrpSpPr>
        <p:grpSpPr>
          <a:xfrm>
            <a:off x="7742956" y="1841753"/>
            <a:ext cx="3311375" cy="614737"/>
            <a:chOff x="969865" y="3118685"/>
            <a:chExt cx="1013840" cy="385305"/>
          </a:xfrm>
        </p:grpSpPr>
        <p:cxnSp>
          <p:nvCxnSpPr>
            <p:cNvPr id="29"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30"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grpSp>
        <p:nvGrpSpPr>
          <p:cNvPr id="31" name="Group 120">
            <a:extLst>
              <a:ext uri="{FF2B5EF4-FFF2-40B4-BE49-F238E27FC236}">
                <a16:creationId xmlns:a16="http://schemas.microsoft.com/office/drawing/2014/main" id="{52B80310-26A4-5162-9DED-E7F080030F45}"/>
              </a:ext>
            </a:extLst>
          </p:cNvPr>
          <p:cNvGrpSpPr/>
          <p:nvPr/>
        </p:nvGrpSpPr>
        <p:grpSpPr>
          <a:xfrm>
            <a:off x="7557760" y="3300797"/>
            <a:ext cx="3311375" cy="614737"/>
            <a:chOff x="969865" y="3118685"/>
            <a:chExt cx="1013840" cy="385305"/>
          </a:xfrm>
        </p:grpSpPr>
        <p:cxnSp>
          <p:nvCxnSpPr>
            <p:cNvPr id="32" name="Straight Connector 150">
              <a:extLst>
                <a:ext uri="{FF2B5EF4-FFF2-40B4-BE49-F238E27FC236}">
                  <a16:creationId xmlns:a16="http://schemas.microsoft.com/office/drawing/2014/main" id="{16D1D335-24AF-53B3-FC65-C91AF5E40409}"/>
                </a:ext>
              </a:extLst>
            </p:cNvPr>
            <p:cNvCxnSpPr/>
            <p:nvPr/>
          </p:nvCxnSpPr>
          <p:spPr>
            <a:xfrm flipH="1">
              <a:off x="969865" y="3118685"/>
              <a:ext cx="263330" cy="385305"/>
            </a:xfrm>
            <a:prstGeom prst="line">
              <a:avLst/>
            </a:prstGeom>
            <a:noFill/>
            <a:ln w="38100" cap="flat" cmpd="sng" algn="ctr">
              <a:solidFill>
                <a:srgbClr val="FF0000"/>
              </a:solidFill>
              <a:prstDash val="sysDash"/>
              <a:miter lim="800000"/>
              <a:headEnd type="none"/>
              <a:tailEnd type="oval"/>
            </a:ln>
            <a:effectLst/>
          </p:spPr>
        </p:cxnSp>
        <p:cxnSp>
          <p:nvCxnSpPr>
            <p:cNvPr id="33" name="Straight Connector 151">
              <a:extLst>
                <a:ext uri="{FF2B5EF4-FFF2-40B4-BE49-F238E27FC236}">
                  <a16:creationId xmlns:a16="http://schemas.microsoft.com/office/drawing/2014/main" id="{4AC37E86-CD79-96EF-C8A7-715D24996AAE}"/>
                </a:ext>
              </a:extLst>
            </p:cNvPr>
            <p:cNvCxnSpPr/>
            <p:nvPr/>
          </p:nvCxnSpPr>
          <p:spPr>
            <a:xfrm flipH="1">
              <a:off x="1233196" y="3118685"/>
              <a:ext cx="750509" cy="0"/>
            </a:xfrm>
            <a:prstGeom prst="line">
              <a:avLst/>
            </a:prstGeom>
            <a:noFill/>
            <a:ln w="38100" cap="flat" cmpd="sng" algn="ctr">
              <a:solidFill>
                <a:srgbClr val="FF0000"/>
              </a:solidFill>
              <a:prstDash val="sysDash"/>
              <a:miter lim="800000"/>
            </a:ln>
            <a:effectLst/>
          </p:spPr>
        </p:cxnSp>
      </p:grpSp>
      <p:sp>
        <p:nvSpPr>
          <p:cNvPr id="34" name="TextBox 33"/>
          <p:cNvSpPr txBox="1"/>
          <p:nvPr/>
        </p:nvSpPr>
        <p:spPr>
          <a:xfrm>
            <a:off x="271250" y="3884965"/>
            <a:ext cx="1833050" cy="646331"/>
          </a:xfrm>
          <a:prstGeom prst="rect">
            <a:avLst/>
          </a:prstGeom>
          <a:solidFill>
            <a:srgbClr val="FFFF00"/>
          </a:solidFill>
        </p:spPr>
        <p:txBody>
          <a:bodyPr wrap="square" rtlCol="0">
            <a:spAutoFit/>
          </a:bodyPr>
          <a:lstStyle/>
          <a:p>
            <a:pPr algn="ctr"/>
            <a:r>
              <a:rPr lang="en-US" sz="3600" dirty="0">
                <a:solidFill>
                  <a:srgbClr val="00B050"/>
                </a:solidFill>
                <a:latin typeface="Cambria" panose="02040503050406030204" pitchFamily="18" charset="0"/>
                <a:ea typeface="Cambria" panose="02040503050406030204" pitchFamily="18" charset="0"/>
              </a:rPr>
              <a:t>Su </a:t>
            </a:r>
            <a:r>
              <a:rPr lang="en-US" sz="3600" dirty="0" err="1">
                <a:solidFill>
                  <a:srgbClr val="00B050"/>
                </a:solidFill>
                <a:latin typeface="Cambria" panose="02040503050406030204" pitchFamily="18" charset="0"/>
                <a:ea typeface="Cambria" panose="02040503050406030204" pitchFamily="18" charset="0"/>
              </a:rPr>
              <a:t>hào</a:t>
            </a:r>
            <a:endParaRPr lang="en-US" sz="3600" dirty="0">
              <a:solidFill>
                <a:srgbClr val="00B050"/>
              </a:solidFill>
              <a:latin typeface="Cambria" panose="02040503050406030204" pitchFamily="18" charset="0"/>
              <a:ea typeface="Cambria" panose="02040503050406030204" pitchFamily="18" charset="0"/>
            </a:endParaRPr>
          </a:p>
        </p:txBody>
      </p:sp>
      <p:sp>
        <p:nvSpPr>
          <p:cNvPr id="35" name="TextBox 34"/>
          <p:cNvSpPr txBox="1"/>
          <p:nvPr/>
        </p:nvSpPr>
        <p:spPr>
          <a:xfrm>
            <a:off x="302036" y="5978543"/>
            <a:ext cx="1833050"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Bắp</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cải</a:t>
            </a:r>
            <a:endParaRPr lang="en-US" sz="3600" dirty="0">
              <a:solidFill>
                <a:srgbClr val="00B050"/>
              </a:solidFill>
              <a:latin typeface="Cambria" panose="02040503050406030204" pitchFamily="18" charset="0"/>
              <a:ea typeface="Cambria" panose="02040503050406030204" pitchFamily="18" charset="0"/>
            </a:endParaRPr>
          </a:p>
        </p:txBody>
      </p:sp>
      <p:sp>
        <p:nvSpPr>
          <p:cNvPr id="36" name="TextBox 35"/>
          <p:cNvSpPr txBox="1"/>
          <p:nvPr/>
        </p:nvSpPr>
        <p:spPr>
          <a:xfrm>
            <a:off x="9213448" y="1125789"/>
            <a:ext cx="1833050"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cau</a:t>
            </a:r>
            <a:endParaRPr lang="en-US" sz="3600" dirty="0">
              <a:solidFill>
                <a:srgbClr val="00B050"/>
              </a:solidFill>
              <a:latin typeface="Cambria" panose="02040503050406030204" pitchFamily="18" charset="0"/>
              <a:ea typeface="Cambria" panose="02040503050406030204" pitchFamily="18" charset="0"/>
            </a:endParaRPr>
          </a:p>
        </p:txBody>
      </p:sp>
      <p:sp>
        <p:nvSpPr>
          <p:cNvPr id="37" name="TextBox 36"/>
          <p:cNvSpPr txBox="1"/>
          <p:nvPr/>
        </p:nvSpPr>
        <p:spPr>
          <a:xfrm>
            <a:off x="9436769" y="2591737"/>
            <a:ext cx="1833050"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trầu</a:t>
            </a:r>
            <a:endParaRPr lang="en-US" sz="3600" dirty="0">
              <a:solidFill>
                <a:srgbClr val="00B050"/>
              </a:solidFill>
              <a:latin typeface="Cambria" panose="02040503050406030204" pitchFamily="18" charset="0"/>
              <a:ea typeface="Cambria" panose="02040503050406030204" pitchFamily="18" charset="0"/>
            </a:endParaRPr>
          </a:p>
        </p:txBody>
      </p:sp>
      <p:sp>
        <p:nvSpPr>
          <p:cNvPr id="38" name="TextBox 37"/>
          <p:cNvSpPr txBox="1"/>
          <p:nvPr/>
        </p:nvSpPr>
        <p:spPr>
          <a:xfrm>
            <a:off x="9473748" y="4060019"/>
            <a:ext cx="2177331"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Huyết</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dụ</a:t>
            </a:r>
            <a:endParaRPr lang="en-US" sz="3600" dirty="0">
              <a:solidFill>
                <a:srgbClr val="00B050"/>
              </a:solidFill>
              <a:latin typeface="Cambria" panose="02040503050406030204" pitchFamily="18" charset="0"/>
              <a:ea typeface="Cambria" panose="02040503050406030204" pitchFamily="18" charset="0"/>
            </a:endParaRPr>
          </a:p>
        </p:txBody>
      </p:sp>
      <p:sp>
        <p:nvSpPr>
          <p:cNvPr id="39" name="TextBox 38"/>
          <p:cNvSpPr txBox="1"/>
          <p:nvPr/>
        </p:nvSpPr>
        <p:spPr>
          <a:xfrm>
            <a:off x="9457155" y="5484431"/>
            <a:ext cx="1833050" cy="1200329"/>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hoa</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hồng</a:t>
            </a:r>
            <a:endParaRPr lang="en-US" sz="3600" dirty="0">
              <a:solidFill>
                <a:srgbClr val="00B050"/>
              </a:solidFill>
              <a:latin typeface="Cambria" panose="02040503050406030204" pitchFamily="18" charset="0"/>
              <a:ea typeface="Cambria" panose="02040503050406030204" pitchFamily="18" charset="0"/>
            </a:endParaRPr>
          </a:p>
        </p:txBody>
      </p:sp>
      <p:sp>
        <p:nvSpPr>
          <p:cNvPr id="40" name="TextBox 39"/>
          <p:cNvSpPr txBox="1"/>
          <p:nvPr/>
        </p:nvSpPr>
        <p:spPr>
          <a:xfrm>
            <a:off x="4474922" y="2456490"/>
            <a:ext cx="3090672" cy="646331"/>
          </a:xfrm>
          <a:prstGeom prst="rect">
            <a:avLst/>
          </a:prstGeom>
          <a:solidFill>
            <a:srgbClr val="FFFF00"/>
          </a:solidFill>
        </p:spPr>
        <p:txBody>
          <a:bodyPr wrap="square" rtlCol="0">
            <a:spAutoFit/>
          </a:bodyPr>
          <a:lstStyle/>
          <a:p>
            <a:pPr algn="ctr"/>
            <a:r>
              <a:rPr lang="en-US" sz="3600" dirty="0" err="1">
                <a:solidFill>
                  <a:srgbClr val="00B050"/>
                </a:solidFill>
                <a:latin typeface="Cambria" panose="02040503050406030204" pitchFamily="18" charset="0"/>
                <a:ea typeface="Cambria" panose="02040503050406030204" pitchFamily="18" charset="0"/>
              </a:rPr>
              <a:t>Cây</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bắp</a:t>
            </a:r>
            <a:r>
              <a:rPr lang="en-US" sz="3600" dirty="0">
                <a:solidFill>
                  <a:srgbClr val="00B050"/>
                </a:solidFill>
                <a:latin typeface="Cambria" panose="02040503050406030204" pitchFamily="18" charset="0"/>
                <a:ea typeface="Cambria" panose="02040503050406030204" pitchFamily="18" charset="0"/>
              </a:rPr>
              <a:t> (</a:t>
            </a:r>
            <a:r>
              <a:rPr lang="en-US" sz="3600" dirty="0" err="1">
                <a:solidFill>
                  <a:srgbClr val="00B050"/>
                </a:solidFill>
                <a:latin typeface="Cambria" panose="02040503050406030204" pitchFamily="18" charset="0"/>
                <a:ea typeface="Cambria" panose="02040503050406030204" pitchFamily="18" charset="0"/>
              </a:rPr>
              <a:t>ngô</a:t>
            </a:r>
            <a:r>
              <a:rPr lang="en-US" sz="3600" dirty="0">
                <a:solidFill>
                  <a:srgbClr val="00B05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3915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500"/>
                                        <p:tgtEl>
                                          <p:spTgt spid="1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50457" y="445669"/>
            <a:ext cx="12141543" cy="6062664"/>
            <a:chOff x="25229" y="318348"/>
            <a:chExt cx="12141543" cy="6062664"/>
          </a:xfrm>
        </p:grpSpPr>
        <p:pic>
          <p:nvPicPr>
            <p:cNvPr id="8"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9" y="476988"/>
              <a:ext cx="12141543" cy="5904024"/>
            </a:xfrm>
            <a:prstGeom prst="rect">
              <a:avLst/>
            </a:prstGeom>
          </p:spPr>
        </p:pic>
        <p:grpSp>
          <p:nvGrpSpPr>
            <p:cNvPr id="5" name="Group 4"/>
            <p:cNvGrpSpPr/>
            <p:nvPr/>
          </p:nvGrpSpPr>
          <p:grpSpPr>
            <a:xfrm>
              <a:off x="1226916" y="1678757"/>
              <a:ext cx="9049857" cy="3668747"/>
              <a:chOff x="2159214" y="578095"/>
              <a:chExt cx="8534249" cy="3606153"/>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contrast="20000"/>
                        </a14:imgEffect>
                      </a14:imgLayer>
                    </a14:imgProps>
                  </a:ext>
                </a:extLst>
              </a:blip>
              <a:stretch>
                <a:fillRect/>
              </a:stretch>
            </p:blipFill>
            <p:spPr>
              <a:xfrm>
                <a:off x="2159214" y="578095"/>
                <a:ext cx="8534249" cy="3276275"/>
              </a:xfrm>
              <a:prstGeom prst="rect">
                <a:avLst/>
              </a:prstGeom>
            </p:spPr>
          </p:pic>
          <p:sp>
            <p:nvSpPr>
              <p:cNvPr id="4" name="Oval 3"/>
              <p:cNvSpPr/>
              <p:nvPr/>
            </p:nvSpPr>
            <p:spPr>
              <a:xfrm>
                <a:off x="5879940" y="3362446"/>
                <a:ext cx="821802" cy="82180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2</a:t>
                </a:r>
              </a:p>
            </p:txBody>
          </p:sp>
        </p:grpSp>
        <p:sp>
          <p:nvSpPr>
            <p:cNvPr id="6" name="TextBox 5"/>
            <p:cNvSpPr txBox="1"/>
            <p:nvPr/>
          </p:nvSpPr>
          <p:spPr>
            <a:xfrm>
              <a:off x="237483" y="318348"/>
              <a:ext cx="11612807" cy="681038"/>
            </a:xfrm>
            <a:prstGeom prst="roundRect">
              <a:avLst/>
            </a:prstGeom>
            <a:solidFill>
              <a:srgbClr val="92D050"/>
            </a:solidFill>
            <a:effectLst>
              <a:outerShdw blurRad="50800" dist="38100" dir="5400000" algn="t" rotWithShape="0">
                <a:prstClr val="black">
                  <a:alpha val="40000"/>
                </a:prstClr>
              </a:outerShdw>
            </a:effectLst>
          </p:spPr>
          <p:txBody>
            <a:bodyPr wrap="square" rtlCol="0">
              <a:spAutoFit/>
            </a:bodyPr>
            <a:lstStyle/>
            <a:p>
              <a:pPr algn="ctr"/>
              <a:r>
                <a:rPr lang="en-US" sz="3400" b="1" dirty="0" err="1">
                  <a:solidFill>
                    <a:srgbClr val="18673A"/>
                  </a:solidFill>
                  <a:latin typeface="Cambria" panose="02040503050406030204" pitchFamily="18" charset="0"/>
                  <a:ea typeface="Cambria" panose="02040503050406030204" pitchFamily="18" charset="0"/>
                </a:rPr>
                <a:t>Quan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sát</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hình</a:t>
              </a:r>
              <a:r>
                <a:rPr lang="en-US" sz="3400" b="1" dirty="0">
                  <a:solidFill>
                    <a:srgbClr val="18673A"/>
                  </a:solidFill>
                  <a:latin typeface="Cambria" panose="02040503050406030204" pitchFamily="18" charset="0"/>
                  <a:ea typeface="Cambria" panose="02040503050406030204" pitchFamily="18" charset="0"/>
                </a:rPr>
                <a:t> 2 </a:t>
              </a:r>
              <a:r>
                <a:rPr lang="en-US" sz="3400" b="1" dirty="0" err="1">
                  <a:solidFill>
                    <a:srgbClr val="18673A"/>
                  </a:solidFill>
                  <a:latin typeface="Cambria" panose="02040503050406030204" pitchFamily="18" charset="0"/>
                  <a:ea typeface="Cambria" panose="02040503050406030204" pitchFamily="18" charset="0"/>
                </a:rPr>
                <a:t>và</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nhận</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xét</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đặc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điểm</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của</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rễ</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cọc</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rễ</a:t>
              </a:r>
              <a:r>
                <a:rPr lang="en-US" sz="3400" b="1" dirty="0">
                  <a:solidFill>
                    <a:srgbClr val="18673A"/>
                  </a:solidFill>
                  <a:latin typeface="Cambria" panose="02040503050406030204" pitchFamily="18" charset="0"/>
                  <a:ea typeface="Cambria" panose="02040503050406030204" pitchFamily="18" charset="0"/>
                </a:rPr>
                <a:t> </a:t>
              </a:r>
              <a:r>
                <a:rPr lang="en-US" sz="3400" b="1" dirty="0" err="1">
                  <a:solidFill>
                    <a:srgbClr val="18673A"/>
                  </a:solidFill>
                  <a:latin typeface="Cambria" panose="02040503050406030204" pitchFamily="18" charset="0"/>
                  <a:ea typeface="Cambria" panose="02040503050406030204" pitchFamily="18" charset="0"/>
                </a:rPr>
                <a:t>chùm</a:t>
              </a:r>
              <a:r>
                <a:rPr lang="en-US" sz="3400" b="1" dirty="0">
                  <a:solidFill>
                    <a:srgbClr val="18673A"/>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1728128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Lst>
          </a:blip>
          <a:stretch>
            <a:fillRect/>
          </a:stretch>
        </p:blipFill>
        <p:spPr>
          <a:xfrm>
            <a:off x="1571072" y="301369"/>
            <a:ext cx="9049857" cy="3078439"/>
          </a:xfrm>
          <a:prstGeom prst="rect">
            <a:avLst/>
          </a:prstGeom>
        </p:spPr>
      </p:pic>
      <p:sp>
        <p:nvSpPr>
          <p:cNvPr id="4" name="Oval 3"/>
          <p:cNvSpPr/>
          <p:nvPr/>
        </p:nvSpPr>
        <p:spPr>
          <a:xfrm>
            <a:off x="5301835" y="2804400"/>
            <a:ext cx="871452" cy="772178"/>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2</a:t>
            </a:r>
          </a:p>
        </p:txBody>
      </p:sp>
      <p:sp>
        <p:nvSpPr>
          <p:cNvPr id="5" name="Line Callout 2 (No Border) 4"/>
          <p:cNvSpPr/>
          <p:nvPr/>
        </p:nvSpPr>
        <p:spPr>
          <a:xfrm>
            <a:off x="833377" y="3773347"/>
            <a:ext cx="5339910" cy="3038354"/>
          </a:xfrm>
          <a:prstGeom prst="callout2">
            <a:avLst>
              <a:gd name="adj1" fmla="val 18750"/>
              <a:gd name="adj2" fmla="val -8333"/>
              <a:gd name="adj3" fmla="val 18750"/>
              <a:gd name="adj4" fmla="val -16667"/>
              <a:gd name="adj5" fmla="val -69546"/>
              <a:gd name="adj6" fmla="val 72484"/>
            </a:avLst>
          </a:prstGeom>
          <a:solidFill>
            <a:srgbClr val="F8C75E"/>
          </a:solidFill>
          <a:ln w="38100">
            <a:solidFill>
              <a:srgbClr val="D691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Rễ</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cọc</a:t>
            </a:r>
            <a:endParaRPr lang="en-US" sz="3200" b="1" dirty="0">
              <a:solidFill>
                <a:schemeClr val="tx1"/>
              </a:solidFill>
              <a:latin typeface="Cambria" panose="02040503050406030204" pitchFamily="18" charset="0"/>
              <a:ea typeface="Cambria" panose="02040503050406030204" pitchFamily="18" charset="0"/>
            </a:endParaRPr>
          </a:p>
          <a:p>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rễ</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cái</a:t>
            </a:r>
            <a:r>
              <a:rPr lang="en-US" sz="3200" dirty="0">
                <a:solidFill>
                  <a:schemeClr val="tx1"/>
                </a:solidFill>
                <a:latin typeface="Cambria" panose="02040503050406030204" pitchFamily="18" charset="0"/>
                <a:ea typeface="Cambria" panose="02040503050406030204" pitchFamily="18" charset="0"/>
              </a:rPr>
              <a:t> to </a:t>
            </a:r>
            <a:r>
              <a:rPr lang="en-US" sz="3200" dirty="0" err="1">
                <a:solidFill>
                  <a:schemeClr val="tx1"/>
                </a:solidFill>
                <a:latin typeface="Cambria" panose="02040503050406030204" pitchFamily="18" charset="0"/>
                <a:ea typeface="Cambria" panose="02040503050406030204" pitchFamily="18" charset="0"/>
              </a:rPr>
              <a:t>khỏe</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đâm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sâu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xuống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đất</a:t>
            </a:r>
            <a:endParaRPr lang="en-US" sz="3200" dirty="0">
              <a:solidFill>
                <a:schemeClr val="tx1"/>
              </a:solidFill>
              <a:latin typeface="Cambria" panose="02040503050406030204" pitchFamily="18" charset="0"/>
              <a:ea typeface="Cambria" panose="02040503050406030204" pitchFamily="18" charset="0"/>
            </a:endParaRPr>
          </a:p>
          <a:p>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Rễ</a:t>
            </a:r>
            <a:r>
              <a:rPr lang="en-US" sz="3200" dirty="0">
                <a:solidFill>
                  <a:schemeClr val="tx1"/>
                </a:solidFill>
                <a:latin typeface="Cambria" panose="02040503050406030204" pitchFamily="18" charset="0"/>
                <a:ea typeface="Cambria" panose="02040503050406030204" pitchFamily="18" charset="0"/>
              </a:rPr>
              <a:t> con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xiên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Từ</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rễ</a:t>
            </a:r>
            <a:r>
              <a:rPr lang="en-US" sz="3200" dirty="0">
                <a:solidFill>
                  <a:schemeClr val="tx1"/>
                </a:solidFill>
                <a:latin typeface="Cambria" panose="02040503050406030204" pitchFamily="18" charset="0"/>
                <a:ea typeface="Cambria" panose="02040503050406030204" pitchFamily="18" charset="0"/>
              </a:rPr>
              <a:t> con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rễ</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bé</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hơn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nữa</a:t>
            </a:r>
            <a:r>
              <a:rPr lang="en-US" sz="3200" dirty="0">
                <a:solidFill>
                  <a:schemeClr val="tx1"/>
                </a:solidFill>
                <a:latin typeface="Cambria" panose="02040503050406030204" pitchFamily="18" charset="0"/>
                <a:ea typeface="Cambria" panose="02040503050406030204" pitchFamily="18" charset="0"/>
              </a:rPr>
              <a:t> </a:t>
            </a:r>
          </a:p>
        </p:txBody>
      </p:sp>
      <p:sp>
        <p:nvSpPr>
          <p:cNvPr id="7" name="Line Callout 2 (No Border) 6"/>
          <p:cNvSpPr/>
          <p:nvPr/>
        </p:nvSpPr>
        <p:spPr>
          <a:xfrm flipH="1">
            <a:off x="6522457" y="3773347"/>
            <a:ext cx="4681838" cy="3029449"/>
          </a:xfrm>
          <a:prstGeom prst="callout2">
            <a:avLst>
              <a:gd name="adj1" fmla="val 18750"/>
              <a:gd name="adj2" fmla="val -8333"/>
              <a:gd name="adj3" fmla="val 18750"/>
              <a:gd name="adj4" fmla="val -16667"/>
              <a:gd name="adj5" fmla="val -62345"/>
              <a:gd name="adj6" fmla="val 86213"/>
            </a:avLst>
          </a:prstGeom>
          <a:solidFill>
            <a:srgbClr val="F8C75E"/>
          </a:solidFill>
          <a:ln w="38100">
            <a:solidFill>
              <a:srgbClr val="D691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Rễ</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chùm</a:t>
            </a:r>
            <a:endParaRPr lang="en-US" sz="3200" b="1" dirty="0">
              <a:solidFill>
                <a:schemeClr val="tx1"/>
              </a:solidFill>
              <a:latin typeface="Cambria" panose="02040503050406030204" pitchFamily="18" charset="0"/>
              <a:ea typeface="Cambria" panose="02040503050406030204" pitchFamily="18" charset="0"/>
            </a:endParaRPr>
          </a:p>
          <a:p>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Có</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nhiều</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rễ</a:t>
            </a:r>
            <a:r>
              <a:rPr lang="en-US" sz="3200" dirty="0">
                <a:solidFill>
                  <a:schemeClr val="tx1"/>
                </a:solidFill>
                <a:latin typeface="Cambria" panose="02040503050406030204" pitchFamily="18" charset="0"/>
                <a:ea typeface="Cambria" panose="02040503050406030204" pitchFamily="18" charset="0"/>
              </a:rPr>
              <a:t> con </a:t>
            </a:r>
            <a:r>
              <a:rPr lang="en-US" sz="3200" dirty="0" err="1">
                <a:solidFill>
                  <a:schemeClr val="tx1"/>
                </a:solidFill>
                <a:latin typeface="Cambria" panose="02040503050406030204" pitchFamily="18" charset="0"/>
                <a:ea typeface="Cambria" panose="02040503050406030204" pitchFamily="18" charset="0"/>
              </a:rPr>
              <a:t>dài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bằng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nhau</a:t>
            </a:r>
            <a:endParaRPr lang="en-US" sz="3200" dirty="0">
              <a:solidFill>
                <a:schemeClr val="tx1"/>
              </a:solidFill>
              <a:latin typeface="Cambria" panose="02040503050406030204" pitchFamily="18" charset="0"/>
              <a:ea typeface="Cambria" panose="02040503050406030204" pitchFamily="18" charset="0"/>
            </a:endParaRPr>
          </a:p>
          <a:p>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ra</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từ</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góc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thân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thành</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một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chùm</a:t>
            </a:r>
            <a:r>
              <a:rPr lang="en-US" sz="32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29529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23324" y="226902"/>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sp>
        <p:nvSpPr>
          <p:cNvPr id="2" name="TextBox 1"/>
          <p:cNvSpPr txBox="1"/>
          <p:nvPr/>
        </p:nvSpPr>
        <p:spPr>
          <a:xfrm>
            <a:off x="3139759" y="2942068"/>
            <a:ext cx="6648473" cy="1569660"/>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Rễ</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cây</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có</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hai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loại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chính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là</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rễ</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cọc</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rễ</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chùm</a:t>
            </a:r>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52477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642</Words>
  <Application>Microsoft Office PowerPoint</Application>
  <PresentationFormat>Widescreen</PresentationFormat>
  <Paragraphs>73</Paragraphs>
  <Slides>23</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UTM Scriptina KT</vt:lpstr>
      <vt:lpstr>Times New Roman</vt:lpstr>
      <vt:lpstr>Wingdings</vt:lpstr>
      <vt:lpstr>Calibri</vt:lpstr>
      <vt:lpstr>UTM Avo</vt:lpstr>
      <vt:lpstr>思源黑体 CN</vt:lpstr>
      <vt:lpstr>SVN-Newton</vt:lpstr>
      <vt:lpstr>UTM Aquarelle</vt:lpstr>
      <vt:lpstr>思源黑体 CN Bold</vt:lpstr>
      <vt:lpstr>#9Slide07 HoneyCream</vt:lpstr>
      <vt:lpstr>等线</vt:lpstr>
      <vt:lpstr>Cambria</vt:lpstr>
      <vt:lpstr>Arial</vt:lpstr>
      <vt:lpstr>等线 Light</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Vũ Kim Ngân</cp:lastModifiedBy>
  <cp:revision>28</cp:revision>
  <dcterms:created xsi:type="dcterms:W3CDTF">2022-11-20T16:06:04Z</dcterms:created>
  <dcterms:modified xsi:type="dcterms:W3CDTF">2024-01-02T09:10:49Z</dcterms:modified>
</cp:coreProperties>
</file>