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4"/>
  </p:notesMasterIdLst>
  <p:handoutMasterIdLst>
    <p:handoutMasterId r:id="rId35"/>
  </p:handoutMasterIdLst>
  <p:sldIdLst>
    <p:sldId id="256" r:id="rId4"/>
    <p:sldId id="257" r:id="rId5"/>
    <p:sldId id="258" r:id="rId6"/>
    <p:sldId id="298" r:id="rId7"/>
    <p:sldId id="292" r:id="rId8"/>
    <p:sldId id="337" r:id="rId9"/>
    <p:sldId id="321" r:id="rId10"/>
    <p:sldId id="322" r:id="rId11"/>
    <p:sldId id="320" r:id="rId12"/>
    <p:sldId id="323" r:id="rId13"/>
    <p:sldId id="324" r:id="rId14"/>
    <p:sldId id="296" r:id="rId15"/>
    <p:sldId id="325" r:id="rId16"/>
    <p:sldId id="326" r:id="rId17"/>
    <p:sldId id="293" r:id="rId18"/>
    <p:sldId id="263" r:id="rId19"/>
    <p:sldId id="327" r:id="rId20"/>
    <p:sldId id="328" r:id="rId21"/>
    <p:sldId id="331" r:id="rId22"/>
    <p:sldId id="329" r:id="rId23"/>
    <p:sldId id="330" r:id="rId24"/>
    <p:sldId id="332" r:id="rId25"/>
    <p:sldId id="259" r:id="rId26"/>
    <p:sldId id="294" r:id="rId27"/>
    <p:sldId id="333" r:id="rId28"/>
    <p:sldId id="334" r:id="rId29"/>
    <p:sldId id="272" r:id="rId30"/>
    <p:sldId id="335" r:id="rId31"/>
    <p:sldId id="273" r:id="rId32"/>
    <p:sldId id="295" r:id="rId33"/>
  </p:sldIdLst>
  <p:sldSz cx="12192000" cy="6858000"/>
  <p:notesSz cx="6858000" cy="9144000"/>
  <p:embeddedFontLst>
    <p:embeddedFont>
      <p:font typeface="#9Slide07 HoneyCream" pitchFamily="2" charset="0"/>
      <p:regular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4"/>
    <a:srgbClr val="DDEDCF"/>
    <a:srgbClr val="006C34"/>
    <a:srgbClr val="12432E"/>
    <a:srgbClr val="98C96C"/>
    <a:srgbClr val="1346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677" y="86"/>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FC9CC-92EB-5B04-50A4-39768B559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2EB707-4B36-5F97-E712-780E57DA9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CC57-6041-4D52-A7EE-5B1D6461EA4C}" type="datetimeFigureOut">
              <a:rPr lang="en-US" smtClean="0"/>
              <a:t>2/23/2024</a:t>
            </a:fld>
            <a:endParaRPr lang="en-US"/>
          </a:p>
        </p:txBody>
      </p:sp>
      <p:sp>
        <p:nvSpPr>
          <p:cNvPr id="4" name="Footer Placeholder 3">
            <a:extLst>
              <a:ext uri="{FF2B5EF4-FFF2-40B4-BE49-F238E27FC236}">
                <a16:creationId xmlns:a16="http://schemas.microsoft.com/office/drawing/2014/main" id="{A6BAB346-9450-90B7-4C99-D0DAE21DF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B615A9-18DB-7C77-0C3F-5CA95EB109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F75B5C-FE51-4444-AF73-6DD29AEB1B53}" type="slidenum">
              <a:rPr lang="en-US" smtClean="0"/>
              <a:t>‹#›</a:t>
            </a:fld>
            <a:endParaRPr lang="en-US"/>
          </a:p>
        </p:txBody>
      </p:sp>
    </p:spTree>
    <p:extLst>
      <p:ext uri="{BB962C8B-B14F-4D97-AF65-F5344CB8AC3E}">
        <p14:creationId xmlns:p14="http://schemas.microsoft.com/office/powerpoint/2010/main" val="1881218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5015C-FA15-4CD8-BCDF-6754E92DACF5}"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55410-FF61-4698-872B-62B3A0C6F020}" type="slidenum">
              <a:rPr lang="en-US" smtClean="0"/>
              <a:t>‹#›</a:t>
            </a:fld>
            <a:endParaRPr lang="en-US"/>
          </a:p>
        </p:txBody>
      </p:sp>
    </p:spTree>
    <p:extLst>
      <p:ext uri="{BB962C8B-B14F-4D97-AF65-F5344CB8AC3E}">
        <p14:creationId xmlns:p14="http://schemas.microsoft.com/office/powerpoint/2010/main" val="314188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2.xml"/><Relationship Id="rId4" Type="http://schemas.openxmlformats.org/officeDocument/2006/relationships/tags" Target="../tags/tag2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CC47-6E28-BDD0-0DF8-5BC4CE4CC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7B408-76D3-C1D6-E140-41589FE6F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0D8B7-7D32-B822-56E2-F35FA9A46C0F}"/>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017BB992-D27D-CDA9-DF04-9905755FB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A5BFB-AA83-5E5B-300E-E0FA39B918A2}"/>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4291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B0A5-2C57-5F3F-703A-F804FD4886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E70BF-83FE-38DD-679D-440EDFA85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00E3-E7F0-DA17-4498-5C7030512621}"/>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F9D86DB0-B892-5A27-AD74-27000648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4FE83-9ED6-372C-CEEE-BB44D08AD0D8}"/>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59677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69544-9D35-3C5F-1CDC-0A1C091C82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00347-083D-2FAE-D559-15C7FCF4C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3867D-8DD8-8A88-6B89-39A129FA70D8}"/>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20D927BE-95F7-DF33-A6C0-01BCDFC0C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0770D-3082-72E0-04D7-70656D2002E3}"/>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0655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923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6170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5322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2766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2024/2/23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64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2024/2/23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83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2024/2/23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001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2024/2/23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75919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6424-1174-56CD-A54D-97AED70EA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91AAC-4D6D-590C-DF00-35D354DB0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46D3C-2032-FA21-2C0B-F0560536C21F}"/>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064B1D1F-B063-7929-33AA-8990A1E9D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941D5-AD84-3DF9-FA1B-F60AB362AC2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385992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9991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6396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45750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359725" y="356839"/>
            <a:ext cx="11472173" cy="61443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spTree>
    <p:extLst>
      <p:ext uri="{BB962C8B-B14F-4D97-AF65-F5344CB8AC3E}">
        <p14:creationId xmlns:p14="http://schemas.microsoft.com/office/powerpoint/2010/main" val="36026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507D-6830-1A9A-87FA-1F36A041E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6897-6ABC-A02B-08CA-0C5CF2E0B2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6C830-9A0A-E1BA-AC05-89E4D05000B7}"/>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0115158D-84C7-22BA-A523-023576E59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6A93D-8E77-A708-395D-BDBDEB2E8E0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24396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7FB9-E4B6-0138-876E-7A43D0B03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C6CED-AD6E-10B6-2CC4-2E466A6D11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5D8B3-1A96-BE47-0E8E-8A32DE384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65A5C-ACFB-8F72-42A1-21185AEF2901}"/>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6" name="Footer Placeholder 5">
            <a:extLst>
              <a:ext uri="{FF2B5EF4-FFF2-40B4-BE49-F238E27FC236}">
                <a16:creationId xmlns:a16="http://schemas.microsoft.com/office/drawing/2014/main" id="{8A09CC8A-2028-5EA0-2F5E-FED375351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A9B1D-8530-037F-660F-636AAAAB6A86}"/>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32279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680E-6B38-CB32-48A5-50B3A831E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28797-2DA0-8F2D-FC38-0E8746E54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9C226-4A5E-1F05-29C1-2E645DC2F9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86AE7-247C-7CE3-BA1B-F530A5D35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02F1F-BCBE-6E2C-E969-BC07F5D85C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167230-C66E-30D9-1157-ACCD3EA4883F}"/>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8" name="Footer Placeholder 7">
            <a:extLst>
              <a:ext uri="{FF2B5EF4-FFF2-40B4-BE49-F238E27FC236}">
                <a16:creationId xmlns:a16="http://schemas.microsoft.com/office/drawing/2014/main" id="{A6EFD062-F044-40DF-4651-BE55F38C49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14E953-D7ED-379A-93A6-A6117CC9F53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55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3018-7B7E-34FB-B79D-659D63C01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CEB76-67EE-00C0-D1EB-27A36681844F}"/>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4" name="Footer Placeholder 3">
            <a:extLst>
              <a:ext uri="{FF2B5EF4-FFF2-40B4-BE49-F238E27FC236}">
                <a16:creationId xmlns:a16="http://schemas.microsoft.com/office/drawing/2014/main" id="{FB284105-7405-EE7F-19E5-57A1C5A6D0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D47C-3ABD-4FE3-2436-54EB11499FB7}"/>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199135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1186D-398C-E9A2-7666-73E53E317F8E}"/>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3" name="Footer Placeholder 2">
            <a:extLst>
              <a:ext uri="{FF2B5EF4-FFF2-40B4-BE49-F238E27FC236}">
                <a16:creationId xmlns:a16="http://schemas.microsoft.com/office/drawing/2014/main" id="{578E09B4-F804-13D2-4724-87B3CDD82D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B7C1F9-C95D-09EA-D2FD-6723AC0ADC81}"/>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11893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0E13-FDD6-5562-3E40-DD281E4FE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50950-ABE6-AEA7-DFE5-451D17390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E7E53-D5AC-4B26-E8A6-E6DF59774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2B4B7-C1B7-1035-8C63-F4F7E20416E1}"/>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6" name="Footer Placeholder 5">
            <a:extLst>
              <a:ext uri="{FF2B5EF4-FFF2-40B4-BE49-F238E27FC236}">
                <a16:creationId xmlns:a16="http://schemas.microsoft.com/office/drawing/2014/main" id="{EFD1E315-DB84-43A3-038A-653EF629F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84AF2-2470-000E-0C99-7BA04688B70E}"/>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346510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AA58-AC3C-CE2F-9E9F-4A3EADE98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E1986-8CC2-3524-E098-EA02D62B2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3F791-8815-0B4F-A7F1-DD06710B6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1F325-2069-428C-8007-10D2C99E420F}"/>
              </a:ext>
            </a:extLst>
          </p:cNvPr>
          <p:cNvSpPr>
            <a:spLocks noGrp="1"/>
          </p:cNvSpPr>
          <p:nvPr>
            <p:ph type="dt" sz="half" idx="10"/>
          </p:nvPr>
        </p:nvSpPr>
        <p:spPr/>
        <p:txBody>
          <a:bodyPr/>
          <a:lstStyle/>
          <a:p>
            <a:fld id="{20B9AD99-57F0-497A-9FBF-1E6ABD51DA9D}" type="datetimeFigureOut">
              <a:rPr lang="en-US" smtClean="0"/>
              <a:t>2/23/2024</a:t>
            </a:fld>
            <a:endParaRPr lang="en-US"/>
          </a:p>
        </p:txBody>
      </p:sp>
      <p:sp>
        <p:nvSpPr>
          <p:cNvPr id="6" name="Footer Placeholder 5">
            <a:extLst>
              <a:ext uri="{FF2B5EF4-FFF2-40B4-BE49-F238E27FC236}">
                <a16:creationId xmlns:a16="http://schemas.microsoft.com/office/drawing/2014/main" id="{8B0C39E1-F705-04B5-2CBF-E4E35E9C1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CE118-2AF7-F191-34A9-DE151AD44AD5}"/>
              </a:ext>
            </a:extLst>
          </p:cNvPr>
          <p:cNvSpPr>
            <a:spLocks noGrp="1"/>
          </p:cNvSpPr>
          <p:nvPr>
            <p:ph type="sldNum" sz="quarter" idx="12"/>
          </p:nvPr>
        </p:nvSpPr>
        <p:spPr/>
        <p:txBody>
          <a:bodyPr/>
          <a:lstStyle/>
          <a:p>
            <a:fld id="{8B8A7C68-AC9D-4125-9454-9B150A85E117}" type="slidenum">
              <a:rPr lang="en-US" smtClean="0"/>
              <a:t>‹#›</a:t>
            </a:fld>
            <a:endParaRPr lang="en-US"/>
          </a:p>
        </p:txBody>
      </p:sp>
    </p:spTree>
    <p:extLst>
      <p:ext uri="{BB962C8B-B14F-4D97-AF65-F5344CB8AC3E}">
        <p14:creationId xmlns:p14="http://schemas.microsoft.com/office/powerpoint/2010/main" val="242022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3EF8B-868F-8985-A7D2-C684A9591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EB4E4A-2D4F-2976-EB0B-DD43DEF0F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715FA-E349-C92E-0ABF-EC71F361E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9AD99-57F0-497A-9FBF-1E6ABD51DA9D}" type="datetimeFigureOut">
              <a:rPr lang="en-US" smtClean="0"/>
              <a:t>2/23/2024</a:t>
            </a:fld>
            <a:endParaRPr lang="en-US"/>
          </a:p>
        </p:txBody>
      </p:sp>
      <p:sp>
        <p:nvSpPr>
          <p:cNvPr id="5" name="Footer Placeholder 4">
            <a:extLst>
              <a:ext uri="{FF2B5EF4-FFF2-40B4-BE49-F238E27FC236}">
                <a16:creationId xmlns:a16="http://schemas.microsoft.com/office/drawing/2014/main" id="{50D5BB5A-9D3A-4E0D-C15B-062B79B3E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68831F-BE54-40AD-C845-507DB34B0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A7C68-AC9D-4125-9454-9B150A85E117}" type="slidenum">
              <a:rPr lang="en-US" smtClean="0"/>
              <a:t>‹#›</a:t>
            </a:fld>
            <a:endParaRPr lang="en-US"/>
          </a:p>
        </p:txBody>
      </p:sp>
      <p:sp>
        <p:nvSpPr>
          <p:cNvPr id="7" name="TextBox 3">
            <a:extLst>
              <a:ext uri="{FF2B5EF4-FFF2-40B4-BE49-F238E27FC236}">
                <a16:creationId xmlns:a16="http://schemas.microsoft.com/office/drawing/2014/main" id="{E4A176B3-B177-EFD6-533C-EA629292F85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B7BDB5E-101A-7870-5FE4-697DC5D7173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A020AB2-E79F-516E-EB0E-DB8508A9D03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7276FF1D-936A-BCA3-4EF6-68D62B2A78B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250C5866-44E4-45D9-C9E8-770585029D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80DF44AF-9BF4-8D77-27B3-89277C99BA4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63CE606-5D9A-758C-7C4A-646E2250AB5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C89D550-F287-7CAA-4554-0164EDC44BA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B86EF158-9203-4BD9-81FB-04D8B698D0D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35809D78-8EAB-5FA4-4AC5-60B8C966F6C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5790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2024/2/23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TextBox 3">
            <a:extLst>
              <a:ext uri="{FF2B5EF4-FFF2-40B4-BE49-F238E27FC236}">
                <a16:creationId xmlns:a16="http://schemas.microsoft.com/office/drawing/2014/main" id="{DDBDF987-8280-5699-6E06-3D462F9DE9C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63D385-54D9-14E7-352F-463F6B3A6CD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D1F40EA2-C935-F754-5F7F-AC5EFDF8308C}"/>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D5753EDD-B586-47E4-96A9-82F61BF80A2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3183296-279C-5817-48BB-E7CBE46110B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3414A15-A3D6-0E65-D17B-1FCF045F654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D3B4345D-49B4-BE52-6340-A51D79028D3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8737A92-2035-1664-C485-0B1D1483F51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39D7CC1-D49A-DEB7-D37D-7438019F4AC2}"/>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C4F017D2-E286-A1EE-69E0-46866D6BABC7}"/>
              </a:ext>
            </a:extLst>
          </p:cNvPr>
          <p:cNvPicPr>
            <a:picLocks noChangeAspect="1"/>
          </p:cNvPicPr>
          <p:nvPr userDrawn="1"/>
        </p:nvPicPr>
        <p:blipFill>
          <a:blip r:embed="rId21"/>
          <a:stretch>
            <a:fillRect/>
          </a:stretch>
        </p:blipFill>
        <p:spPr>
          <a:xfrm>
            <a:off x="-8487112" y="-76200"/>
            <a:ext cx="2188654" cy="2658086"/>
          </a:xfrm>
          <a:prstGeom prst="rect">
            <a:avLst/>
          </a:prstGeom>
        </p:spPr>
      </p:pic>
    </p:spTree>
    <p:custDataLst>
      <p:tags r:id="rId13"/>
    </p:custDataLst>
    <p:extLst>
      <p:ext uri="{BB962C8B-B14F-4D97-AF65-F5344CB8AC3E}">
        <p14:creationId xmlns:p14="http://schemas.microsoft.com/office/powerpoint/2010/main" val="385137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3"/>
    </p:custDataLst>
    <p:extLst>
      <p:ext uri="{BB962C8B-B14F-4D97-AF65-F5344CB8AC3E}">
        <p14:creationId xmlns:p14="http://schemas.microsoft.com/office/powerpoint/2010/main" val="373813679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53.xml"/><Relationship Id="rId6" Type="http://schemas.openxmlformats.org/officeDocument/2006/relationships/hyperlink" Target="https://www.facebook.com/groups/629898828017053" TargetMode="External"/><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4.xml"/><Relationship Id="rId1" Type="http://schemas.openxmlformats.org/officeDocument/2006/relationships/tags" Target="../tags/tag5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8.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9.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tags" Target="../tags/tag6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62.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6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25400" y="-77522"/>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sp>
        <p:nvSpPr>
          <p:cNvPr id="5" name="TextBox 3">
            <a:extLst>
              <a:ext uri="{FF2B5EF4-FFF2-40B4-BE49-F238E27FC236}">
                <a16:creationId xmlns:a16="http://schemas.microsoft.com/office/drawing/2014/main" id="{DF1176EA-D38E-9A8B-EBC0-0DC20AA2F202}"/>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25168A1-1C01-33FC-D423-4E6D5DFE904E}"/>
              </a:ext>
            </a:extLst>
          </p:cNvPr>
          <p:cNvSpPr txBox="1">
            <a:spLocks/>
          </p:cNvSpPr>
          <p:nvPr/>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41735BEF-A127-8BC4-883A-FA4097C7F18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CB566C1E-29B0-71E1-3024-C8F4F6ABC8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7DDA80A9-24CA-6D5A-DE9B-7FC43A5384A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BDC7F26B-AD65-40F2-D2E9-E10AB9888F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022087F1-563C-E3C5-4B5B-3838FD054A14}"/>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56FE4E26-B858-3C8A-6D74-09BF1BC4BAAF}"/>
              </a:ext>
            </a:extLst>
          </p:cNvPr>
          <p:cNvSpPr txBox="1">
            <a:spLocks/>
          </p:cNvSpPr>
          <p:nvPr/>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1D07F5FD-A1AD-5EFB-921A-2E13993C5A3C}"/>
              </a:ext>
            </a:extLst>
          </p:cNvPr>
          <p:cNvPicPr>
            <a:picLocks noChangeAspect="1"/>
          </p:cNvPicPr>
          <p:nvPr/>
        </p:nvPicPr>
        <p:blipFill>
          <a:blip r:embed="rId8"/>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45768851-4372-3FEE-38B5-97A6A46BCA31}"/>
              </a:ext>
            </a:extLst>
          </p:cNvPr>
          <p:cNvPicPr>
            <a:picLocks noChangeAspect="1"/>
          </p:cNvPicPr>
          <p:nvPr/>
        </p:nvPicPr>
        <p:blipFill>
          <a:blip r:embed="rId8"/>
          <a:stretch>
            <a:fillRect/>
          </a:stretch>
        </p:blipFill>
        <p:spPr>
          <a:xfrm>
            <a:off x="-8487112" y="-76200"/>
            <a:ext cx="2188654" cy="2658086"/>
          </a:xfrm>
          <a:prstGeom prst="rect">
            <a:avLst/>
          </a:prstGeom>
        </p:spPr>
      </p:pic>
      <p:pic>
        <p:nvPicPr>
          <p:cNvPr id="20" name="Picture 19">
            <a:extLst>
              <a:ext uri="{FF2B5EF4-FFF2-40B4-BE49-F238E27FC236}">
                <a16:creationId xmlns:a16="http://schemas.microsoft.com/office/drawing/2014/main" id="{97C098CA-5811-CA4E-94B8-3B4FE28C9C33}"/>
              </a:ext>
            </a:extLst>
          </p:cNvPr>
          <p:cNvPicPr>
            <a:picLocks noChangeAspect="1"/>
          </p:cNvPicPr>
          <p:nvPr/>
        </p:nvPicPr>
        <p:blipFill>
          <a:blip r:embed="rId9"/>
          <a:stretch>
            <a:fillRect/>
          </a:stretch>
        </p:blipFill>
        <p:spPr>
          <a:xfrm>
            <a:off x="3461355" y="533020"/>
            <a:ext cx="3974937" cy="1694835"/>
          </a:xfrm>
          <a:prstGeom prst="rect">
            <a:avLst/>
          </a:prstGeom>
        </p:spPr>
      </p:pic>
      <p:pic>
        <p:nvPicPr>
          <p:cNvPr id="21" name="Picture 20">
            <a:extLst>
              <a:ext uri="{FF2B5EF4-FFF2-40B4-BE49-F238E27FC236}">
                <a16:creationId xmlns:a16="http://schemas.microsoft.com/office/drawing/2014/main" id="{0C83B3B4-2478-54C4-400E-38A363B22735}"/>
              </a:ext>
            </a:extLst>
          </p:cNvPr>
          <p:cNvPicPr>
            <a:picLocks noChangeAspect="1"/>
          </p:cNvPicPr>
          <p:nvPr/>
        </p:nvPicPr>
        <p:blipFill>
          <a:blip r:embed="rId10"/>
          <a:stretch>
            <a:fillRect/>
          </a:stretch>
        </p:blipFill>
        <p:spPr>
          <a:xfrm>
            <a:off x="180754" y="2070914"/>
            <a:ext cx="6950042" cy="1444877"/>
          </a:xfrm>
          <a:prstGeom prst="rect">
            <a:avLst/>
          </a:prstGeom>
        </p:spPr>
      </p:pic>
      <p:pic>
        <p:nvPicPr>
          <p:cNvPr id="23" name="Picture 22">
            <a:extLst>
              <a:ext uri="{FF2B5EF4-FFF2-40B4-BE49-F238E27FC236}">
                <a16:creationId xmlns:a16="http://schemas.microsoft.com/office/drawing/2014/main" id="{873235FD-6B22-BA43-3026-742E48EE76EC}"/>
              </a:ext>
            </a:extLst>
          </p:cNvPr>
          <p:cNvPicPr>
            <a:picLocks noChangeAspect="1"/>
          </p:cNvPicPr>
          <p:nvPr/>
        </p:nvPicPr>
        <p:blipFill>
          <a:blip r:embed="rId11"/>
          <a:stretch>
            <a:fillRect/>
          </a:stretch>
        </p:blipFill>
        <p:spPr>
          <a:xfrm>
            <a:off x="1524690" y="2930149"/>
            <a:ext cx="10016596" cy="2530059"/>
          </a:xfrm>
          <a:prstGeom prst="rect">
            <a:avLst/>
          </a:prstGeom>
        </p:spPr>
      </p:pic>
      <p:pic>
        <p:nvPicPr>
          <p:cNvPr id="24" name="Picture 23">
            <a:extLst>
              <a:ext uri="{FF2B5EF4-FFF2-40B4-BE49-F238E27FC236}">
                <a16:creationId xmlns:a16="http://schemas.microsoft.com/office/drawing/2014/main" id="{AC5CDE0F-C0F3-5395-DB8A-F8929BBA06F1}"/>
              </a:ext>
            </a:extLst>
          </p:cNvPr>
          <p:cNvPicPr>
            <a:picLocks noChangeAspect="1"/>
          </p:cNvPicPr>
          <p:nvPr/>
        </p:nvPicPr>
        <p:blipFill>
          <a:blip r:embed="rId12"/>
          <a:stretch>
            <a:fillRect/>
          </a:stretch>
        </p:blipFill>
        <p:spPr>
          <a:xfrm>
            <a:off x="6840444" y="4836061"/>
            <a:ext cx="4359018" cy="100592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349332" y="2261061"/>
            <a:ext cx="9493333" cy="2959332"/>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54545"/>
            </a:xfrm>
            <a:prstGeom prst="rect">
              <a:avLst/>
            </a:prstGeom>
            <a:noFill/>
          </p:spPr>
          <p:txBody>
            <a:bodyPr wrap="square" rtlCol="0">
              <a:spAutoFit/>
            </a:bodyPr>
            <a:lstStyle/>
            <a:p>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Nơi đó có những nguồn suối không bao giờ cạn,</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bãi chuối đỏ rực trời hoa đỏ,</a:t>
              </a:r>
              <a:r>
                <a:rPr lang="en-US" sz="4000" b="1" dirty="0">
                  <a:solidFill>
                    <a:srgbClr val="C00000"/>
                  </a:solidFill>
                  <a:latin typeface="Cambria" panose="02040503050406030204" pitchFamily="18" charset="0"/>
                </a:rPr>
                <a:t>/</a:t>
              </a:r>
              <a:r>
                <a:rPr lang="vi-VN" sz="4000" dirty="0">
                  <a:solidFill>
                    <a:prstClr val="black"/>
                  </a:solidFill>
                  <a:latin typeface="Cambria" panose="02040503050406030204" pitchFamily="18" charset="0"/>
                </a:rPr>
                <a:t> những rừng lau bát ngát,</a:t>
              </a:r>
              <a:r>
                <a:rPr lang="en-US" sz="4000" b="1" dirty="0">
                  <a:solidFill>
                    <a:srgbClr val="C00000"/>
                  </a:solidFill>
                  <a:latin typeface="Cambria" panose="02040503050406030204" pitchFamily="18" charset="0"/>
                </a:rPr>
                <a:t>/</a:t>
              </a:r>
              <a:r>
                <a:rPr lang="vi-VN" sz="4000" b="1" dirty="0">
                  <a:solidFill>
                    <a:srgbClr val="C00000"/>
                  </a:solidFill>
                  <a:latin typeface="Cambria" panose="02040503050406030204" pitchFamily="18" charset="0"/>
                </a:rPr>
                <a:t> </a:t>
              </a:r>
              <a:r>
                <a:rPr lang="vi-VN" sz="4000" dirty="0">
                  <a:solidFill>
                    <a:prstClr val="black"/>
                  </a:solidFill>
                  <a:latin typeface="Cambria" panose="02040503050406030204" pitchFamily="18" charset="0"/>
                </a:rPr>
                <a:t>ngày đêm giũ lá rào rào,…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248966" y="757663"/>
            <a:ext cx="10022693" cy="1402202"/>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087658" y="2692910"/>
            <a:ext cx="9493333" cy="1828801"/>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1323439"/>
            </a:xfrm>
            <a:prstGeom prst="rect">
              <a:avLst/>
            </a:prstGeom>
            <a:noFill/>
          </p:spPr>
          <p:txBody>
            <a:bodyPr wrap="square" rtlCol="0">
              <a:spAutoFit/>
            </a:bodyPr>
            <a:lstStyle/>
            <a:p>
              <a:r>
                <a:rPr lang="vi-VN" sz="4000" b="1" dirty="0">
                  <a:latin typeface="Cambria" panose="02040503050406030204" pitchFamily="18" charset="0"/>
                </a:rPr>
                <a:t>Chúng tận tâm và thương mến nhau</a:t>
              </a:r>
              <a:r>
                <a:rPr lang="en-US" sz="4000" b="1" dirty="0">
                  <a:solidFill>
                    <a:srgbClr val="C00000"/>
                  </a:solidFill>
                  <a:latin typeface="Cambria" panose="02040503050406030204" pitchFamily="18" charset="0"/>
                </a:rPr>
                <a:t>/</a:t>
              </a:r>
              <a:r>
                <a:rPr lang="vi-VN" sz="4000" b="1" dirty="0">
                  <a:latin typeface="Cambria" panose="02040503050406030204" pitchFamily="18" charset="0"/>
                </a:rPr>
                <a:t> chẳng khác gì con người. </a:t>
              </a:r>
              <a:r>
                <a:rPr lang="en-US" sz="4000" b="1" dirty="0">
                  <a:solidFill>
                    <a:srgbClr val="C00000"/>
                  </a:solidFill>
                  <a:latin typeface="Cambria" panose="02040503050406030204" pitchFamily="18" charset="0"/>
                </a:rPr>
                <a:t>//</a:t>
              </a:r>
              <a:endParaRPr lang="vi-VN" sz="4000" b="1" i="1" dirty="0">
                <a:solidFill>
                  <a:srgbClr val="C00000"/>
                </a:solidFill>
                <a:latin typeface="Cambria" panose="02040503050406030204" pitchFamily="18" charset="0"/>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987292" y="1038028"/>
            <a:ext cx="10022693" cy="1402202"/>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62616" y="2107969"/>
            <a:ext cx="3310126" cy="960247"/>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1:</a:t>
              </a:r>
              <a:endParaRPr lang="vi-VN" sz="4800" b="1" dirty="0">
                <a:solidFill>
                  <a:prstClr val="black"/>
                </a:solidFill>
                <a:latin typeface="Cambria" panose="02040503050406030204" pitchFamily="18" charset="0"/>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3977366" y="226646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xứ</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sở</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của</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loài</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voi</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62616" y="3429000"/>
            <a:ext cx="3310126" cy="960247"/>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2:</a:t>
              </a:r>
              <a:endParaRPr lang="vi-VN" sz="48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62616" y="4750031"/>
            <a:ext cx="3310126" cy="960247"/>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Đoạn</a:t>
              </a:r>
              <a:r>
                <a:rPr lang="en-US" sz="4800" b="1" dirty="0">
                  <a:solidFill>
                    <a:prstClr val="black"/>
                  </a:solidFill>
                  <a:latin typeface="Cambria" panose="02040503050406030204" pitchFamily="18" charset="0"/>
                </a:rPr>
                <a:t> 3:</a:t>
              </a:r>
              <a:endParaRPr lang="vi-VN" sz="48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4113140" y="3525938"/>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Tiếp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đến</a:t>
            </a:r>
            <a:r>
              <a:rPr lang="en-US" sz="4400" b="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đầy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uy</a:t>
            </a:r>
            <a:r>
              <a:rPr lang="en-US" sz="4400" b="1" i="1" dirty="0">
                <a:solidFill>
                  <a:prstClr val="black"/>
                </a:solidFill>
                <a:latin typeface="Cambria" panose="02040503050406030204" pitchFamily="18" charset="0"/>
              </a:rPr>
              <a:t> </a:t>
            </a:r>
            <a:r>
              <a:rPr lang="en-US" sz="4400" b="1" i="1" dirty="0" err="1">
                <a:solidFill>
                  <a:prstClr val="black"/>
                </a:solidFill>
                <a:latin typeface="Cambria" panose="02040503050406030204" pitchFamily="18" charset="0"/>
              </a:rPr>
              <a:t>lực</a:t>
            </a:r>
            <a:r>
              <a:rPr lang="en-US" sz="4400" b="1" i="1" dirty="0">
                <a:solidFill>
                  <a:prstClr val="black"/>
                </a:solidFill>
                <a:latin typeface="Cambria" panose="02040503050406030204" pitchFamily="18" charset="0"/>
              </a:rPr>
              <a:t>.</a:t>
            </a:r>
            <a:endParaRPr lang="vi-VN" sz="4400" b="1" i="1" dirty="0">
              <a:solidFill>
                <a:prstClr val="black"/>
              </a:solidFill>
              <a:latin typeface="Cambria" panose="02040503050406030204" pitchFamily="18" charset="0"/>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4113140" y="4876213"/>
            <a:ext cx="7919258" cy="769441"/>
          </a:xfrm>
          <a:prstGeom prst="rect">
            <a:avLst/>
          </a:prstGeom>
          <a:noFill/>
        </p:spPr>
        <p:txBody>
          <a:bodyPr wrap="square" rtlCol="0">
            <a:spAutoFit/>
          </a:bodyPr>
          <a:lstStyle/>
          <a:p>
            <a:r>
              <a:rPr lang="en-US" sz="4400" b="1" dirty="0" err="1">
                <a:solidFill>
                  <a:prstClr val="black"/>
                </a:solidFill>
                <a:latin typeface="Cambria" panose="02040503050406030204" pitchFamily="18" charset="0"/>
              </a:rPr>
              <a:t>Còn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lại</a:t>
            </a:r>
            <a:endParaRPr lang="vi-VN" sz="4400" b="1" i="1" dirty="0">
              <a:solidFill>
                <a:prstClr val="black"/>
              </a:solidFill>
              <a:latin typeface="Cambria" panose="02040503050406030204" pitchFamily="18" charset="0"/>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962616" y="785022"/>
            <a:ext cx="10016596" cy="1322947"/>
          </a:xfrm>
          <a:prstGeom prst="rect">
            <a:avLst/>
          </a:prstGeom>
        </p:spPr>
      </p:pic>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2092881"/>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p:txBody>
      </p:sp>
      <p:sp>
        <p:nvSpPr>
          <p:cNvPr id="2" name="TextBox 1">
            <a:extLst>
              <a:ext uri="{FF2B5EF4-FFF2-40B4-BE49-F238E27FC236}">
                <a16:creationId xmlns:a16="http://schemas.microsoft.com/office/drawing/2014/main" id="{D5EFA54B-195F-1230-B5C5-9489BACDD424}"/>
              </a:ext>
            </a:extLst>
          </p:cNvPr>
          <p:cNvSpPr txBox="1"/>
          <p:nvPr/>
        </p:nvSpPr>
        <p:spPr>
          <a:xfrm>
            <a:off x="219454" y="3556864"/>
            <a:ext cx="11501492" cy="289310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3" name="Picture 2">
            <a:extLst>
              <a:ext uri="{FF2B5EF4-FFF2-40B4-BE49-F238E27FC236}">
                <a16:creationId xmlns:a16="http://schemas.microsoft.com/office/drawing/2014/main" id="{737ADDF4-59EE-5B95-4474-3AB4752BB1A0}"/>
              </a:ext>
            </a:extLst>
          </p:cNvPr>
          <p:cNvPicPr>
            <a:picLocks noChangeAspect="1"/>
          </p:cNvPicPr>
          <p:nvPr/>
        </p:nvPicPr>
        <p:blipFill>
          <a:blip r:embed="rId2"/>
          <a:stretch>
            <a:fillRect/>
          </a:stretch>
        </p:blipFill>
        <p:spPr>
          <a:xfrm>
            <a:off x="3013383" y="657338"/>
            <a:ext cx="5913633" cy="743776"/>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547531" y="1658791"/>
            <a:ext cx="11109684" cy="175432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V</a:t>
            </a:r>
            <a:r>
              <a:rPr kumimoji="0" lang="vi-VN" sz="27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sp>
        <p:nvSpPr>
          <p:cNvPr id="2" name="TextBox 1">
            <a:extLst>
              <a:ext uri="{FF2B5EF4-FFF2-40B4-BE49-F238E27FC236}">
                <a16:creationId xmlns:a16="http://schemas.microsoft.com/office/drawing/2014/main" id="{067F1D35-24DC-2734-08D2-DFAA97432BC8}"/>
              </a:ext>
            </a:extLst>
          </p:cNvPr>
          <p:cNvSpPr txBox="1"/>
          <p:nvPr/>
        </p:nvSpPr>
        <p:spPr>
          <a:xfrm>
            <a:off x="8502810" y="3756021"/>
            <a:ext cx="315440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(Theo Vũ Hùng</a:t>
            </a:r>
            <a:r>
              <a:rPr kumimoji="0" lang="en-US"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a:t>
            </a:r>
            <a:endParaRPr kumimoji="0" lang="vi-VN" sz="2700" b="1" i="1"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pic>
        <p:nvPicPr>
          <p:cNvPr id="3" name="Picture 2">
            <a:extLst>
              <a:ext uri="{FF2B5EF4-FFF2-40B4-BE49-F238E27FC236}">
                <a16:creationId xmlns:a16="http://schemas.microsoft.com/office/drawing/2014/main" id="{A7EF6EE4-0B4C-FA6F-7504-7011D0786779}"/>
              </a:ext>
            </a:extLst>
          </p:cNvPr>
          <p:cNvPicPr>
            <a:picLocks noChangeAspect="1"/>
          </p:cNvPicPr>
          <p:nvPr/>
        </p:nvPicPr>
        <p:blipFill>
          <a:blip r:embed="rId2"/>
          <a:stretch>
            <a:fillRect/>
          </a:stretch>
        </p:blipFill>
        <p:spPr>
          <a:xfrm>
            <a:off x="2628927" y="776748"/>
            <a:ext cx="6742760" cy="847417"/>
          </a:xfrm>
          <a:prstGeom prst="rect">
            <a:avLst/>
          </a:prstGeom>
        </p:spPr>
      </p:pic>
    </p:spTree>
    <p:extLst>
      <p:ext uri="{BB962C8B-B14F-4D97-AF65-F5344CB8AC3E}">
        <p14:creationId xmlns:p14="http://schemas.microsoft.com/office/powerpoint/2010/main" val="15750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6DF99-E99C-C93E-C98D-97B25CB312D9}"/>
              </a:ext>
            </a:extLst>
          </p:cNvPr>
          <p:cNvPicPr>
            <a:picLocks noChangeAspect="1"/>
          </p:cNvPicPr>
          <p:nvPr/>
        </p:nvPicPr>
        <p:blipFill>
          <a:blip r:embed="rId3"/>
          <a:stretch>
            <a:fillRect/>
          </a:stretch>
        </p:blipFill>
        <p:spPr>
          <a:xfrm>
            <a:off x="595556" y="2867934"/>
            <a:ext cx="10022693" cy="2121592"/>
          </a:xfrm>
          <a:prstGeom prst="rect">
            <a:avLst/>
          </a:prstGeom>
        </p:spPr>
      </p:pic>
    </p:spTree>
    <p:custDataLst>
      <p:tags r:id="rId1"/>
    </p:custDataLst>
    <p:extLst>
      <p:ext uri="{BB962C8B-B14F-4D97-AF65-F5344CB8AC3E}">
        <p14:creationId xmlns:p14="http://schemas.microsoft.com/office/powerpoint/2010/main" val="19339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5" name="图片 4" descr="图层 9 拷贝"/>
          <p:cNvPicPr>
            <a:picLocks noChangeAspect="1"/>
          </p:cNvPicPr>
          <p:nvPr userDrawn="1"/>
        </p:nvPicPr>
        <p:blipFill>
          <a:blip r:embed="rId4"/>
          <a:stretch>
            <a:fillRect/>
          </a:stretch>
        </p:blipFill>
        <p:spPr>
          <a:xfrm>
            <a:off x="6610350" y="5554980"/>
            <a:ext cx="3760470" cy="1317625"/>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0" name="图片 9" descr="图层 7 拷贝"/>
          <p:cNvPicPr>
            <a:picLocks noChangeAspect="1"/>
          </p:cNvPicPr>
          <p:nvPr userDrawn="1"/>
        </p:nvPicPr>
        <p:blipFill>
          <a:blip r:embed="rId3"/>
          <a:stretch>
            <a:fillRect/>
          </a:stretch>
        </p:blipFill>
        <p:spPr>
          <a:xfrm>
            <a:off x="6452235" y="5413375"/>
            <a:ext cx="1914525" cy="1390650"/>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2593101" y="623504"/>
            <a:ext cx="7873604" cy="123358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Tìm những câu văn miêu tả rừng Trường Sơn (nơi ở của loài voi)</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512618" y="2012260"/>
            <a:ext cx="11166764" cy="3323987"/>
          </a:xfrm>
          <a:prstGeom prst="rect">
            <a:avLst/>
          </a:prstGeom>
          <a:noFill/>
        </p:spPr>
        <p:txBody>
          <a:bodyPr wrap="square" rtlCol="0">
            <a:spAutoFit/>
          </a:bodyPr>
          <a:lstStyle/>
          <a:p>
            <a:pPr algn="just"/>
            <a:r>
              <a:rPr lang="en-US" sz="3500" b="1" dirty="0">
                <a:solidFill>
                  <a:srgbClr val="004924"/>
                </a:solidFill>
                <a:latin typeface="Cambria" panose="02040503050406030204" pitchFamily="18" charset="0"/>
              </a:rPr>
              <a:t>     </a:t>
            </a:r>
            <a:r>
              <a:rPr lang="vi-VN" sz="3500" b="1" dirty="0">
                <a:solidFill>
                  <a:srgbClr val="004924"/>
                </a:solidFill>
                <a:latin typeface="Cambria" panose="02040503050406030204" pitchFamily="18" charset="0"/>
              </a:rPr>
              <a:t>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a:t>
            </a:r>
            <a:r>
              <a:rPr lang="en-US" sz="3500" b="1" dirty="0">
                <a:solidFill>
                  <a:srgbClr val="004924"/>
                </a:solidFill>
                <a:latin typeface="Cambria" panose="02040503050406030204" pitchFamily="18" charset="0"/>
              </a:rPr>
              <a:t>...</a:t>
            </a:r>
            <a:endParaRPr lang="vi-VN" sz="3500" b="1" dirty="0">
              <a:solidFill>
                <a:srgbClr val="004924"/>
              </a:solidFill>
              <a:latin typeface="Cambria" panose="02040503050406030204" pitchFamily="18" charset="0"/>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512618" y="897161"/>
            <a:ext cx="2011854" cy="92667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2593100" y="607953"/>
            <a:ext cx="8959792" cy="1249131"/>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Dựa vào tranh và nội dung bài đọc, kể lại hoạt động thường ngày của loài voi.</a:t>
              </a:r>
            </a:p>
          </p:txBody>
        </p:sp>
      </p:grpSp>
      <p:pic>
        <p:nvPicPr>
          <p:cNvPr id="7" name="Picture 6">
            <a:extLst>
              <a:ext uri="{FF2B5EF4-FFF2-40B4-BE49-F238E27FC236}">
                <a16:creationId xmlns:a16="http://schemas.microsoft.com/office/drawing/2014/main" id="{D77A3688-6FC8-B926-0288-9B1E645C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875881"/>
            <a:ext cx="7233797" cy="4693862"/>
          </a:xfrm>
          <a:prstGeom prst="rect">
            <a:avLst/>
          </a:prstGeom>
        </p:spPr>
      </p:pic>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3"/>
          <a:stretch>
            <a:fillRect/>
          </a:stretch>
        </p:blipFill>
        <p:spPr>
          <a:xfrm>
            <a:off x="316055" y="881610"/>
            <a:ext cx="2011854" cy="926672"/>
          </a:xfrm>
          <a:prstGeom prst="rect">
            <a:avLst/>
          </a:prstGeom>
        </p:spPr>
      </p:pic>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21DBF-3672-4341-AE7E-329F046E5360}"/>
              </a:ext>
            </a:extLst>
          </p:cNvPr>
          <p:cNvSpPr txBox="1"/>
          <p:nvPr/>
        </p:nvSpPr>
        <p:spPr>
          <a:xfrm>
            <a:off x="249891" y="4561367"/>
            <a:ext cx="5368291" cy="1077218"/>
          </a:xfrm>
          <a:prstGeom prst="rect">
            <a:avLst/>
          </a:prstGeom>
          <a:solidFill>
            <a:srgbClr val="DDEDCF"/>
          </a:solidFill>
        </p:spPr>
        <p:txBody>
          <a:bodyPr wrap="square" rtlCol="0">
            <a:spAutoFit/>
          </a:bodyPr>
          <a:lstStyle/>
          <a:p>
            <a:pPr algn="ctr"/>
            <a:r>
              <a:rPr lang="vi-VN" sz="3200" b="1" dirty="0">
                <a:solidFill>
                  <a:srgbClr val="004924"/>
                </a:solidFill>
                <a:latin typeface="Cambria" panose="02040503050406030204" pitchFamily="18" charset="0"/>
              </a:rPr>
              <a:t>Buổi trưa, đàn voi trú nắng trong cánh rừng rậm</a:t>
            </a:r>
            <a:r>
              <a:rPr lang="en-US" sz="3200" b="1" dirty="0">
                <a:solidFill>
                  <a:srgbClr val="004924"/>
                </a:solidFill>
                <a:latin typeface="Cambria" panose="02040503050406030204" pitchFamily="18" charset="0"/>
              </a:rPr>
              <a:t>.</a:t>
            </a:r>
            <a:endParaRPr lang="vi-VN" sz="3200" b="1" dirty="0">
              <a:solidFill>
                <a:srgbClr val="004924"/>
              </a:solidFill>
              <a:latin typeface="Cambria" panose="02040503050406030204" pitchFamily="18" charset="0"/>
            </a:endParaRPr>
          </a:p>
        </p:txBody>
      </p:sp>
      <p:sp>
        <p:nvSpPr>
          <p:cNvPr id="4" name="TextBox 3">
            <a:extLst>
              <a:ext uri="{FF2B5EF4-FFF2-40B4-BE49-F238E27FC236}">
                <a16:creationId xmlns:a16="http://schemas.microsoft.com/office/drawing/2014/main" id="{35F2A009-6EA7-6C12-FACE-3256E74203CE}"/>
              </a:ext>
            </a:extLst>
          </p:cNvPr>
          <p:cNvSpPr txBox="1"/>
          <p:nvPr/>
        </p:nvSpPr>
        <p:spPr>
          <a:xfrm>
            <a:off x="6342084" y="4590290"/>
            <a:ext cx="5112544"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Chiều</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xuống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chúng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tắm</a:t>
            </a:r>
            <a:r>
              <a:rPr lang="en-US" sz="3200" b="1" dirty="0">
                <a:solidFill>
                  <a:srgbClr val="004924"/>
                </a:solidFill>
                <a:latin typeface="Cambria" panose="02040503050406030204" pitchFamily="18" charset="0"/>
              </a:rPr>
              <a:t> ở </a:t>
            </a:r>
            <a:r>
              <a:rPr lang="en-US" sz="3200" b="1" dirty="0" err="1">
                <a:solidFill>
                  <a:srgbClr val="004924"/>
                </a:solidFill>
                <a:latin typeface="Cambria" panose="02040503050406030204" pitchFamily="18" charset="0"/>
              </a:rPr>
              <a:t>những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quãng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sông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vắng</a:t>
            </a:r>
            <a:r>
              <a:rPr lang="en-US" sz="3200" b="1" dirty="0">
                <a:solidFill>
                  <a:srgbClr val="004924"/>
                </a:solidFill>
                <a:latin typeface="Cambria" panose="02040503050406030204" pitchFamily="18" charset="0"/>
              </a:rPr>
              <a:t>.</a:t>
            </a:r>
          </a:p>
        </p:txBody>
      </p:sp>
      <p:pic>
        <p:nvPicPr>
          <p:cNvPr id="2" name="Picture 1">
            <a:extLst>
              <a:ext uri="{FF2B5EF4-FFF2-40B4-BE49-F238E27FC236}">
                <a16:creationId xmlns:a16="http://schemas.microsoft.com/office/drawing/2014/main" id="{1F5DF372-96DA-D33E-396E-4D974062C7B1}"/>
              </a:ext>
            </a:extLst>
          </p:cNvPr>
          <p:cNvPicPr>
            <a:picLocks noChangeAspect="1"/>
          </p:cNvPicPr>
          <p:nvPr/>
        </p:nvPicPr>
        <p:blipFill rotWithShape="1">
          <a:blip r:embed="rId2">
            <a:extLst>
              <a:ext uri="{28A0092B-C50C-407E-A947-70E740481C1C}">
                <a14:useLocalDpi xmlns:a14="http://schemas.microsoft.com/office/drawing/2010/main" val="0"/>
              </a:ext>
            </a:extLst>
          </a:blip>
          <a:srcRect r="53406" b="51395"/>
          <a:stretch/>
        </p:blipFill>
        <p:spPr>
          <a:xfrm>
            <a:off x="365758" y="978195"/>
            <a:ext cx="5293635" cy="3583172"/>
          </a:xfrm>
          <a:prstGeom prst="rect">
            <a:avLst/>
          </a:prstGeom>
        </p:spPr>
      </p:pic>
      <p:pic>
        <p:nvPicPr>
          <p:cNvPr id="5" name="Picture 4">
            <a:extLst>
              <a:ext uri="{FF2B5EF4-FFF2-40B4-BE49-F238E27FC236}">
                <a16:creationId xmlns:a16="http://schemas.microsoft.com/office/drawing/2014/main" id="{C8EB6B12-8A37-E94A-DE99-2F8ACB0E4CE1}"/>
              </a:ext>
            </a:extLst>
          </p:cNvPr>
          <p:cNvPicPr>
            <a:picLocks noChangeAspect="1"/>
          </p:cNvPicPr>
          <p:nvPr/>
        </p:nvPicPr>
        <p:blipFill rotWithShape="1">
          <a:blip r:embed="rId2">
            <a:extLst>
              <a:ext uri="{28A0092B-C50C-407E-A947-70E740481C1C}">
                <a14:useLocalDpi xmlns:a14="http://schemas.microsoft.com/office/drawing/2010/main" val="0"/>
              </a:ext>
            </a:extLst>
          </a:blip>
          <a:srcRect l="50819" t="958" r="548" b="52671"/>
          <a:stretch/>
        </p:blipFill>
        <p:spPr>
          <a:xfrm>
            <a:off x="6096000" y="1060516"/>
            <a:ext cx="5525369" cy="3418530"/>
          </a:xfrm>
          <a:prstGeom prst="rect">
            <a:avLst/>
          </a:prstGeom>
        </p:spPr>
      </p:pic>
    </p:spTree>
    <p:extLst>
      <p:ext uri="{BB962C8B-B14F-4D97-AF65-F5344CB8AC3E}">
        <p14:creationId xmlns:p14="http://schemas.microsoft.com/office/powerpoint/2010/main" val="27376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21DBF-3672-4341-AE7E-329F046E5360}"/>
              </a:ext>
            </a:extLst>
          </p:cNvPr>
          <p:cNvSpPr txBox="1"/>
          <p:nvPr/>
        </p:nvSpPr>
        <p:spPr>
          <a:xfrm>
            <a:off x="365758" y="4435601"/>
            <a:ext cx="5112544"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Loài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voi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từ</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trên</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núi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xuống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đồng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cỏ</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để</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kiếm</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ăn</a:t>
            </a:r>
            <a:endParaRPr lang="en-US" sz="3200" b="1" dirty="0">
              <a:solidFill>
                <a:srgbClr val="004924"/>
              </a:solidFill>
              <a:latin typeface="Cambria" panose="02040503050406030204" pitchFamily="18" charset="0"/>
            </a:endParaRPr>
          </a:p>
        </p:txBody>
      </p:sp>
      <p:sp>
        <p:nvSpPr>
          <p:cNvPr id="4" name="TextBox 3">
            <a:extLst>
              <a:ext uri="{FF2B5EF4-FFF2-40B4-BE49-F238E27FC236}">
                <a16:creationId xmlns:a16="http://schemas.microsoft.com/office/drawing/2014/main" id="{35F2A009-6EA7-6C12-FACE-3256E74203CE}"/>
              </a:ext>
            </a:extLst>
          </p:cNvPr>
          <p:cNvSpPr txBox="1"/>
          <p:nvPr/>
        </p:nvSpPr>
        <p:spPr>
          <a:xfrm>
            <a:off x="6426619" y="4441701"/>
            <a:ext cx="4724615" cy="1077218"/>
          </a:xfrm>
          <a:prstGeom prst="rect">
            <a:avLst/>
          </a:prstGeom>
          <a:solidFill>
            <a:srgbClr val="DDEDCF"/>
          </a:solidFill>
        </p:spPr>
        <p:txBody>
          <a:bodyPr wrap="square" rtlCol="0">
            <a:spAutoFit/>
          </a:bodyPr>
          <a:lstStyle/>
          <a:p>
            <a:pPr algn="ctr"/>
            <a:r>
              <a:rPr lang="en-US" sz="3200" b="1" dirty="0" err="1">
                <a:solidFill>
                  <a:srgbClr val="004924"/>
                </a:solidFill>
                <a:latin typeface="Cambria" panose="02040503050406030204" pitchFamily="18" charset="0"/>
              </a:rPr>
              <a:t>Loài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voi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đi</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từ</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đồng</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cỏ</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lên</a:t>
            </a:r>
            <a:r>
              <a:rPr lang="en-US" sz="3200" b="1" dirty="0">
                <a:solidFill>
                  <a:srgbClr val="004924"/>
                </a:solidFill>
                <a:latin typeface="Cambria" panose="02040503050406030204" pitchFamily="18" charset="0"/>
              </a:rPr>
              <a:t> </a:t>
            </a:r>
            <a:r>
              <a:rPr lang="en-US" sz="3200" b="1" dirty="0" err="1">
                <a:solidFill>
                  <a:srgbClr val="004924"/>
                </a:solidFill>
                <a:latin typeface="Cambria" panose="02040503050406030204" pitchFamily="18" charset="0"/>
              </a:rPr>
              <a:t>núi</a:t>
            </a:r>
            <a:endParaRPr lang="en-US" sz="3200" b="1" dirty="0">
              <a:solidFill>
                <a:srgbClr val="004924"/>
              </a:solidFill>
              <a:latin typeface="Cambria" panose="02040503050406030204" pitchFamily="18" charset="0"/>
            </a:endParaRPr>
          </a:p>
        </p:txBody>
      </p:sp>
      <p:pic>
        <p:nvPicPr>
          <p:cNvPr id="2" name="Picture 1">
            <a:extLst>
              <a:ext uri="{FF2B5EF4-FFF2-40B4-BE49-F238E27FC236}">
                <a16:creationId xmlns:a16="http://schemas.microsoft.com/office/drawing/2014/main" id="{229A9083-D7E6-9355-76B2-55D345EED668}"/>
              </a:ext>
            </a:extLst>
          </p:cNvPr>
          <p:cNvPicPr>
            <a:picLocks noChangeAspect="1"/>
          </p:cNvPicPr>
          <p:nvPr/>
        </p:nvPicPr>
        <p:blipFill rotWithShape="1">
          <a:blip r:embed="rId2">
            <a:extLst>
              <a:ext uri="{28A0092B-C50C-407E-A947-70E740481C1C}">
                <a14:useLocalDpi xmlns:a14="http://schemas.microsoft.com/office/drawing/2010/main" val="0"/>
              </a:ext>
            </a:extLst>
          </a:blip>
          <a:srcRect t="49706" r="52978" b="1327"/>
          <a:stretch/>
        </p:blipFill>
        <p:spPr>
          <a:xfrm>
            <a:off x="250874" y="825685"/>
            <a:ext cx="5342313" cy="3609916"/>
          </a:xfrm>
          <a:prstGeom prst="rect">
            <a:avLst/>
          </a:prstGeom>
        </p:spPr>
      </p:pic>
      <p:pic>
        <p:nvPicPr>
          <p:cNvPr id="5" name="Picture 4">
            <a:extLst>
              <a:ext uri="{FF2B5EF4-FFF2-40B4-BE49-F238E27FC236}">
                <a16:creationId xmlns:a16="http://schemas.microsoft.com/office/drawing/2014/main" id="{10DB7F5A-4D5E-B5AB-7F90-ADAAAAFAF1E0}"/>
              </a:ext>
            </a:extLst>
          </p:cNvPr>
          <p:cNvPicPr>
            <a:picLocks noChangeAspect="1"/>
          </p:cNvPicPr>
          <p:nvPr/>
        </p:nvPicPr>
        <p:blipFill rotWithShape="1">
          <a:blip r:embed="rId2">
            <a:extLst>
              <a:ext uri="{28A0092B-C50C-407E-A947-70E740481C1C}">
                <a14:useLocalDpi xmlns:a14="http://schemas.microsoft.com/office/drawing/2010/main" val="0"/>
              </a:ext>
            </a:extLst>
          </a:blip>
          <a:srcRect l="50443" t="49495" r="1598" b="1538"/>
          <a:stretch/>
        </p:blipFill>
        <p:spPr>
          <a:xfrm>
            <a:off x="5947456" y="825685"/>
            <a:ext cx="5448788" cy="3609916"/>
          </a:xfrm>
          <a:prstGeom prst="rect">
            <a:avLst/>
          </a:prstGeom>
        </p:spPr>
      </p:pic>
    </p:spTree>
    <p:extLst>
      <p:ext uri="{BB962C8B-B14F-4D97-AF65-F5344CB8AC3E}">
        <p14:creationId xmlns:p14="http://schemas.microsoft.com/office/powerpoint/2010/main" val="1400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43EEC-D088-33F8-14B3-E8AC703FB38C}"/>
              </a:ext>
            </a:extLst>
          </p:cNvPr>
          <p:cNvSpPr txBox="1"/>
          <p:nvPr/>
        </p:nvSpPr>
        <p:spPr>
          <a:xfrm>
            <a:off x="1137685" y="1494181"/>
            <a:ext cx="10154092" cy="4247317"/>
          </a:xfrm>
          <a:prstGeom prst="rect">
            <a:avLst/>
          </a:prstGeom>
          <a:solidFill>
            <a:schemeClr val="bg1"/>
          </a:solidFill>
        </p:spPr>
        <p:txBody>
          <a:bodyPr wrap="square" rtlCol="0">
            <a:spAutoFit/>
          </a:bodyPr>
          <a:lstStyle/>
          <a:p>
            <a:pPr algn="just"/>
            <a:r>
              <a:rPr lang="vi-VN" b="1" dirty="0">
                <a:solidFill>
                  <a:srgbClr val="004924"/>
                </a:solidFill>
                <a:latin typeface="Cambria" panose="02040503050406030204" pitchFamily="18" charset="0"/>
              </a:rPr>
              <a:t>1. Năng lực đặc thù:</a:t>
            </a:r>
          </a:p>
          <a:p>
            <a:pPr algn="just"/>
            <a:r>
              <a:rPr lang="vi-VN" b="1" dirty="0">
                <a:solidFill>
                  <a:srgbClr val="004924"/>
                </a:solidFill>
                <a:latin typeface="Cambria" panose="02040503050406030204" pitchFamily="18" charset="0"/>
              </a:rPr>
              <a:t>- Học sinh đọc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p>
          <a:p>
            <a:pPr algn="just"/>
            <a:r>
              <a:rPr lang="vi-VN" b="1" dirty="0">
                <a:solidFill>
                  <a:srgbClr val="004924"/>
                </a:solidFill>
                <a:latin typeface="Cambria" panose="02040503050406030204" pitchFamily="18" charset="0"/>
              </a:rPr>
              <a:t>- Nhận biết được </a:t>
            </a:r>
            <a:r>
              <a:rPr lang="en-US" b="1" dirty="0" err="1">
                <a:solidFill>
                  <a:srgbClr val="004924"/>
                </a:solidFill>
                <a:latin typeface="Cambria" panose="02040503050406030204" pitchFamily="18" charset="0"/>
              </a:rPr>
              <a:t>nội</a:t>
            </a:r>
            <a:r>
              <a:rPr lang="en-US" b="1" dirty="0">
                <a:solidFill>
                  <a:srgbClr val="004924"/>
                </a:solidFill>
                <a:latin typeface="Cambria" panose="02040503050406030204" pitchFamily="18" charset="0"/>
              </a:rPr>
              <a:t> dung </a:t>
            </a:r>
            <a:r>
              <a:rPr lang="en-US" b="1" dirty="0" err="1">
                <a:solidFill>
                  <a:srgbClr val="004924"/>
                </a:solidFill>
                <a:latin typeface="Cambria" panose="02040503050406030204" pitchFamily="18" charset="0"/>
              </a:rPr>
              <a:t>vài</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văn</a:t>
            </a:r>
            <a:r>
              <a:rPr lang="en-US" b="1" dirty="0">
                <a:solidFill>
                  <a:srgbClr val="004924"/>
                </a:solidFill>
                <a:latin typeface="Cambria" panose="02040503050406030204" pitchFamily="18" charset="0"/>
              </a:rPr>
              <a:t>.</a:t>
            </a:r>
            <a:endParaRPr lang="vi-VN" b="1" dirty="0">
              <a:solidFill>
                <a:srgbClr val="004924"/>
              </a:solidFill>
              <a:latin typeface="Cambria" panose="02040503050406030204" pitchFamily="18" charset="0"/>
            </a:endParaRPr>
          </a:p>
          <a:p>
            <a:pPr algn="just"/>
            <a:r>
              <a:rPr lang="vi-VN" b="1" dirty="0">
                <a:solidFill>
                  <a:srgbClr val="004924"/>
                </a:solidFill>
                <a:latin typeface="Cambria" panose="02040503050406030204" pitchFamily="18" charset="0"/>
              </a:rPr>
              <a:t>- Đọc mở rộng theo yêu cầu (tự tìm được câu chuyện, bài thơ, bài văn,... nói về cây cối. Muông thú, biết ghi chép các thông tin chính của bài đọc vào phiếu đọc sách. Chia sẻ với các bạn những thông tin trong bài đã đọc)</a:t>
            </a:r>
          </a:p>
          <a:p>
            <a:pPr algn="just"/>
            <a:r>
              <a:rPr lang="vi-VN" b="1" dirty="0">
                <a:solidFill>
                  <a:srgbClr val="004924"/>
                </a:solidFill>
                <a:latin typeface="Cambria" panose="02040503050406030204" pitchFamily="18" charset="0"/>
              </a:rPr>
              <a:t>- Hiểu biết về thế giới thiên nhiên, từ đó biết yêu quý, bảo về các l</a:t>
            </a:r>
            <a:r>
              <a:rPr lang="en-US" b="1" dirty="0" err="1">
                <a:solidFill>
                  <a:srgbClr val="004924"/>
                </a:solidFill>
                <a:latin typeface="Cambria" panose="02040503050406030204" pitchFamily="18" charset="0"/>
              </a:rPr>
              <a:t>oài</a:t>
            </a:r>
            <a:r>
              <a:rPr lang="vi-VN" b="1" dirty="0">
                <a:solidFill>
                  <a:srgbClr val="004924"/>
                </a:solidFill>
                <a:latin typeface="Cambria" panose="02040503050406030204" pitchFamily="18" charset="0"/>
              </a:rPr>
              <a:t> thú, bảo vệ môi trường sống của chúng. Chia sẻ với người thân những hiểu biết về thế giới thiên nhiên. </a:t>
            </a:r>
          </a:p>
          <a:p>
            <a:pPr algn="just"/>
            <a:r>
              <a:rPr lang="vi-VN" b="1" dirty="0">
                <a:solidFill>
                  <a:srgbClr val="004924"/>
                </a:solidFill>
                <a:latin typeface="Cambria" panose="02040503050406030204" pitchFamily="18" charset="0"/>
              </a:rPr>
              <a:t>- Phát triển năng lực ngôn ngữ.</a:t>
            </a:r>
          </a:p>
          <a:p>
            <a:pPr algn="just"/>
            <a:r>
              <a:rPr lang="vi-VN" b="1" dirty="0">
                <a:solidFill>
                  <a:srgbClr val="004924"/>
                </a:solidFill>
                <a:latin typeface="Cambria" panose="02040503050406030204" pitchFamily="18" charset="0"/>
              </a:rPr>
              <a:t>2. Năng lực chung.</a:t>
            </a:r>
          </a:p>
          <a:p>
            <a:pPr algn="just"/>
            <a:r>
              <a:rPr lang="vi-VN" b="1" dirty="0">
                <a:solidFill>
                  <a:srgbClr val="004924"/>
                </a:solidFill>
                <a:latin typeface="Cambria" panose="02040503050406030204" pitchFamily="18" charset="0"/>
              </a:rPr>
              <a:t>- Năng lực tự chủ, tự học</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giải</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quyết</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vấn</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đề</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sáng</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tạo</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năng</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lực</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giao</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tiếp</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và</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hợp</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tác</a:t>
            </a:r>
            <a:endParaRPr lang="vi-VN" b="1" dirty="0">
              <a:solidFill>
                <a:srgbClr val="004924"/>
              </a:solidFill>
              <a:latin typeface="Cambria" panose="02040503050406030204" pitchFamily="18" charset="0"/>
            </a:endParaRPr>
          </a:p>
          <a:p>
            <a:pPr algn="just"/>
            <a:r>
              <a:rPr lang="vi-VN" b="1" dirty="0">
                <a:solidFill>
                  <a:srgbClr val="004924"/>
                </a:solidFill>
                <a:latin typeface="Cambria" panose="02040503050406030204" pitchFamily="18" charset="0"/>
              </a:rPr>
              <a:t>3. Phẩm chất.</a:t>
            </a:r>
          </a:p>
          <a:p>
            <a:pPr algn="just"/>
            <a:r>
              <a:rPr lang="vi-VN" b="1" dirty="0">
                <a:solidFill>
                  <a:srgbClr val="004924"/>
                </a:solidFill>
                <a:latin typeface="Cambria" panose="02040503050406030204" pitchFamily="18" charset="0"/>
              </a:rPr>
              <a:t>- Phẩm chất yêu nước</a:t>
            </a:r>
            <a:r>
              <a:rPr lang="en-US" b="1" dirty="0">
                <a:solidFill>
                  <a:srgbClr val="004924"/>
                </a:solidFill>
                <a:latin typeface="Cambria" panose="02040503050406030204" pitchFamily="18" charset="0"/>
              </a:rPr>
              <a:t>, </a:t>
            </a:r>
            <a:r>
              <a:rPr lang="vi-VN" b="1" dirty="0">
                <a:solidFill>
                  <a:srgbClr val="004924"/>
                </a:solidFill>
                <a:latin typeface="Cambria" panose="02040503050406030204" pitchFamily="18" charset="0"/>
              </a:rPr>
              <a:t>nhân ái</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chăm</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chỉ</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trách</a:t>
            </a:r>
            <a:r>
              <a:rPr lang="en-US" b="1" dirty="0">
                <a:solidFill>
                  <a:srgbClr val="004924"/>
                </a:solidFill>
                <a:latin typeface="Cambria" panose="02040503050406030204" pitchFamily="18" charset="0"/>
              </a:rPr>
              <a:t> </a:t>
            </a:r>
            <a:r>
              <a:rPr lang="en-US" b="1" dirty="0" err="1">
                <a:solidFill>
                  <a:srgbClr val="004924"/>
                </a:solidFill>
                <a:latin typeface="Cambria" panose="02040503050406030204" pitchFamily="18" charset="0"/>
              </a:rPr>
              <a:t>nhiệm</a:t>
            </a:r>
            <a:r>
              <a:rPr lang="en-US" b="1" dirty="0">
                <a:solidFill>
                  <a:srgbClr val="004924"/>
                </a:solidFill>
                <a:latin typeface="Cambria" panose="02040503050406030204" pitchFamily="18" charset="0"/>
              </a:rPr>
              <a:t>.</a:t>
            </a:r>
          </a:p>
        </p:txBody>
      </p:sp>
      <p:pic>
        <p:nvPicPr>
          <p:cNvPr id="4" name="Picture 3">
            <a:extLst>
              <a:ext uri="{FF2B5EF4-FFF2-40B4-BE49-F238E27FC236}">
                <a16:creationId xmlns:a16="http://schemas.microsoft.com/office/drawing/2014/main" id="{51A4BAE4-36B5-14E5-9973-6D53FB74CDCD}"/>
              </a:ext>
            </a:extLst>
          </p:cNvPr>
          <p:cNvPicPr>
            <a:picLocks noChangeAspect="1"/>
          </p:cNvPicPr>
          <p:nvPr/>
        </p:nvPicPr>
        <p:blipFill>
          <a:blip r:embed="rId3"/>
          <a:stretch>
            <a:fillRect/>
          </a:stretch>
        </p:blipFill>
        <p:spPr>
          <a:xfrm>
            <a:off x="3005060" y="931797"/>
            <a:ext cx="6181880" cy="932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2593101" y="689979"/>
            <a:ext cx="7873604" cy="123358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Sắp xếp các ý dưới đây theo trình tự các đoạn trong bài.</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853875" y="2486639"/>
            <a:ext cx="5485544" cy="1278240"/>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Mô</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tả</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hoạt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động</a:t>
              </a:r>
              <a:endParaRPr lang="en-US" sz="3600" b="1" dirty="0">
                <a:solidFill>
                  <a:schemeClr val="bg1"/>
                </a:solidFill>
                <a:latin typeface="Cambria" panose="02040503050406030204" pitchFamily="18" charset="0"/>
              </a:endParaRPr>
            </a:p>
            <a:p>
              <a:pPr algn="ct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thường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ngày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7073269" y="2497034"/>
            <a:ext cx="4493471" cy="127824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Giới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thiệu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nơi</a:t>
              </a:r>
              <a:r>
                <a:rPr lang="en-US" sz="3600" b="1" dirty="0">
                  <a:solidFill>
                    <a:schemeClr val="bg1"/>
                  </a:solidFill>
                  <a:latin typeface="Cambria" panose="02040503050406030204" pitchFamily="18" charset="0"/>
                </a:rPr>
                <a:t> ở </a:t>
              </a:r>
              <a:r>
                <a:rPr lang="en-US" sz="3600" b="1" dirty="0" err="1">
                  <a:solidFill>
                    <a:schemeClr val="bg1"/>
                  </a:solidFill>
                  <a:latin typeface="Cambria" panose="02040503050406030204" pitchFamily="18" charset="0"/>
                </a:rPr>
                <a:t>của</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87770F7F-8238-471C-AE41-7313E31AA8FA}"/>
              </a:ext>
            </a:extLst>
          </p:cNvPr>
          <p:cNvGrpSpPr/>
          <p:nvPr/>
        </p:nvGrpSpPr>
        <p:grpSpPr>
          <a:xfrm>
            <a:off x="4493058" y="4282274"/>
            <a:ext cx="4582144" cy="1278240"/>
            <a:chOff x="1871332" y="2629404"/>
            <a:chExt cx="8486196" cy="1278240"/>
          </a:xfrm>
        </p:grpSpPr>
        <p:sp>
          <p:nvSpPr>
            <p:cNvPr id="13" name="Rectangle: Rounded Corners 12">
              <a:extLst>
                <a:ext uri="{FF2B5EF4-FFF2-40B4-BE49-F238E27FC236}">
                  <a16:creationId xmlns:a16="http://schemas.microsoft.com/office/drawing/2014/main" id="{E60C3229-AF83-C8BC-9A9C-329BB74EE2F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8B3D049E-B121-CA58-909F-EF7C38CE9A70}"/>
                </a:ext>
              </a:extLst>
            </p:cNvPr>
            <p:cNvSpPr txBox="1"/>
            <p:nvPr/>
          </p:nvSpPr>
          <p:spPr>
            <a:xfrm>
              <a:off x="2035555" y="2945358"/>
              <a:ext cx="8321973"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Cảm</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nghĩ</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loài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voi</a:t>
              </a:r>
              <a:endParaRPr lang="vi-VN" sz="3600" b="1" dirty="0">
                <a:solidFill>
                  <a:schemeClr val="bg1"/>
                </a:solidFill>
                <a:latin typeface="Cambria" panose="02040503050406030204" pitchFamily="18" charset="0"/>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379850" y="845056"/>
            <a:ext cx="2011854" cy="926672"/>
          </a:xfrm>
          <a:prstGeom prst="rect">
            <a:avLst/>
          </a:prstGeom>
        </p:spPr>
      </p:pic>
      <p:pic>
        <p:nvPicPr>
          <p:cNvPr id="19" name="Picture 18">
            <a:extLst>
              <a:ext uri="{FF2B5EF4-FFF2-40B4-BE49-F238E27FC236}">
                <a16:creationId xmlns:a16="http://schemas.microsoft.com/office/drawing/2014/main" id="{E314653C-D84B-14C0-AEE3-DC67F03E798B}"/>
              </a:ext>
            </a:extLst>
          </p:cNvPr>
          <p:cNvPicPr>
            <a:picLocks noChangeAspect="1"/>
          </p:cNvPicPr>
          <p:nvPr/>
        </p:nvPicPr>
        <p:blipFill>
          <a:blip r:embed="rId3"/>
          <a:stretch>
            <a:fillRect/>
          </a:stretch>
        </p:blipFill>
        <p:spPr>
          <a:xfrm>
            <a:off x="6463615" y="2713262"/>
            <a:ext cx="609653" cy="920576"/>
          </a:xfrm>
          <a:prstGeom prst="rect">
            <a:avLst/>
          </a:prstGeom>
        </p:spPr>
      </p:pic>
      <p:pic>
        <p:nvPicPr>
          <p:cNvPr id="20" name="Picture 19">
            <a:extLst>
              <a:ext uri="{FF2B5EF4-FFF2-40B4-BE49-F238E27FC236}">
                <a16:creationId xmlns:a16="http://schemas.microsoft.com/office/drawing/2014/main" id="{FB4005E7-F7B2-A78B-66EB-9DBA95E98645}"/>
              </a:ext>
            </a:extLst>
          </p:cNvPr>
          <p:cNvPicPr>
            <a:picLocks noChangeAspect="1"/>
          </p:cNvPicPr>
          <p:nvPr/>
        </p:nvPicPr>
        <p:blipFill>
          <a:blip r:embed="rId4"/>
          <a:stretch>
            <a:fillRect/>
          </a:stretch>
        </p:blipFill>
        <p:spPr>
          <a:xfrm>
            <a:off x="3811118" y="4454784"/>
            <a:ext cx="615749" cy="926672"/>
          </a:xfrm>
          <a:prstGeom prst="rect">
            <a:avLst/>
          </a:prstGeom>
        </p:spPr>
      </p:pic>
      <p:pic>
        <p:nvPicPr>
          <p:cNvPr id="21" name="Picture 20">
            <a:extLst>
              <a:ext uri="{FF2B5EF4-FFF2-40B4-BE49-F238E27FC236}">
                <a16:creationId xmlns:a16="http://schemas.microsoft.com/office/drawing/2014/main" id="{5A96C58B-E1AE-76F1-B39A-7CBDE12A6429}"/>
              </a:ext>
            </a:extLst>
          </p:cNvPr>
          <p:cNvPicPr>
            <a:picLocks noChangeAspect="1"/>
          </p:cNvPicPr>
          <p:nvPr/>
        </p:nvPicPr>
        <p:blipFill>
          <a:blip r:embed="rId5"/>
          <a:stretch>
            <a:fillRect/>
          </a:stretch>
        </p:blipFill>
        <p:spPr>
          <a:xfrm>
            <a:off x="379850" y="2799679"/>
            <a:ext cx="615749" cy="926672"/>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2593101" y="623504"/>
            <a:ext cx="7873604" cy="1233580"/>
            <a:chOff x="1376032" y="2496705"/>
            <a:chExt cx="7873604" cy="1233580"/>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Nêu những đặc điểm của loài voi. Em thích nhất đặc điểm nào của chúng?</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627784" y="210556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Những đặc điểm của loài voi là: thông minh, tình nghĩa, tận tâm và thương mến nhau.</a:t>
            </a: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294789" y="897161"/>
            <a:ext cx="2011854" cy="926672"/>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3126501" y="746453"/>
            <a:ext cx="7873604" cy="123358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Bài đọc giúp em biết thêm điều gì về loài voi?</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578700" y="2429411"/>
            <a:ext cx="10936432" cy="1323439"/>
          </a:xfrm>
          <a:prstGeom prst="rect">
            <a:avLst/>
          </a:prstGeom>
          <a:noFill/>
        </p:spPr>
        <p:txBody>
          <a:bodyPr wrap="square" rtlCol="0">
            <a:spAutoFit/>
          </a:bodyPr>
          <a:lstStyle/>
          <a:p>
            <a:pPr algn="ctr"/>
            <a:r>
              <a:rPr lang="en-US" sz="4000" b="1" dirty="0">
                <a:solidFill>
                  <a:srgbClr val="004924"/>
                </a:solidFill>
                <a:latin typeface="Cambria" panose="02040503050406030204" pitchFamily="18" charset="0"/>
              </a:rPr>
              <a:t>   </a:t>
            </a:r>
            <a:r>
              <a:rPr lang="vi-VN" sz="4000" b="1" dirty="0">
                <a:solidFill>
                  <a:srgbClr val="004924"/>
                </a:solidFill>
                <a:latin typeface="Cambria" panose="02040503050406030204" pitchFamily="18" charset="0"/>
              </a:rPr>
              <a:t>Qua bài đọc, em biết thêm về hoạt động của loài voi và những đặc điểm của loài voi.</a:t>
            </a: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720091" y="901530"/>
            <a:ext cx="2011854" cy="926672"/>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4"/>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3"/>
          <a:stretch>
            <a:fillRect/>
          </a:stretch>
        </p:blipFill>
        <p:spPr>
          <a:xfrm>
            <a:off x="6402070" y="5413375"/>
            <a:ext cx="1914525" cy="1390650"/>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485775" y="-384810"/>
            <a:ext cx="3580130" cy="374650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3"/>
          <a:stretch>
            <a:fillRect/>
          </a:stretch>
        </p:blipFill>
        <p:spPr>
          <a:xfrm flipH="1">
            <a:off x="2061210" y="5621655"/>
            <a:ext cx="1628775" cy="1182370"/>
          </a:xfrm>
          <a:prstGeom prst="rect">
            <a:avLst/>
          </a:prstGeom>
        </p:spPr>
      </p:pic>
      <p:pic>
        <p:nvPicPr>
          <p:cNvPr id="4" name="图片 3" descr="图层 9 拷贝"/>
          <p:cNvPicPr>
            <a:picLocks noChangeAspect="1"/>
          </p:cNvPicPr>
          <p:nvPr userDrawn="1"/>
        </p:nvPicPr>
        <p:blipFill>
          <a:blip r:embed="rId4"/>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3"/>
          <a:stretch>
            <a:fillRect/>
          </a:stretch>
        </p:blipFill>
        <p:spPr>
          <a:xfrm>
            <a:off x="-488950" y="5219700"/>
            <a:ext cx="2254885" cy="1638300"/>
          </a:xfrm>
          <a:prstGeom prst="rect">
            <a:avLst/>
          </a:prstGeom>
        </p:spPr>
      </p:pic>
      <p:pic>
        <p:nvPicPr>
          <p:cNvPr id="24" name="图片 23" descr="图层 7 拷贝"/>
          <p:cNvPicPr>
            <a:picLocks noChangeAspect="1"/>
          </p:cNvPicPr>
          <p:nvPr userDrawn="1"/>
        </p:nvPicPr>
        <p:blipFill>
          <a:blip r:embed="rId3"/>
          <a:stretch>
            <a:fillRect/>
          </a:stretch>
        </p:blipFill>
        <p:spPr>
          <a:xfrm flipH="1">
            <a:off x="10466705" y="4757420"/>
            <a:ext cx="2816225" cy="2046605"/>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603250" y="49626"/>
            <a:ext cx="3580130" cy="374650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8628380" y="-432435"/>
            <a:ext cx="4392930" cy="3166110"/>
          </a:xfrm>
          <a:prstGeom prst="rect">
            <a:avLst/>
          </a:prstGeom>
        </p:spPr>
      </p:pic>
      <p:pic>
        <p:nvPicPr>
          <p:cNvPr id="22" name="图片 21" descr="图层 9 拷贝"/>
          <p:cNvPicPr>
            <a:picLocks noChangeAspect="1"/>
          </p:cNvPicPr>
          <p:nvPr userDrawn="1"/>
        </p:nvPicPr>
        <p:blipFill>
          <a:blip r:embed="rId4"/>
          <a:stretch>
            <a:fillRect/>
          </a:stretch>
        </p:blipFill>
        <p:spPr>
          <a:xfrm>
            <a:off x="2950845" y="5171440"/>
            <a:ext cx="4750435" cy="1664335"/>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777556" y="2317515"/>
            <a:ext cx="10547985" cy="2628553"/>
            <a:chOff x="1376031" y="2214752"/>
            <a:chExt cx="10547985"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TextBox 17">
              <a:extLst>
                <a:ext uri="{FF2B5EF4-FFF2-40B4-BE49-F238E27FC236}">
                  <a16:creationId xmlns:a16="http://schemas.microsoft.com/office/drawing/2014/main" id="{75149EE7-3A82-047C-FFE7-093C29BD4DC9}"/>
                </a:ext>
              </a:extLst>
            </p:cNvPr>
            <p:cNvSpPr txBox="1"/>
            <p:nvPr/>
          </p:nvSpPr>
          <p:spPr>
            <a:xfrm>
              <a:off x="1376031" y="2496706"/>
              <a:ext cx="10547985" cy="1938992"/>
            </a:xfrm>
            <a:prstGeom prst="rect">
              <a:avLst/>
            </a:prstGeom>
            <a:noFill/>
          </p:spPr>
          <p:txBody>
            <a:bodyPr wrap="square" rtlCol="0">
              <a:spAutoFit/>
            </a:bodyPr>
            <a:lstStyle/>
            <a:p>
              <a:pPr algn="ctr"/>
              <a:r>
                <a:rPr lang="en-US" sz="4000" b="1" dirty="0">
                  <a:solidFill>
                    <a:prstClr val="black"/>
                  </a:solidFill>
                  <a:latin typeface="Cambria" panose="02040503050406030204" pitchFamily="18" charset="0"/>
                </a:rPr>
                <a:t>B</a:t>
              </a:r>
              <a:r>
                <a:rPr lang="vi-VN" sz="4000" b="1" dirty="0">
                  <a:solidFill>
                    <a:prstClr val="black"/>
                  </a:solidFill>
                  <a:latin typeface="Cambria" panose="02040503050406030204" pitchFamily="18" charset="0"/>
                </a:rPr>
                <a:t>ài đọc cho thấy vẻ đẹp của cảnh vật rừng Trường Sơn và bầy voi – loài vật mang vẻ đẹp khỏe khoắn, thông minh và tình nghĩa. </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3825327" y="745344"/>
            <a:ext cx="4401693" cy="14753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B3C-AC43-C4EE-1804-56EE01416995}"/>
              </a:ext>
            </a:extLst>
          </p:cNvPr>
          <p:cNvPicPr>
            <a:picLocks noChangeAspect="1"/>
          </p:cNvPicPr>
          <p:nvPr/>
        </p:nvPicPr>
        <p:blipFill>
          <a:blip r:embed="rId3"/>
          <a:stretch>
            <a:fillRect/>
          </a:stretch>
        </p:blipFill>
        <p:spPr>
          <a:xfrm>
            <a:off x="821888" y="2855596"/>
            <a:ext cx="10016596" cy="2231329"/>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4CAC1E-3612-062A-E073-8BD3B1D13CAA}"/>
              </a:ext>
            </a:extLst>
          </p:cNvPr>
          <p:cNvGrpSpPr/>
          <p:nvPr/>
        </p:nvGrpSpPr>
        <p:grpSpPr>
          <a:xfrm>
            <a:off x="1459576" y="2665223"/>
            <a:ext cx="8216053" cy="2461009"/>
            <a:chOff x="353789" y="655670"/>
            <a:chExt cx="8216053" cy="2461009"/>
          </a:xfrm>
        </p:grpSpPr>
        <p:sp>
          <p:nvSpPr>
            <p:cNvPr id="7" name="矩形 9">
              <a:extLst>
                <a:ext uri="{FF2B5EF4-FFF2-40B4-BE49-F238E27FC236}">
                  <a16:creationId xmlns:a16="http://schemas.microsoft.com/office/drawing/2014/main" id="{24E324F8-7246-DB08-2932-3D7BCB91E641}"/>
                </a:ext>
              </a:extLst>
            </p:cNvPr>
            <p:cNvSpPr/>
            <p:nvPr/>
          </p:nvSpPr>
          <p:spPr>
            <a:xfrm>
              <a:off x="1750060" y="808355"/>
              <a:ext cx="6819782" cy="2308324"/>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 name="椭圆 10">
              <a:extLst>
                <a:ext uri="{FF2B5EF4-FFF2-40B4-BE49-F238E27FC236}">
                  <a16:creationId xmlns:a16="http://schemas.microsoft.com/office/drawing/2014/main" id="{1035114A-2451-CC92-A8EB-50A2BFC9469B}"/>
                </a:ext>
              </a:extLst>
            </p:cNvPr>
            <p:cNvSpPr/>
            <p:nvPr/>
          </p:nvSpPr>
          <p:spPr>
            <a:xfrm>
              <a:off x="353789" y="655670"/>
              <a:ext cx="2394550" cy="2461009"/>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796DBBA8-A3C1-C70F-3FB8-EF93197A751B}"/>
                </a:ext>
              </a:extLst>
            </p:cNvPr>
            <p:cNvSpPr txBox="1"/>
            <p:nvPr/>
          </p:nvSpPr>
          <p:spPr>
            <a:xfrm>
              <a:off x="2748339" y="787370"/>
              <a:ext cx="5545058" cy="2308324"/>
            </a:xfrm>
            <a:prstGeom prst="rect">
              <a:avLst/>
            </a:prstGeom>
            <a:noFill/>
          </p:spPr>
          <p:txBody>
            <a:bodyPr wrap="square" rtlCol="0">
              <a:spAutoFit/>
            </a:bodyPr>
            <a:lstStyle/>
            <a:p>
              <a:pPr algn="just"/>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chuyện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văn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bài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thơ</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về</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cây</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cối</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muông</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thú</a:t>
              </a:r>
              <a:r>
                <a:rPr lang="en-US" sz="3600" b="1">
                  <a:solidFill>
                    <a:schemeClr val="bg1"/>
                  </a:solidFill>
                  <a:latin typeface="Cambria" panose="02040503050406030204" pitchFamily="18" charset="0"/>
                </a:rPr>
                <a:t>,... và</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viết</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theo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mẫu</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162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68A0A-5FF6-09B2-E5CE-0F299EFDB72C}"/>
              </a:ext>
            </a:extLst>
          </p:cNvPr>
          <p:cNvPicPr>
            <a:picLocks noChangeAspect="1"/>
          </p:cNvPicPr>
          <p:nvPr/>
        </p:nvPicPr>
        <p:blipFill>
          <a:blip r:embed="rId2"/>
          <a:stretch>
            <a:fillRect/>
          </a:stretch>
        </p:blipFill>
        <p:spPr>
          <a:xfrm>
            <a:off x="482637" y="1944601"/>
            <a:ext cx="11040464" cy="3351570"/>
          </a:xfrm>
          <a:prstGeom prst="rect">
            <a:avLst/>
          </a:prstGeom>
        </p:spPr>
      </p:pic>
      <p:grpSp>
        <p:nvGrpSpPr>
          <p:cNvPr id="3" name="Group 2">
            <a:extLst>
              <a:ext uri="{FF2B5EF4-FFF2-40B4-BE49-F238E27FC236}">
                <a16:creationId xmlns:a16="http://schemas.microsoft.com/office/drawing/2014/main" id="{7078FE28-42E9-1B28-F30D-A772A8C2811B}"/>
              </a:ext>
            </a:extLst>
          </p:cNvPr>
          <p:cNvGrpSpPr/>
          <p:nvPr/>
        </p:nvGrpSpPr>
        <p:grpSpPr>
          <a:xfrm>
            <a:off x="871869" y="877740"/>
            <a:ext cx="10137259" cy="913457"/>
            <a:chOff x="1254641" y="771414"/>
            <a:chExt cx="10137259" cy="913457"/>
          </a:xfrm>
        </p:grpSpPr>
        <p:sp>
          <p:nvSpPr>
            <p:cNvPr id="4" name="矩形 9">
              <a:extLst>
                <a:ext uri="{FF2B5EF4-FFF2-40B4-BE49-F238E27FC236}">
                  <a16:creationId xmlns:a16="http://schemas.microsoft.com/office/drawing/2014/main" id="{A31DE2E4-FF0D-B721-5F32-23C31FA2421E}"/>
                </a:ext>
              </a:extLst>
            </p:cNvPr>
            <p:cNvSpPr/>
            <p:nvPr/>
          </p:nvSpPr>
          <p:spPr>
            <a:xfrm>
              <a:off x="1750060" y="808356"/>
              <a:ext cx="9641840" cy="807800"/>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 name="椭圆 10">
              <a:extLst>
                <a:ext uri="{FF2B5EF4-FFF2-40B4-BE49-F238E27FC236}">
                  <a16:creationId xmlns:a16="http://schemas.microsoft.com/office/drawing/2014/main" id="{C03EAE1B-E114-B692-DF15-E66144D54884}"/>
                </a:ext>
              </a:extLst>
            </p:cNvPr>
            <p:cNvSpPr/>
            <p:nvPr/>
          </p:nvSpPr>
          <p:spPr>
            <a:xfrm>
              <a:off x="1254641" y="771414"/>
              <a:ext cx="888789" cy="913457"/>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E7510AF3-AB97-D61E-79D8-530ECBA1A65B}"/>
                </a:ext>
              </a:extLst>
            </p:cNvPr>
            <p:cNvSpPr txBox="1"/>
            <p:nvPr/>
          </p:nvSpPr>
          <p:spPr>
            <a:xfrm>
              <a:off x="2471891" y="798540"/>
              <a:ext cx="8591549"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rPr>
                <a:t>Điền</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thông</a:t>
              </a:r>
              <a:r>
                <a:rPr lang="en-US" sz="3600" b="1" dirty="0">
                  <a:solidFill>
                    <a:schemeClr val="bg1"/>
                  </a:solidFill>
                  <a:latin typeface="Cambria" panose="02040503050406030204" pitchFamily="18" charset="0"/>
                </a:rPr>
                <a:t> tin </a:t>
              </a:r>
              <a:r>
                <a:rPr lang="en-US" sz="3600" b="1" dirty="0" err="1">
                  <a:solidFill>
                    <a:schemeClr val="bg1"/>
                  </a:solidFill>
                  <a:latin typeface="Cambria" panose="02040503050406030204" pitchFamily="18" charset="0"/>
                </a:rPr>
                <a:t>vào</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phiếu</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đọc</a:t>
              </a:r>
              <a:r>
                <a:rPr lang="en-US" sz="3600" b="1" dirty="0">
                  <a:solidFill>
                    <a:schemeClr val="bg1"/>
                  </a:solidFill>
                  <a:latin typeface="Cambria" panose="02040503050406030204" pitchFamily="18" charset="0"/>
                </a:rPr>
                <a:t> </a:t>
              </a:r>
              <a:r>
                <a:rPr lang="en-US" sz="3600" b="1" dirty="0" err="1">
                  <a:solidFill>
                    <a:schemeClr val="bg1"/>
                  </a:solidFill>
                  <a:latin typeface="Cambria" panose="02040503050406030204" pitchFamily="18" charset="0"/>
                </a:rPr>
                <a:t>sách</a:t>
              </a:r>
              <a:endParaRPr lang="vi-VN" sz="3600" b="1"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3732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17C174-0FCB-0F78-D488-7203984E4847}"/>
              </a:ext>
            </a:extLst>
          </p:cNvPr>
          <p:cNvGrpSpPr/>
          <p:nvPr/>
        </p:nvGrpSpPr>
        <p:grpSpPr>
          <a:xfrm>
            <a:off x="459270" y="655670"/>
            <a:ext cx="10932630" cy="2068480"/>
            <a:chOff x="459270" y="655670"/>
            <a:chExt cx="10932630" cy="2068480"/>
          </a:xfrm>
        </p:grpSpPr>
        <p:sp>
          <p:nvSpPr>
            <p:cNvPr id="10" name="矩形 9"/>
            <p:cNvSpPr/>
            <p:nvPr/>
          </p:nvSpPr>
          <p:spPr>
            <a:xfrm>
              <a:off x="1750060" y="808355"/>
              <a:ext cx="9641840" cy="1915795"/>
            </a:xfrm>
            <a:prstGeom prst="rect">
              <a:avLst/>
            </a:prstGeom>
            <a:solidFill>
              <a:srgbClr val="124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 name="椭圆 10"/>
            <p:cNvSpPr/>
            <p:nvPr/>
          </p:nvSpPr>
          <p:spPr>
            <a:xfrm>
              <a:off x="459270" y="655670"/>
              <a:ext cx="2012621" cy="2068480"/>
            </a:xfrm>
            <a:prstGeom prst="ellipse">
              <a:avLst/>
            </a:prstGeom>
            <a:solidFill>
              <a:srgbClr val="12432E"/>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1827099D-73B8-86DA-8082-1EC3E0A9E579}"/>
                </a:ext>
              </a:extLst>
            </p:cNvPr>
            <p:cNvSpPr txBox="1"/>
            <p:nvPr/>
          </p:nvSpPr>
          <p:spPr>
            <a:xfrm>
              <a:off x="2471891" y="969824"/>
              <a:ext cx="8591549" cy="1754326"/>
            </a:xfrm>
            <a:prstGeom prst="rect">
              <a:avLst/>
            </a:prstGeom>
            <a:noFill/>
          </p:spPr>
          <p:txBody>
            <a:bodyPr wrap="square" rtlCol="0">
              <a:spAutoFit/>
            </a:bodyPr>
            <a:lstStyle/>
            <a:p>
              <a:pPr algn="ctr"/>
              <a:r>
                <a:rPr lang="vi-VN" sz="3600" b="1" dirty="0">
                  <a:solidFill>
                    <a:schemeClr val="bg1"/>
                  </a:solidFill>
                  <a:latin typeface="Cambria" panose="02040503050406030204" pitchFamily="18" charset="0"/>
                </a:rPr>
                <a:t>Chia sẻ với các bạn thông tin thú vị về thế giới thiên nhiên trong bài đã đọc hoặc bức tranh em vẽ.</a:t>
              </a:r>
            </a:p>
          </p:txBody>
        </p:sp>
      </p:grpSp>
      <p:pic>
        <p:nvPicPr>
          <p:cNvPr id="5" name="Picture 4">
            <a:extLst>
              <a:ext uri="{FF2B5EF4-FFF2-40B4-BE49-F238E27FC236}">
                <a16:creationId xmlns:a16="http://schemas.microsoft.com/office/drawing/2014/main" id="{8FF861A7-5306-1AFF-18E4-23570EC018F8}"/>
              </a:ext>
            </a:extLst>
          </p:cNvPr>
          <p:cNvPicPr>
            <a:picLocks noChangeAspect="1"/>
          </p:cNvPicPr>
          <p:nvPr/>
        </p:nvPicPr>
        <p:blipFill rotWithShape="1">
          <a:blip r:embed="rId3">
            <a:extLst>
              <a:ext uri="{28A0092B-C50C-407E-A947-70E740481C1C}">
                <a14:useLocalDpi xmlns:a14="http://schemas.microsoft.com/office/drawing/2010/main" val="0"/>
              </a:ext>
            </a:extLst>
          </a:blip>
          <a:srcRect l="3767" t="6105" b="7552"/>
          <a:stretch/>
        </p:blipFill>
        <p:spPr>
          <a:xfrm>
            <a:off x="1926563" y="2885619"/>
            <a:ext cx="8759158" cy="3318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A5D61-B221-84D5-9F0C-C474A1C4F833}"/>
              </a:ext>
            </a:extLst>
          </p:cNvPr>
          <p:cNvPicPr>
            <a:picLocks noChangeAspect="1"/>
          </p:cNvPicPr>
          <p:nvPr/>
        </p:nvPicPr>
        <p:blipFill>
          <a:blip r:embed="rId2"/>
          <a:stretch>
            <a:fillRect/>
          </a:stretch>
        </p:blipFill>
        <p:spPr>
          <a:xfrm>
            <a:off x="0" y="-95694"/>
            <a:ext cx="5445144" cy="6953693"/>
          </a:xfrm>
          <a:prstGeom prst="rect">
            <a:avLst/>
          </a:prstGeom>
        </p:spPr>
      </p:pic>
      <p:pic>
        <p:nvPicPr>
          <p:cNvPr id="3" name="Picture 2">
            <a:extLst>
              <a:ext uri="{FF2B5EF4-FFF2-40B4-BE49-F238E27FC236}">
                <a16:creationId xmlns:a16="http://schemas.microsoft.com/office/drawing/2014/main" id="{9E94EC2B-4DE8-32F2-62C4-CF0B695408F5}"/>
              </a:ext>
            </a:extLst>
          </p:cNvPr>
          <p:cNvPicPr>
            <a:picLocks noChangeAspect="1"/>
          </p:cNvPicPr>
          <p:nvPr/>
        </p:nvPicPr>
        <p:blipFill>
          <a:blip r:embed="rId3"/>
          <a:stretch>
            <a:fillRect/>
          </a:stretch>
        </p:blipFill>
        <p:spPr>
          <a:xfrm>
            <a:off x="5370211" y="-319728"/>
            <a:ext cx="6821789" cy="3841007"/>
          </a:xfrm>
          <a:prstGeom prst="rect">
            <a:avLst/>
          </a:prstGeom>
        </p:spPr>
      </p:pic>
      <p:pic>
        <p:nvPicPr>
          <p:cNvPr id="4" name="Picture 3">
            <a:extLst>
              <a:ext uri="{FF2B5EF4-FFF2-40B4-BE49-F238E27FC236}">
                <a16:creationId xmlns:a16="http://schemas.microsoft.com/office/drawing/2014/main" id="{BAC01033-0E97-8CEB-C597-C819334E0BC1}"/>
              </a:ext>
            </a:extLst>
          </p:cNvPr>
          <p:cNvPicPr>
            <a:picLocks noChangeAspect="1"/>
          </p:cNvPicPr>
          <p:nvPr/>
        </p:nvPicPr>
        <p:blipFill rotWithShape="1">
          <a:blip r:embed="rId4"/>
          <a:srcRect l="1774" r="1774" b="43992"/>
          <a:stretch/>
        </p:blipFill>
        <p:spPr>
          <a:xfrm>
            <a:off x="5370211" y="3521279"/>
            <a:ext cx="6821790" cy="3336721"/>
          </a:xfrm>
          <a:prstGeom prst="rect">
            <a:avLst/>
          </a:prstGeom>
        </p:spPr>
      </p:pic>
    </p:spTree>
    <p:extLst>
      <p:ext uri="{BB962C8B-B14F-4D97-AF65-F5344CB8AC3E}">
        <p14:creationId xmlns:p14="http://schemas.microsoft.com/office/powerpoint/2010/main" val="12301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3071495" y="2406015"/>
            <a:ext cx="8460740" cy="3368675"/>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360045" y="2188620"/>
            <a:ext cx="4614545" cy="3803464"/>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506730" y="-146050"/>
            <a:ext cx="4245610" cy="4443095"/>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8681720" y="-200660"/>
            <a:ext cx="5561965" cy="4008755"/>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4874273" y="2827860"/>
            <a:ext cx="6569185" cy="2554545"/>
          </a:xfrm>
          <a:prstGeom prst="rect">
            <a:avLst/>
          </a:prstGeom>
          <a:noFill/>
        </p:spPr>
        <p:txBody>
          <a:bodyPr wrap="square" rtlCol="0">
            <a:spAutoFit/>
          </a:bodyPr>
          <a:lstStyle/>
          <a:p>
            <a:pPr algn="just"/>
            <a:r>
              <a:rPr lang="en-US" sz="4000" b="1" dirty="0">
                <a:solidFill>
                  <a:srgbClr val="004924"/>
                </a:solidFill>
                <a:latin typeface="Cambria" panose="02040503050406030204" pitchFamily="18" charset="0"/>
              </a:rPr>
              <a:t>   - Chia </a:t>
            </a:r>
            <a:r>
              <a:rPr lang="en-US" sz="4000" b="1" dirty="0" err="1">
                <a:solidFill>
                  <a:srgbClr val="004924"/>
                </a:solidFill>
                <a:latin typeface="Cambria" panose="02040503050406030204" pitchFamily="18" charset="0"/>
              </a:rPr>
              <a:t>sẻ</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với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người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thân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và</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tìm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thêm</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các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đọc</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về</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động</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vật</a:t>
            </a:r>
            <a:r>
              <a:rPr lang="en-US" sz="4000" b="1" dirty="0">
                <a:solidFill>
                  <a:srgbClr val="004924"/>
                </a:solidFill>
                <a:latin typeface="Cambria" panose="02040503050406030204" pitchFamily="18" charset="0"/>
              </a:rPr>
              <a:t>.</a:t>
            </a:r>
          </a:p>
          <a:p>
            <a:pPr algn="just"/>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Chuẩn</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bị</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bài</a:t>
            </a:r>
            <a:r>
              <a:rPr lang="en-US" sz="4000" b="1" dirty="0">
                <a:solidFill>
                  <a:srgbClr val="004924"/>
                </a:solidFill>
                <a:latin typeface="Cambria" panose="02040503050406030204" pitchFamily="18" charset="0"/>
              </a:rPr>
              <a:t> </a:t>
            </a:r>
            <a:r>
              <a:rPr lang="en-US" sz="4000" b="1" dirty="0" err="1">
                <a:solidFill>
                  <a:srgbClr val="004924"/>
                </a:solidFill>
                <a:latin typeface="Cambria" panose="02040503050406030204" pitchFamily="18" charset="0"/>
              </a:rPr>
              <a:t>mới</a:t>
            </a:r>
            <a:r>
              <a:rPr lang="en-US" sz="4000" b="1" dirty="0">
                <a:solidFill>
                  <a:srgbClr val="004924"/>
                </a:solidFill>
                <a:latin typeface="Cambria" panose="02040503050406030204" pitchFamily="18" charset="0"/>
              </a:rPr>
              <a:t>.</a:t>
            </a:r>
            <a:endParaRPr lang="vi-VN" sz="4000" b="1" dirty="0">
              <a:solidFill>
                <a:srgbClr val="004924"/>
              </a:solidFill>
              <a:latin typeface="Cambria" panose="02040503050406030204" pitchFamily="18" charset="0"/>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4147758" y="871232"/>
            <a:ext cx="4365114" cy="15972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43243" y="-39883"/>
            <a:ext cx="12217400" cy="6858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18733" y="4179248"/>
            <a:ext cx="12204065" cy="278130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3768289" y="210522"/>
            <a:ext cx="3974937" cy="1694835"/>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542102" y="2155762"/>
            <a:ext cx="10193395" cy="3639627"/>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57BB67-82FA-953D-60BD-9AF28A0A5775}"/>
              </a:ext>
            </a:extLst>
          </p:cNvPr>
          <p:cNvSpPr txBox="1"/>
          <p:nvPr/>
        </p:nvSpPr>
        <p:spPr>
          <a:xfrm>
            <a:off x="1429789" y="727336"/>
            <a:ext cx="10382249" cy="646331"/>
          </a:xfrm>
          <a:prstGeom prst="rect">
            <a:avLst/>
          </a:prstGeom>
          <a:noFill/>
        </p:spPr>
        <p:txBody>
          <a:bodyPr wrap="square" rtlCol="0">
            <a:spAutoFit/>
          </a:bodyPr>
          <a:lstStyle/>
          <a:p>
            <a:r>
              <a:rPr lang="en-US" sz="3600" b="1" dirty="0" err="1">
                <a:solidFill>
                  <a:prstClr val="black"/>
                </a:solidFill>
                <a:latin typeface="Cambria" panose="02040503050406030204" pitchFamily="18" charset="0"/>
              </a:rPr>
              <a:t>Nói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về</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về</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loài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rừng</a:t>
            </a:r>
            <a:r>
              <a:rPr lang="en-US" sz="3600" b="1" dirty="0">
                <a:solidFill>
                  <a:prstClr val="black"/>
                </a:solidFill>
                <a:latin typeface="Cambria" panose="02040503050406030204" pitchFamily="18" charset="0"/>
              </a:rPr>
              <a:t>.</a:t>
            </a:r>
          </a:p>
        </p:txBody>
      </p:sp>
      <p:pic>
        <p:nvPicPr>
          <p:cNvPr id="3" name="Picture 2">
            <a:extLst>
              <a:ext uri="{FF2B5EF4-FFF2-40B4-BE49-F238E27FC236}">
                <a16:creationId xmlns:a16="http://schemas.microsoft.com/office/drawing/2014/main" id="{0F92AAC8-665B-C6D7-17D9-99B19C0722B6}"/>
              </a:ext>
            </a:extLst>
          </p:cNvPr>
          <p:cNvPicPr>
            <a:picLocks noChangeAspect="1"/>
          </p:cNvPicPr>
          <p:nvPr/>
        </p:nvPicPr>
        <p:blipFill>
          <a:blip r:embed="rId2"/>
          <a:stretch>
            <a:fillRect/>
          </a:stretch>
        </p:blipFill>
        <p:spPr>
          <a:xfrm>
            <a:off x="1809750" y="1373667"/>
            <a:ext cx="8572500" cy="4619625"/>
          </a:xfrm>
          <a:prstGeom prst="rect">
            <a:avLst/>
          </a:prstGeom>
        </p:spPr>
      </p:pic>
    </p:spTree>
    <p:extLst>
      <p:ext uri="{BB962C8B-B14F-4D97-AF65-F5344CB8AC3E}">
        <p14:creationId xmlns:p14="http://schemas.microsoft.com/office/powerpoint/2010/main" val="6898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4CAD2-D211-43BC-1B40-13B30C9AB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36" y="680028"/>
            <a:ext cx="10320670" cy="5651252"/>
          </a:xfrm>
          <a:prstGeom prst="rect">
            <a:avLst/>
          </a:prstGeom>
        </p:spPr>
      </p:pic>
      <p:pic>
        <p:nvPicPr>
          <p:cNvPr id="2" name="Picture 1">
            <a:extLst>
              <a:ext uri="{FF2B5EF4-FFF2-40B4-BE49-F238E27FC236}">
                <a16:creationId xmlns:a16="http://schemas.microsoft.com/office/drawing/2014/main" id="{5C111675-D1A6-A70E-10E8-4F35728EC3F4}"/>
              </a:ext>
            </a:extLst>
          </p:cNvPr>
          <p:cNvPicPr>
            <a:picLocks noChangeAspect="1"/>
          </p:cNvPicPr>
          <p:nvPr/>
        </p:nvPicPr>
        <p:blipFill>
          <a:blip r:embed="rId3"/>
          <a:stretch>
            <a:fillRect/>
          </a:stretch>
        </p:blipFill>
        <p:spPr>
          <a:xfrm>
            <a:off x="3064755" y="680028"/>
            <a:ext cx="5913633" cy="743776"/>
          </a:xfrm>
          <a:prstGeom prst="rect">
            <a:avLst/>
          </a:prstGeom>
        </p:spPr>
      </p:pic>
    </p:spTree>
    <p:extLst>
      <p:ext uri="{BB962C8B-B14F-4D97-AF65-F5344CB8AC3E}">
        <p14:creationId xmlns:p14="http://schemas.microsoft.com/office/powerpoint/2010/main" val="30238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219454" y="1342908"/>
            <a:ext cx="11501492" cy="4893647"/>
          </a:xfrm>
          <a:prstGeom prst="rect">
            <a:avLst/>
          </a:prstGeom>
          <a:solidFill>
            <a:schemeClr val="bg1"/>
          </a:solidFill>
        </p:spPr>
        <p:txBody>
          <a:bodyPr wrap="square" rtlCol="0">
            <a:spAutoFit/>
          </a:bodyPr>
          <a:lstStyle/>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600" b="1" dirty="0">
                <a:solidFill>
                  <a:prstClr val="black"/>
                </a:solidFill>
                <a:latin typeface="Cambria" panose="02040503050406030204" pitchFamily="18" charset="0"/>
              </a:rPr>
              <a:t>   </a:t>
            </a:r>
            <a:r>
              <a:rPr lang="vi-VN" sz="2600" b="1" dirty="0">
                <a:solidFill>
                  <a:prstClr val="black"/>
                </a:solidFill>
                <a:latin typeface="Cambria" panose="020405030504060302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140716" y="596640"/>
            <a:ext cx="5910567" cy="746268"/>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3D8B934-48AE-F34E-2191-2892F88874EC}"/>
              </a:ext>
            </a:extLst>
          </p:cNvPr>
          <p:cNvPicPr>
            <a:picLocks noChangeAspect="1"/>
          </p:cNvPicPr>
          <p:nvPr/>
        </p:nvPicPr>
        <p:blipFill>
          <a:blip r:embed="rId2"/>
          <a:stretch>
            <a:fillRect/>
          </a:stretch>
        </p:blipFill>
        <p:spPr>
          <a:xfrm>
            <a:off x="3092778" y="808056"/>
            <a:ext cx="6737963" cy="850735"/>
          </a:xfrm>
          <a:prstGeom prst="rect">
            <a:avLst/>
          </a:prstGeom>
        </p:spPr>
      </p:pic>
      <p:pic>
        <p:nvPicPr>
          <p:cNvPr id="3" name="Picture 2">
            <a:extLst>
              <a:ext uri="{FF2B5EF4-FFF2-40B4-BE49-F238E27FC236}">
                <a16:creationId xmlns:a16="http://schemas.microsoft.com/office/drawing/2014/main" id="{B05A4D6C-8810-967C-6137-20139297D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12" y="3120656"/>
            <a:ext cx="5993219" cy="3281685"/>
          </a:xfrm>
          <a:prstGeom prst="rect">
            <a:avLst/>
          </a:prstGeom>
          <a:ln>
            <a:noFill/>
          </a:ln>
          <a:effectLst>
            <a:softEdge rad="112500"/>
          </a:effectLst>
        </p:spPr>
      </p:pic>
      <p:sp>
        <p:nvSpPr>
          <p:cNvPr id="27" name="TextBox 26">
            <a:extLst>
              <a:ext uri="{FF2B5EF4-FFF2-40B4-BE49-F238E27FC236}">
                <a16:creationId xmlns:a16="http://schemas.microsoft.com/office/drawing/2014/main" id="{EDDFED42-8A20-C8AF-CB82-5C318F160931}"/>
              </a:ext>
            </a:extLst>
          </p:cNvPr>
          <p:cNvSpPr txBox="1"/>
          <p:nvPr/>
        </p:nvSpPr>
        <p:spPr>
          <a:xfrm>
            <a:off x="345254" y="1658791"/>
            <a:ext cx="11501492" cy="2169825"/>
          </a:xfrm>
          <a:prstGeom prst="rect">
            <a:avLst/>
          </a:prstGeom>
          <a:noFill/>
        </p:spPr>
        <p:txBody>
          <a:bodyPr wrap="square" rtlCol="0">
            <a:spAutoFit/>
          </a:bodyPr>
          <a:lstStyle/>
          <a:p>
            <a:pPr algn="just"/>
            <a:r>
              <a:rPr lang="en-US" sz="2700" b="1" dirty="0">
                <a:solidFill>
                  <a:prstClr val="black"/>
                </a:solidFill>
                <a:latin typeface="Cambria" panose="02040503050406030204" pitchFamily="18" charset="0"/>
              </a:rPr>
              <a:t>     V</a:t>
            </a:r>
            <a:r>
              <a:rPr lang="vi-VN" sz="2700" b="1" dirty="0">
                <a:solidFill>
                  <a:prstClr val="black"/>
                </a:solidFill>
                <a:latin typeface="Cambria" panose="02040503050406030204" pitchFamily="18" charset="0"/>
              </a:rPr>
              <a:t>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700" b="1" i="1" dirty="0">
                <a:solidFill>
                  <a:prstClr val="black"/>
                </a:solidFill>
                <a:latin typeface="Cambria" panose="02040503050406030204" pitchFamily="18" charset="0"/>
              </a:rPr>
              <a:t>(Theo Vũ Hùng</a:t>
            </a:r>
            <a:r>
              <a:rPr lang="en-US" sz="2700" b="1" i="1" dirty="0">
                <a:solidFill>
                  <a:prstClr val="black"/>
                </a:solidFill>
                <a:latin typeface="Cambria" panose="02040503050406030204" pitchFamily="18" charset="0"/>
              </a:rPr>
              <a:t>)</a:t>
            </a:r>
            <a:endParaRPr lang="vi-VN" sz="2700" b="1" i="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22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611008" y="2294312"/>
            <a:ext cx="4484991" cy="1330036"/>
            <a:chOff x="1047403" y="2294312"/>
            <a:chExt cx="4484991"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23562"/>
              <a:ext cx="4156362"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Trường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Sơn</a:t>
              </a:r>
              <a:endParaRPr lang="vi-VN" sz="4800" b="1" i="1" dirty="0">
                <a:solidFill>
                  <a:prstClr val="black"/>
                </a:solidFill>
                <a:latin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6684543" y="2273404"/>
            <a:ext cx="3056314" cy="1330036"/>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E806C6-09C0-75B8-9369-CF197D04824A}"/>
                </a:ext>
              </a:extLst>
            </p:cNvPr>
            <p:cNvSpPr txBox="1"/>
            <p:nvPr/>
          </p:nvSpPr>
          <p:spPr>
            <a:xfrm>
              <a:off x="1941268" y="2506942"/>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xứ</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sở</a:t>
              </a:r>
              <a:endParaRPr lang="vi-VN" sz="4800" b="1" i="1" dirty="0">
                <a:solidFill>
                  <a:prstClr val="black"/>
                </a:solidFill>
                <a:latin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1611009" y="4049886"/>
            <a:ext cx="4038241" cy="1330036"/>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830997"/>
            </a:xfrm>
            <a:prstGeom prst="rect">
              <a:avLst/>
            </a:prstGeom>
            <a:noFill/>
          </p:spPr>
          <p:txBody>
            <a:bodyPr wrap="square" rtlCol="0">
              <a:spAutoFit/>
            </a:bodyPr>
            <a:lstStyle/>
            <a:p>
              <a:r>
                <a:rPr lang="en-US" sz="4800" b="1" dirty="0">
                  <a:solidFill>
                    <a:prstClr val="black"/>
                  </a:solidFill>
                  <a:latin typeface="Cambria" panose="02040503050406030204" pitchFamily="18" charset="0"/>
                </a:rPr>
                <a:t>ki-</a:t>
              </a:r>
              <a:r>
                <a:rPr lang="en-US" sz="4800" b="1" dirty="0" err="1">
                  <a:solidFill>
                    <a:prstClr val="black"/>
                  </a:solidFill>
                  <a:latin typeface="Cambria" panose="02040503050406030204" pitchFamily="18" charset="0"/>
                </a:rPr>
                <a:t>lô</a:t>
              </a:r>
              <a:r>
                <a:rPr lang="en-US" sz="4800" b="1" dirty="0">
                  <a:solidFill>
                    <a:prstClr val="black"/>
                  </a:solidFill>
                  <a:latin typeface="Cambria" panose="02040503050406030204" pitchFamily="18" charset="0"/>
                </a:rPr>
                <a:t>-gam</a:t>
              </a:r>
              <a:endParaRPr lang="vi-VN" sz="4800" b="1" i="1" dirty="0">
                <a:solidFill>
                  <a:prstClr val="black"/>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6684543" y="4028978"/>
            <a:ext cx="3056314" cy="1330036"/>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DCFAF-069A-DE76-E583-E5468B17B50F}"/>
                </a:ext>
              </a:extLst>
            </p:cNvPr>
            <p:cNvSpPr txBox="1"/>
            <p:nvPr/>
          </p:nvSpPr>
          <p:spPr>
            <a:xfrm>
              <a:off x="2167361" y="2543830"/>
              <a:ext cx="2461678" cy="830997"/>
            </a:xfrm>
            <a:prstGeom prst="rect">
              <a:avLst/>
            </a:prstGeom>
            <a:noFill/>
          </p:spPr>
          <p:txBody>
            <a:bodyPr wrap="square" rtlCol="0">
              <a:spAutoFit/>
            </a:bodyPr>
            <a:lstStyle/>
            <a:p>
              <a:r>
                <a:rPr lang="en-US" sz="4800" b="1" dirty="0" err="1">
                  <a:solidFill>
                    <a:prstClr val="black"/>
                  </a:solidFill>
                  <a:latin typeface="Cambria" panose="02040503050406030204" pitchFamily="18" charset="0"/>
                </a:rPr>
                <a:t>rống</a:t>
              </a:r>
              <a:endParaRPr lang="vi-VN" sz="4800" b="1" i="1" dirty="0">
                <a:solidFill>
                  <a:prstClr val="black"/>
                </a:solidFill>
                <a:latin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2127269" y="679341"/>
            <a:ext cx="7613588" cy="1381294"/>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1269</Words>
  <Application>Microsoft Office PowerPoint</Application>
  <PresentationFormat>Widescreen</PresentationFormat>
  <Paragraphs>59</Paragraphs>
  <Slides>30</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SVN-Ready</vt:lpstr>
      <vt:lpstr>Calibri Light</vt:lpstr>
      <vt:lpstr>Cambria</vt:lpstr>
      <vt:lpstr>Times New Roman</vt:lpstr>
      <vt:lpstr>Wingdings</vt:lpstr>
      <vt:lpstr>SVN-Newton</vt:lpstr>
      <vt:lpstr>#9Slide07 HoneyCream</vt:lpstr>
      <vt:lpstr>字魂58号-创中黑</vt:lpstr>
      <vt:lpstr>Calibri</vt:lpstr>
      <vt:lpstr>Arial</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dc:creator>
  <cp:keywords>MNT</cp:keywords>
  <cp:lastModifiedBy>Vũ Kim Ngân</cp:lastModifiedBy>
  <cp:revision>28</cp:revision>
  <dcterms:created xsi:type="dcterms:W3CDTF">2023-01-03T08:27:30Z</dcterms:created>
  <dcterms:modified xsi:type="dcterms:W3CDTF">2024-02-23T02:51:19Z</dcterms:modified>
</cp:coreProperties>
</file>