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1575" r:id="rId2"/>
    <p:sldId id="257" r:id="rId3"/>
    <p:sldId id="263" r:id="rId4"/>
    <p:sldId id="325" r:id="rId5"/>
    <p:sldId id="326" r:id="rId6"/>
    <p:sldId id="259" r:id="rId7"/>
    <p:sldId id="264" r:id="rId8"/>
    <p:sldId id="275" r:id="rId9"/>
    <p:sldId id="306" r:id="rId10"/>
    <p:sldId id="265" r:id="rId11"/>
    <p:sldId id="307" r:id="rId12"/>
    <p:sldId id="308" r:id="rId13"/>
    <p:sldId id="309" r:id="rId14"/>
    <p:sldId id="269" r:id="rId15"/>
    <p:sldId id="310" r:id="rId16"/>
    <p:sldId id="311" r:id="rId17"/>
    <p:sldId id="314" r:id="rId18"/>
    <p:sldId id="313" r:id="rId19"/>
    <p:sldId id="315" r:id="rId20"/>
    <p:sldId id="316" r:id="rId21"/>
    <p:sldId id="317" r:id="rId22"/>
    <p:sldId id="318" r:id="rId23"/>
  </p:sldIdLst>
  <p:sldSz cx="12192000" cy="6858000"/>
  <p:notesSz cx="6858000" cy="9144000"/>
  <p:embeddedFontLst>
    <p:embeddedFont>
      <p:font typeface="等线" panose="02010600030101010101" pitchFamily="2" charset="-122"/>
      <p:regular r:id="rId25"/>
    </p:embeddedFont>
    <p:embeddedFont>
      <p:font typeface="等线 Light" panose="02010600030101010101" pitchFamily="2" charset="-122"/>
      <p:regular r:id="rId26"/>
    </p:embeddedFont>
    <p:embeddedFont>
      <p:font typeface="#9Slide07 Altus" panose="020B0604020202020204" charset="0"/>
      <p:regular r:id="rId27"/>
    </p:embeddedFont>
    <p:embeddedFont>
      <p:font typeface="#9Slide07 HoneyCream" panose="020B0604020202020204" charset="0"/>
      <p:regular r:id="rId28"/>
    </p:embeddedFont>
    <p:embeddedFont>
      <p:font typeface="#9Slide07 SVNAppleberry" panose="02040603050506020204"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50" d="100"/>
          <a:sy n="50" d="100"/>
        </p:scale>
        <p:origin x="918"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FE062-7C73-4FE1-8E41-D1ADA0D60658}" type="datetimeFigureOut">
              <a:rPr lang="zh-CN" altLang="en-US" smtClean="0"/>
              <a:t>2024/2/23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B90B0-608F-4BB8-B5DA-6EF37C1C1075}" type="slidenum">
              <a:rPr lang="zh-CN" altLang="en-US" smtClean="0"/>
              <a:t>‹#›</a:t>
            </a:fld>
            <a:endParaRPr lang="zh-CN" altLang="en-US"/>
          </a:p>
        </p:txBody>
      </p:sp>
    </p:spTree>
    <p:extLst>
      <p:ext uri="{BB962C8B-B14F-4D97-AF65-F5344CB8AC3E}">
        <p14:creationId xmlns:p14="http://schemas.microsoft.com/office/powerpoint/2010/main" val="62852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90B0-608F-4BB8-B5DA-6EF37C1C1075}" type="slidenum">
              <a:rPr lang="zh-CN" altLang="en-US" smtClean="0"/>
              <a:t>14</a:t>
            </a:fld>
            <a:endParaRPr lang="zh-CN" altLang="en-US"/>
          </a:p>
        </p:txBody>
      </p:sp>
    </p:spTree>
    <p:extLst>
      <p:ext uri="{BB962C8B-B14F-4D97-AF65-F5344CB8AC3E}">
        <p14:creationId xmlns:p14="http://schemas.microsoft.com/office/powerpoint/2010/main" val="333803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90B0-608F-4BB8-B5DA-6EF37C1C1075}" type="slidenum">
              <a:rPr lang="zh-CN" altLang="en-US" smtClean="0"/>
              <a:t>15</a:t>
            </a:fld>
            <a:endParaRPr lang="zh-CN" altLang="en-US"/>
          </a:p>
        </p:txBody>
      </p:sp>
    </p:spTree>
    <p:extLst>
      <p:ext uri="{BB962C8B-B14F-4D97-AF65-F5344CB8AC3E}">
        <p14:creationId xmlns:p14="http://schemas.microsoft.com/office/powerpoint/2010/main" val="58285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90B0-608F-4BB8-B5DA-6EF37C1C1075}" type="slidenum">
              <a:rPr lang="zh-CN" altLang="en-US" smtClean="0"/>
              <a:t>16</a:t>
            </a:fld>
            <a:endParaRPr lang="zh-CN" altLang="en-US"/>
          </a:p>
        </p:txBody>
      </p:sp>
    </p:spTree>
    <p:extLst>
      <p:ext uri="{BB962C8B-B14F-4D97-AF65-F5344CB8AC3E}">
        <p14:creationId xmlns:p14="http://schemas.microsoft.com/office/powerpoint/2010/main" val="1087522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90B0-608F-4BB8-B5DA-6EF37C1C1075}" type="slidenum">
              <a:rPr lang="zh-CN" altLang="en-US" smtClean="0"/>
              <a:t>18</a:t>
            </a:fld>
            <a:endParaRPr lang="zh-CN" altLang="en-US"/>
          </a:p>
        </p:txBody>
      </p:sp>
    </p:spTree>
    <p:extLst>
      <p:ext uri="{BB962C8B-B14F-4D97-AF65-F5344CB8AC3E}">
        <p14:creationId xmlns:p14="http://schemas.microsoft.com/office/powerpoint/2010/main" val="228198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90B0-608F-4BB8-B5DA-6EF37C1C1075}" type="slidenum">
              <a:rPr lang="zh-CN" altLang="en-US" smtClean="0"/>
              <a:t>19</a:t>
            </a:fld>
            <a:endParaRPr lang="zh-CN" altLang="en-US"/>
          </a:p>
        </p:txBody>
      </p:sp>
    </p:spTree>
    <p:extLst>
      <p:ext uri="{BB962C8B-B14F-4D97-AF65-F5344CB8AC3E}">
        <p14:creationId xmlns:p14="http://schemas.microsoft.com/office/powerpoint/2010/main" val="124604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90B0-608F-4BB8-B5DA-6EF37C1C1075}" type="slidenum">
              <a:rPr lang="zh-CN" altLang="en-US" smtClean="0"/>
              <a:t>20</a:t>
            </a:fld>
            <a:endParaRPr lang="zh-CN" altLang="en-US"/>
          </a:p>
        </p:txBody>
      </p:sp>
    </p:spTree>
    <p:extLst>
      <p:ext uri="{BB962C8B-B14F-4D97-AF65-F5344CB8AC3E}">
        <p14:creationId xmlns:p14="http://schemas.microsoft.com/office/powerpoint/2010/main" val="329393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3FFC-3859-42E5-A4D1-5134576C90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B86FE-A9C1-483A-B47A-F52988E2B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285FFF-F3BD-4E9C-8E0F-3B66A6A93BCB}"/>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6413971E-249F-4532-A66D-4A2D04166A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8DF53D-47FE-4319-9446-4817B574F260}"/>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27390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C00CD-8084-462D-868B-9358C626F2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DD8250-AD89-44EF-91C3-DB64EBB13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D075F7-9E77-44BB-B732-970DFC6A2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6DC01A-309A-4F15-BDD1-F8990D6AB79A}"/>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6" name="页脚占位符 5">
            <a:extLst>
              <a:ext uri="{FF2B5EF4-FFF2-40B4-BE49-F238E27FC236}">
                <a16:creationId xmlns:a16="http://schemas.microsoft.com/office/drawing/2014/main" id="{00B7855D-9723-459D-8AD2-64DE07E66F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956D39-AB99-4AAD-9F9D-DE01C984B050}"/>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77417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15765-741D-4EC3-AFAC-60A1677E0C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0CF2B97-4AD4-493C-A7B7-6B9B503B5D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30145E-C78D-4107-A20D-0135ED6FD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2810F8-80D9-4C79-AEC4-CA6D08EB616F}"/>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6" name="页脚占位符 5">
            <a:extLst>
              <a:ext uri="{FF2B5EF4-FFF2-40B4-BE49-F238E27FC236}">
                <a16:creationId xmlns:a16="http://schemas.microsoft.com/office/drawing/2014/main" id="{EC6E4239-1341-49BE-A80E-3F9D5A94F76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9E396E-2968-4D5D-B750-8EB91E6F7D84}"/>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2911389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9CFA-68D5-4DF6-911C-93DBE7C88B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5AF1306-6144-4DD6-9E65-0ED24E2DC4E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4F0AD9-34CC-482C-BF03-6C6591F9C756}"/>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95894CA6-2AB0-48D5-AE38-B8908E53BC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32B953D-62EA-45E4-995D-90D62EF1D5E5}"/>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83646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AB9B68-A282-4952-B80C-74CD2798866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CE1259-9F96-41B6-853B-25B6F3CE401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C37308-409F-46AF-8566-A35E5E66EF46}"/>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B3546CE3-F901-49C8-BB70-FF3C1D3BB0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CB80C7-84A4-45E7-B41A-6C72C9210D34}"/>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30340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3FFC-3859-42E5-A4D1-5134576C90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B86FE-A9C1-483A-B47A-F52988E2B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285FFF-F3BD-4E9C-8E0F-3B66A6A93BCB}"/>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6413971E-249F-4532-A66D-4A2D04166A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8DF53D-47FE-4319-9446-4817B574F260}"/>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290725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4043C8-0A2D-4195-B198-5F40AEA8F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7C7A12-D4E0-4B43-8DBA-3E11FC9DE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C20EF2-2455-4C98-88FD-272C469A26DA}"/>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0897C93A-06E0-4CE3-838C-8E43C5B09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42F173-EB01-4463-93C1-B5CBBC6A70CC}"/>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283208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286F9-4BEF-4067-AC98-E7131D45EB1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BAB803-CE8A-46D9-8F04-05CE7480F7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0175F4-16A6-4D0E-9C4E-F8D48095EAE6}"/>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A64806B7-792F-4CEF-B915-4385EEA109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F650EF-33D2-4EB2-8267-03AB87226482}"/>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365759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B37D9-D41E-45E2-9BF3-A31FC273A2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B62985-3E7A-42C2-BC7A-C1A8E89EEA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CC5B76-F43C-4C12-817D-F787116DD7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C309EBE-B260-409E-BFC6-0977B382E5AE}"/>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6" name="页脚占位符 5">
            <a:extLst>
              <a:ext uri="{FF2B5EF4-FFF2-40B4-BE49-F238E27FC236}">
                <a16:creationId xmlns:a16="http://schemas.microsoft.com/office/drawing/2014/main" id="{1BF14403-575E-4B93-97CF-6B3FA8EC94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2147F5-92EC-44B4-9D53-69121FD5278B}"/>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346715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1CA9EA-7528-4ACB-8563-CE2932C9E4F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06F95F-BCBE-4C07-B424-B8D360A4B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FD64E2E-62B2-4D41-8E66-A9F025BB81A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CAA756-ED9F-4B41-8163-80D85D15B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BA989A0-5DC8-4615-BA64-9C232C96CAC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3B38630-71DF-4CF6-A42D-F80727B70E33}"/>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8" name="页脚占位符 7">
            <a:extLst>
              <a:ext uri="{FF2B5EF4-FFF2-40B4-BE49-F238E27FC236}">
                <a16:creationId xmlns:a16="http://schemas.microsoft.com/office/drawing/2014/main" id="{4AC137B3-35E6-412D-BEBD-4C4B13F68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5328DF-1439-47DB-BBF7-11DE110F775C}"/>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254037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AC34FA-0900-4632-840B-E2FCEAE171F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E727E9A-3393-4805-99CD-B48174536C1B}"/>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4" name="页脚占位符 3">
            <a:extLst>
              <a:ext uri="{FF2B5EF4-FFF2-40B4-BE49-F238E27FC236}">
                <a16:creationId xmlns:a16="http://schemas.microsoft.com/office/drawing/2014/main" id="{E9CE956B-63F7-4BA4-A676-435A862B80F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2E11BB-F2F3-4F8E-AB5A-11622AF2C9D8}"/>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Tree>
    <p:extLst>
      <p:ext uri="{BB962C8B-B14F-4D97-AF65-F5344CB8AC3E}">
        <p14:creationId xmlns:p14="http://schemas.microsoft.com/office/powerpoint/2010/main" val="287413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26415E2-0E59-4CFD-8DA3-48BD7A7B3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6366"/>
            <a:ext cx="12192000" cy="12192000"/>
          </a:xfrm>
          <a:prstGeom prst="rect">
            <a:avLst/>
          </a:prstGeom>
        </p:spPr>
      </p:pic>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6619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p:txBody>
          <a:bodyPr/>
          <a:lstStyle/>
          <a:p>
            <a:fld id="{DCBD09F5-C466-4235-8896-79EE0DA2EA29}" type="datetimeFigureOut">
              <a:rPr lang="zh-CN" altLang="en-US" smtClean="0"/>
              <a:t>2024/2/23</a:t>
            </a:fld>
            <a:endParaRPr lang="zh-CN" altLang="en-US"/>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p:txBody>
          <a:bodyPr/>
          <a:lstStyle/>
          <a:p>
            <a:fld id="{751DDDB1-8C7C-450B-AC79-64E7A91B4197}" type="slidenum">
              <a:rPr lang="zh-CN" altLang="en-US" smtClean="0"/>
              <a:t>‹#›</a:t>
            </a:fld>
            <a:endParaRPr lang="zh-CN" altLang="en-US"/>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1775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2826E9D-AE4A-4F43-A3D5-9B792343A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380FCA-49F8-4CBC-8361-2AED72204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22B6D8-FE5B-41D3-8817-FD90E4739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D09F5-C466-4235-8896-79EE0DA2EA29}"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92676B8A-7DDE-4EAC-B300-1BC4CB878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7696D62-D906-4D74-8670-D9FB2A777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DDDB1-8C7C-450B-AC79-64E7A91B4197}"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1655554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60"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7E0607-FEFB-4731-0667-9116AF3F8894}"/>
              </a:ext>
            </a:extLst>
          </p:cNvPr>
          <p:cNvSpPr txBox="1"/>
          <p:nvPr/>
        </p:nvSpPr>
        <p:spPr>
          <a:xfrm>
            <a:off x="3517392" y="434757"/>
            <a:ext cx="515721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UBND QUẬN LONG BIÊN</a:t>
            </a:r>
          </a:p>
          <a:p>
            <a:pPr algn="ctr"/>
            <a:r>
              <a:rPr lang="en-US" sz="2400" b="1" dirty="0">
                <a:latin typeface="Arial" panose="020B0604020202020204" pitchFamily="34" charset="0"/>
                <a:cs typeface="Arial" panose="020B0604020202020204" pitchFamily="34" charset="0"/>
              </a:rPr>
              <a:t>TRƯỜNG TIỂU HỌC ÁI MỘ B</a:t>
            </a:r>
          </a:p>
        </p:txBody>
      </p:sp>
      <p:sp>
        <p:nvSpPr>
          <p:cNvPr id="6" name="TextBox 5">
            <a:extLst>
              <a:ext uri="{FF2B5EF4-FFF2-40B4-BE49-F238E27FC236}">
                <a16:creationId xmlns:a16="http://schemas.microsoft.com/office/drawing/2014/main" id="{CAA6D64D-7730-9F81-95F4-AB2A3FA7ED1A}"/>
              </a:ext>
            </a:extLst>
          </p:cNvPr>
          <p:cNvSpPr txBox="1"/>
          <p:nvPr/>
        </p:nvSpPr>
        <p:spPr>
          <a:xfrm>
            <a:off x="2330196" y="2816643"/>
            <a:ext cx="7531608" cy="1446550"/>
          </a:xfrm>
          <a:prstGeom prst="rect">
            <a:avLst/>
          </a:prstGeom>
          <a:noFill/>
        </p:spPr>
        <p:txBody>
          <a:bodyPr wrap="square" rtlCol="0">
            <a:spAutoFit/>
          </a:bodyPr>
          <a:lstStyle/>
          <a:p>
            <a:pPr algn="ctr"/>
            <a:r>
              <a:rPr lang="en-US" sz="4400" b="1" dirty="0">
                <a:ln w="22225">
                  <a:solidFill>
                    <a:schemeClr val="accent2"/>
                  </a:solidFill>
                  <a:prstDash val="solid"/>
                </a:ln>
                <a:solidFill>
                  <a:schemeClr val="accent4">
                    <a:lumMod val="60000"/>
                    <a:lumOff val="40000"/>
                  </a:schemeClr>
                </a:solidFill>
                <a:latin typeface="Arial" panose="020B0604020202020204" pitchFamily="34" charset="0"/>
                <a:cs typeface="Arial" panose="020B0604020202020204" pitchFamily="34" charset="0"/>
              </a:rPr>
              <a:t>BÀI GIẢNG ĐIỆN TỬ LỚP 3</a:t>
            </a:r>
          </a:p>
          <a:p>
            <a:pPr algn="ctr"/>
            <a:r>
              <a:rPr lang="en-US" sz="4400" b="1" dirty="0">
                <a:ln w="22225">
                  <a:solidFill>
                    <a:schemeClr val="accent2"/>
                  </a:solidFill>
                  <a:prstDash val="solid"/>
                </a:ln>
                <a:solidFill>
                  <a:schemeClr val="accent4">
                    <a:lumMod val="60000"/>
                    <a:lumOff val="40000"/>
                  </a:schemeClr>
                </a:solidFill>
                <a:latin typeface="Arial" panose="020B0604020202020204" pitchFamily="34" charset="0"/>
                <a:cs typeface="Arial" panose="020B0604020202020204" pitchFamily="34" charset="0"/>
              </a:rPr>
              <a:t>Môn: TIẾNG VIỆT</a:t>
            </a:r>
          </a:p>
        </p:txBody>
      </p:sp>
      <p:pic>
        <p:nvPicPr>
          <p:cNvPr id="8" name="Picture 7">
            <a:extLst>
              <a:ext uri="{FF2B5EF4-FFF2-40B4-BE49-F238E27FC236}">
                <a16:creationId xmlns:a16="http://schemas.microsoft.com/office/drawing/2014/main" id="{9F708F61-B713-6D1E-E659-0BC97847B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72" y="188976"/>
            <a:ext cx="1200329" cy="1200329"/>
          </a:xfrm>
          <a:prstGeom prst="rect">
            <a:avLst/>
          </a:prstGeom>
        </p:spPr>
      </p:pic>
    </p:spTree>
    <p:extLst>
      <p:ext uri="{BB962C8B-B14F-4D97-AF65-F5344CB8AC3E}">
        <p14:creationId xmlns:p14="http://schemas.microsoft.com/office/powerpoint/2010/main" val="85596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2685589" y="2300709"/>
            <a:ext cx="2881406" cy="954667"/>
            <a:chOff x="1840550" y="2320164"/>
            <a:chExt cx="2881406" cy="954667"/>
          </a:xfrm>
        </p:grpSpPr>
        <p:sp>
          <p:nvSpPr>
            <p:cNvPr id="11" name="Rectangle 10"/>
            <p:cNvSpPr/>
            <p:nvPr/>
          </p:nvSpPr>
          <p:spPr>
            <a:xfrm>
              <a:off x="2054795" y="2474333"/>
              <a:ext cx="2452916" cy="646331"/>
            </a:xfrm>
            <a:prstGeom prst="rect">
              <a:avLst/>
            </a:prstGeom>
          </p:spPr>
          <p:txBody>
            <a:bodyPr wrap="none">
              <a:spAutoFit/>
            </a:bodyPr>
            <a:lstStyle/>
            <a:p>
              <a:r>
                <a:rPr lang="en-US" sz="3600" b="1" dirty="0" err="1">
                  <a:solidFill>
                    <a:srgbClr val="C00000"/>
                  </a:solidFill>
                  <a:latin typeface="Cambria" panose="02040503050406030204" pitchFamily="18" charset="0"/>
                  <a:ea typeface="Cambria" panose="02040503050406030204" pitchFamily="18" charset="0"/>
                </a:rPr>
                <a:t>chim</a:t>
              </a:r>
              <a:r>
                <a:rPr lang="en-US" sz="3600" b="1" dirty="0">
                  <a:solidFill>
                    <a:srgbClr val="C00000"/>
                  </a:solidFill>
                  <a:latin typeface="Cambria" panose="02040503050406030204" pitchFamily="18" charset="0"/>
                  <a:ea typeface="Cambria" panose="02040503050406030204" pitchFamily="18" charset="0"/>
                </a:rPr>
                <a:t> ổ </a:t>
              </a:r>
              <a:r>
                <a:rPr lang="en-US" sz="3600" b="1" dirty="0" err="1">
                  <a:solidFill>
                    <a:srgbClr val="C00000"/>
                  </a:solidFill>
                  <a:latin typeface="Cambria" panose="02040503050406030204" pitchFamily="18" charset="0"/>
                  <a:ea typeface="Cambria" panose="02040503050406030204" pitchFamily="18" charset="0"/>
                </a:rPr>
                <a:t>dộc</a:t>
              </a:r>
              <a:endParaRPr lang="en-US" sz="3600" b="1" dirty="0">
                <a:solidFill>
                  <a:srgbClr val="C0000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40550" y="2320164"/>
              <a:ext cx="2881406" cy="954667"/>
            </a:xfrm>
            <a:prstGeom prst="rect">
              <a:avLst/>
            </a:prstGeom>
          </p:spPr>
        </p:pic>
      </p:grpSp>
      <p:grpSp>
        <p:nvGrpSpPr>
          <p:cNvPr id="18" name="Group 17"/>
          <p:cNvGrpSpPr/>
          <p:nvPr/>
        </p:nvGrpSpPr>
        <p:grpSpPr>
          <a:xfrm>
            <a:off x="6125507" y="2300709"/>
            <a:ext cx="2881406" cy="954667"/>
            <a:chOff x="1651395" y="2320164"/>
            <a:chExt cx="2881406" cy="954667"/>
          </a:xfrm>
        </p:grpSpPr>
        <p:sp>
          <p:nvSpPr>
            <p:cNvPr id="19" name="Rectangle 18"/>
            <p:cNvSpPr/>
            <p:nvPr/>
          </p:nvSpPr>
          <p:spPr>
            <a:xfrm>
              <a:off x="2054795" y="2474333"/>
              <a:ext cx="2074607" cy="646331"/>
            </a:xfrm>
            <a:prstGeom prst="rect">
              <a:avLst/>
            </a:prstGeom>
          </p:spPr>
          <p:txBody>
            <a:bodyPr wrap="none">
              <a:spAutoFit/>
            </a:bodyPr>
            <a:lstStyle/>
            <a:p>
              <a:r>
                <a:rPr lang="en-US" sz="3600" b="1" dirty="0" err="1">
                  <a:solidFill>
                    <a:srgbClr val="C00000"/>
                  </a:solidFill>
                  <a:latin typeface="Cambria" panose="02040503050406030204" pitchFamily="18" charset="0"/>
                  <a:ea typeface="Cambria" panose="02040503050406030204" pitchFamily="18" charset="0"/>
                </a:rPr>
                <a:t>luồn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kim</a:t>
              </a:r>
              <a:endParaRPr lang="en-US" sz="3600" b="1" dirty="0">
                <a:solidFill>
                  <a:srgbClr val="C00000"/>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2"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51395" y="2320164"/>
              <a:ext cx="2881406" cy="954667"/>
            </a:xfrm>
            <a:prstGeom prst="rect">
              <a:avLst/>
            </a:prstGeom>
          </p:spPr>
        </p:pic>
      </p:grpSp>
      <p:grpSp>
        <p:nvGrpSpPr>
          <p:cNvPr id="21" name="Group 20"/>
          <p:cNvGrpSpPr/>
          <p:nvPr/>
        </p:nvGrpSpPr>
        <p:grpSpPr>
          <a:xfrm>
            <a:off x="2685589" y="3863619"/>
            <a:ext cx="2881406" cy="954667"/>
            <a:chOff x="1840550" y="2320164"/>
            <a:chExt cx="2881406" cy="954667"/>
          </a:xfrm>
        </p:grpSpPr>
        <p:pic>
          <p:nvPicPr>
            <p:cNvPr id="24" name="Picture 23"/>
            <p:cNvPicPr>
              <a:picLocks noChangeAspect="1"/>
            </p:cNvPicPr>
            <p:nvPr/>
          </p:nvPicPr>
          <p:blipFill>
            <a:blip r:embed="rId2"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40550" y="2320164"/>
              <a:ext cx="2881406" cy="954667"/>
            </a:xfrm>
            <a:prstGeom prst="rect">
              <a:avLst/>
            </a:prstGeom>
          </p:spPr>
        </p:pic>
        <p:sp>
          <p:nvSpPr>
            <p:cNvPr id="23" name="Rectangle 22"/>
            <p:cNvSpPr/>
            <p:nvPr/>
          </p:nvSpPr>
          <p:spPr>
            <a:xfrm>
              <a:off x="2368349" y="2474332"/>
              <a:ext cx="1880323" cy="646331"/>
            </a:xfrm>
            <a:prstGeom prst="rect">
              <a:avLst/>
            </a:prstGeom>
          </p:spPr>
          <p:txBody>
            <a:bodyPr wrap="none">
              <a:spAutoFit/>
            </a:bodyPr>
            <a:lstStyle/>
            <a:p>
              <a:r>
                <a:rPr lang="en-US" sz="3600" b="1" dirty="0" err="1">
                  <a:solidFill>
                    <a:srgbClr val="C00000"/>
                  </a:solidFill>
                  <a:latin typeface="Cambria" panose="02040503050406030204" pitchFamily="18" charset="0"/>
                  <a:ea typeface="Cambria" panose="02040503050406030204" pitchFamily="18" charset="0"/>
                </a:rPr>
                <a:t>khâu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vá</a:t>
              </a:r>
              <a:endParaRPr lang="en-US" sz="3600" b="1" dirty="0">
                <a:solidFill>
                  <a:srgbClr val="C0000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6125507" y="3863619"/>
            <a:ext cx="2881406" cy="954667"/>
            <a:chOff x="1856148" y="2320165"/>
            <a:chExt cx="2881406" cy="954667"/>
          </a:xfrm>
        </p:grpSpPr>
        <p:pic>
          <p:nvPicPr>
            <p:cNvPr id="27" name="Picture 26"/>
            <p:cNvPicPr>
              <a:picLocks noChangeAspect="1"/>
            </p:cNvPicPr>
            <p:nvPr/>
          </p:nvPicPr>
          <p:blipFill>
            <a:blip r:embed="rId2"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56148" y="2320165"/>
              <a:ext cx="2881406" cy="954667"/>
            </a:xfrm>
            <a:prstGeom prst="rect">
              <a:avLst/>
            </a:prstGeom>
          </p:spPr>
        </p:pic>
        <p:sp>
          <p:nvSpPr>
            <p:cNvPr id="26" name="Rectangle 25"/>
            <p:cNvSpPr/>
            <p:nvPr/>
          </p:nvSpPr>
          <p:spPr>
            <a:xfrm>
              <a:off x="2468132" y="2474332"/>
              <a:ext cx="1558440" cy="646331"/>
            </a:xfrm>
            <a:prstGeom prst="rect">
              <a:avLst/>
            </a:prstGeom>
          </p:spPr>
          <p:txBody>
            <a:bodyPr wrap="none">
              <a:spAutoFit/>
            </a:bodyPr>
            <a:lstStyle/>
            <a:p>
              <a:r>
                <a:rPr lang="en-US" sz="3600" b="1" dirty="0" err="1">
                  <a:solidFill>
                    <a:srgbClr val="C00000"/>
                  </a:solidFill>
                  <a:latin typeface="Cambria" panose="02040503050406030204" pitchFamily="18" charset="0"/>
                  <a:ea typeface="Cambria" panose="02040503050406030204" pitchFamily="18" charset="0"/>
                </a:rPr>
                <a:t>ốc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sên</a:t>
              </a:r>
              <a:endParaRPr lang="en-US" sz="3600" b="1" dirty="0">
                <a:solidFill>
                  <a:srgbClr val="C00000"/>
                </a:solidFill>
                <a:latin typeface="Cambria" panose="02040503050406030204" pitchFamily="18" charset="0"/>
                <a:ea typeface="Cambria" panose="02040503050406030204" pitchFamily="18" charset="0"/>
              </a:endParaRPr>
            </a:p>
          </p:txBody>
        </p:sp>
      </p:grpSp>
      <p:sp>
        <p:nvSpPr>
          <p:cNvPr id="2" name="TextBox 1">
            <a:extLst>
              <a:ext uri="{FF2B5EF4-FFF2-40B4-BE49-F238E27FC236}">
                <a16:creationId xmlns:a16="http://schemas.microsoft.com/office/drawing/2014/main" id="{B6E84367-225D-48FF-88A0-024AA1803DAC}"/>
              </a:ext>
            </a:extLst>
          </p:cNvPr>
          <p:cNvSpPr txBox="1"/>
          <p:nvPr/>
        </p:nvSpPr>
        <p:spPr>
          <a:xfrm>
            <a:off x="3587262" y="1041009"/>
            <a:ext cx="541965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LUYỆN ĐỌC TỪ KHÓ</a:t>
            </a:r>
          </a:p>
        </p:txBody>
      </p:sp>
    </p:spTree>
    <p:extLst>
      <p:ext uri="{BB962C8B-B14F-4D97-AF65-F5344CB8AC3E}">
        <p14:creationId xmlns:p14="http://schemas.microsoft.com/office/powerpoint/2010/main" val="29184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057124" y="2151727"/>
            <a:ext cx="8132323" cy="2554545"/>
          </a:xfrm>
          <a:prstGeom prst="rect">
            <a:avLst/>
          </a:prstGeom>
        </p:spPr>
        <p:txBody>
          <a:bodyPr wrap="square">
            <a:spAutoFit/>
          </a:bodyPr>
          <a:lstStyle/>
          <a:p>
            <a:r>
              <a:rPr lang="en-US" sz="3200" dirty="0" err="1">
                <a:solidFill>
                  <a:schemeClr val="tx1">
                    <a:lumMod val="75000"/>
                    <a:lumOff val="25000"/>
                  </a:schemeClr>
                </a:solidFill>
                <a:latin typeface="Cambria" panose="02040503050406030204" pitchFamily="18" charset="0"/>
                <a:ea typeface="Cambria" panose="02040503050406030204" pitchFamily="18" charset="0"/>
              </a:rPr>
              <a:t>Mùa</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đông</a:t>
            </a:r>
            <a:r>
              <a:rPr lang="en-US" sz="3200" dirty="0">
                <a:solidFill>
                  <a:schemeClr val="tx1">
                    <a:lumMod val="75000"/>
                    <a:lumOff val="25000"/>
                  </a:schemeClr>
                </a:solidFill>
                <a:latin typeface="Cambria" panose="02040503050406030204" pitchFamily="18" charset="0"/>
                <a:ea typeface="Cambria" panose="02040503050406030204" pitchFamily="18" charset="0"/>
              </a:rPr>
              <a:t>,</a:t>
            </a:r>
            <a:r>
              <a:rPr lang="en-US" sz="3200" b="1" dirty="0">
                <a:solidFill>
                  <a:srgbClr val="C00000"/>
                </a:solidFill>
                <a:latin typeface="Cambria" panose="02040503050406030204" pitchFamily="18" charset="0"/>
                <a:ea typeface="Cambria" panose="02040503050406030204" pitchFamily="18" charset="0"/>
              </a:rPr>
              <a:t>/</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thỏ</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quấn</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tấm</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vải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lên</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người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cho</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đỡ</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rét</a:t>
            </a:r>
            <a:r>
              <a:rPr lang="en-US" sz="3200" b="1" dirty="0">
                <a:solidFill>
                  <a:srgbClr val="C00000"/>
                </a:solidFill>
                <a:latin typeface="Cambria" panose="02040503050406030204" pitchFamily="18" charset="0"/>
                <a:ea typeface="Cambria" panose="02040503050406030204" pitchFamily="18" charset="0"/>
              </a:rPr>
              <a:t>/</a:t>
            </a:r>
            <a:r>
              <a:rPr lang="en-US" sz="3200" dirty="0" err="1">
                <a:solidFill>
                  <a:schemeClr val="tx1">
                    <a:lumMod val="75000"/>
                    <a:lumOff val="25000"/>
                  </a:schemeClr>
                </a:solidFill>
                <a:latin typeface="Cambria" panose="02040503050406030204" pitchFamily="18" charset="0"/>
                <a:ea typeface="Cambria" panose="02040503050406030204" pitchFamily="18" charset="0"/>
              </a:rPr>
              <a:t>thì</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gió</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thổi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tấm</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vải</a:t>
            </a:r>
            <a:r>
              <a:rPr lang="en-US" sz="3200" dirty="0">
                <a:solidFill>
                  <a:schemeClr val="tx1">
                    <a:lumMod val="75000"/>
                    <a:lumOff val="25000"/>
                  </a:schemeClr>
                </a:solidFill>
                <a:latin typeface="Cambria" panose="02040503050406030204" pitchFamily="18" charset="0"/>
                <a:ea typeface="Cambria" panose="02040503050406030204" pitchFamily="18" charset="0"/>
              </a:rPr>
              <a:t> bay </a:t>
            </a:r>
            <a:r>
              <a:rPr lang="en-US" sz="3200"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ao</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Thỏ</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trải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vải</a:t>
            </a:r>
            <a:r>
              <a:rPr lang="en-US" sz="3200" dirty="0">
                <a:solidFill>
                  <a:schemeClr val="tx1">
                    <a:lumMod val="75000"/>
                    <a:lumOff val="25000"/>
                  </a:schemeClr>
                </a:solidFill>
                <a:latin typeface="Cambria" panose="02040503050406030204" pitchFamily="18" charset="0"/>
                <a:ea typeface="Cambria" panose="02040503050406030204" pitchFamily="18" charset="0"/>
              </a:rPr>
              <a:t>.</a:t>
            </a:r>
            <a:r>
              <a:rPr lang="en-US" sz="3200" b="1" dirty="0">
                <a:solidFill>
                  <a:srgbClr val="C00000"/>
                </a:solidFill>
                <a:latin typeface="Cambria" panose="02040503050406030204" pitchFamily="18" charset="0"/>
                <a:ea typeface="Cambria" panose="02040503050406030204" pitchFamily="18" charset="0"/>
              </a:rPr>
              <a:t>/</a:t>
            </a:r>
            <a:r>
              <a:rPr lang="en-US" sz="3200" dirty="0" err="1">
                <a:solidFill>
                  <a:schemeClr val="tx1">
                    <a:lumMod val="75000"/>
                    <a:lumOff val="25000"/>
                  </a:schemeClr>
                </a:solidFill>
                <a:latin typeface="Cambria" panose="02040503050406030204" pitchFamily="18" charset="0"/>
                <a:ea typeface="Cambria" panose="02040503050406030204" pitchFamily="18" charset="0"/>
              </a:rPr>
              <a:t>Ốc</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sên</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kẻ</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đường</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vạch</a:t>
            </a:r>
            <a:r>
              <a:rPr lang="en-US" sz="3200" dirty="0">
                <a:solidFill>
                  <a:schemeClr val="tx1">
                    <a:lumMod val="75000"/>
                    <a:lumOff val="25000"/>
                  </a:schemeClr>
                </a:solidFill>
                <a:latin typeface="Cambria" panose="02040503050406030204" pitchFamily="18" charset="0"/>
                <a:ea typeface="Cambria" panose="02040503050406030204" pitchFamily="18" charset="0"/>
              </a:rPr>
              <a:t>.</a:t>
            </a:r>
            <a:r>
              <a:rPr lang="en-US" sz="3200" b="1" dirty="0">
                <a:solidFill>
                  <a:srgbClr val="C00000"/>
                </a:solidFill>
                <a:latin typeface="Cambria" panose="02040503050406030204" pitchFamily="18" charset="0"/>
                <a:ea typeface="Cambria" panose="02040503050406030204" pitchFamily="18" charset="0"/>
              </a:rPr>
              <a:t>/</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Bọ</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ngựa</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cắt</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vải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theo</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vạch</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Tằm</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xe</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chỉ</a:t>
            </a:r>
            <a:r>
              <a:rPr lang="en-US" sz="3200" dirty="0">
                <a:solidFill>
                  <a:schemeClr val="tx1">
                    <a:lumMod val="75000"/>
                    <a:lumOff val="25000"/>
                  </a:schemeClr>
                </a:solidFill>
                <a:latin typeface="Cambria" panose="02040503050406030204" pitchFamily="18" charset="0"/>
                <a:ea typeface="Cambria" panose="02040503050406030204" pitchFamily="18" charset="0"/>
              </a:rPr>
              <a:t>.</a:t>
            </a:r>
            <a:r>
              <a:rPr lang="en-US" sz="3200" b="1" dirty="0">
                <a:solidFill>
                  <a:srgbClr val="C00000"/>
                </a:solidFill>
                <a:latin typeface="Cambria" panose="02040503050406030204" pitchFamily="18" charset="0"/>
                <a:ea typeface="Cambria" panose="02040503050406030204" pitchFamily="18" charset="0"/>
              </a:rPr>
              <a:t>/</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Nhím</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chắp</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vải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dùi</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en-US" sz="3200" dirty="0" err="1">
                <a:solidFill>
                  <a:schemeClr val="tx1">
                    <a:lumMod val="75000"/>
                    <a:lumOff val="25000"/>
                  </a:schemeClr>
                </a:solidFill>
                <a:latin typeface="Cambria" panose="02040503050406030204" pitchFamily="18" charset="0"/>
                <a:ea typeface="Cambria" panose="02040503050406030204" pitchFamily="18" charset="0"/>
              </a:rPr>
              <a:t>lỗ</a:t>
            </a:r>
            <a:r>
              <a:rPr lang="en-US" sz="3200" dirty="0">
                <a:solidFill>
                  <a:schemeClr val="tx1">
                    <a:lumMod val="75000"/>
                    <a:lumOff val="25000"/>
                  </a:schemeClr>
                </a:solidFill>
                <a:latin typeface="Cambria" panose="02040503050406030204" pitchFamily="18" charset="0"/>
                <a:ea typeface="Cambria" panose="02040503050406030204" pitchFamily="18" charset="0"/>
              </a:rPr>
              <a:t>. </a:t>
            </a:r>
            <a:r>
              <a:rPr lang="vi-VN" sz="3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Đôi chim ổ dộc luồn kim,</a:t>
            </a:r>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vi-VN" sz="3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may áo</a:t>
            </a:r>
            <a:r>
              <a:rPr lang="en-US" sz="3200" dirty="0">
                <a:solidFill>
                  <a:schemeClr val="tx1">
                    <a:lumMod val="75000"/>
                    <a:lumOff val="25000"/>
                  </a:schemeClr>
                </a:solidFill>
                <a:latin typeface="Cambria" panose="02040503050406030204" pitchFamily="18" charset="0"/>
                <a:ea typeface="Cambria" panose="02040503050406030204" pitchFamily="18" charset="0"/>
              </a:rPr>
              <a:t>…</a:t>
            </a:r>
            <a:r>
              <a:rPr lang="en-US" sz="3200" b="1" dirty="0">
                <a:solidFill>
                  <a:srgbClr val="C0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D0BE56AB-2CAC-4913-9A4E-0AE8C1231CB1}"/>
              </a:ext>
            </a:extLst>
          </p:cNvPr>
          <p:cNvSpPr txBox="1"/>
          <p:nvPr/>
        </p:nvSpPr>
        <p:spPr>
          <a:xfrm>
            <a:off x="3587262" y="1041009"/>
            <a:ext cx="541965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LUYỆN ĐỌC CÂU DÀI</a:t>
            </a:r>
          </a:p>
        </p:txBody>
      </p:sp>
    </p:spTree>
    <p:extLst>
      <p:ext uri="{BB962C8B-B14F-4D97-AF65-F5344CB8AC3E}">
        <p14:creationId xmlns:p14="http://schemas.microsoft.com/office/powerpoint/2010/main" val="33557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3620" y="715101"/>
            <a:ext cx="11806177" cy="5909310"/>
          </a:xfrm>
          <a:prstGeom prst="rect">
            <a:avLst/>
          </a:prstGeom>
          <a:solidFill>
            <a:schemeClr val="bg1"/>
          </a:solidFill>
          <a:ln w="28575">
            <a:prstDash val="lgDash"/>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Mùa </a:t>
            </a:r>
            <a:r>
              <a:rPr lang="en-US" sz="2100" dirty="0" err="1">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đông</a:t>
            </a:r>
            <a:r>
              <a:rPr lang="vi-VN"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thỏ quấn tấm vải lên người cho đỡ rét thì gió thổi tấm vải bay xuống ao. Nhím giúp thỏ khều tấm vải vào bờ và nói:</a:t>
            </a:r>
          </a:p>
          <a:p>
            <a:pPr algn="just"/>
            <a:r>
              <a:rPr lang="en-US"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Phải may thành áo mới được.</a:t>
            </a:r>
          </a:p>
          <a:p>
            <a:pPr algn="just"/>
            <a:r>
              <a:rPr lang="en-US"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Anh giúp chúng tôi cắt vải may áo. Mọi người cần áo ấm.</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Bọ ngựa đồng ý, vung kiếm cắt vải, nhím ngăn:</a:t>
            </a:r>
          </a:p>
          <a:p>
            <a:pPr algn="just"/>
            <a:r>
              <a:rPr lang="en-US" sz="2100"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 Phải cắt đúng theo kích thước.</a:t>
            </a:r>
          </a:p>
          <a:p>
            <a:pPr algn="just"/>
            <a:r>
              <a:rPr lang="en-US" sz="2100"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2100"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 Chúng tôi cần anh kẻ đường vạch để may áo ấm cho mọi người.</a:t>
            </a:r>
          </a:p>
          <a:p>
            <a:pPr algn="just"/>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Ốc sên nhận lời, bò lên tấm vải, vạch những đường rất rõ. Bây giờ chỉ còn thiếu người luồn kim giỏi. Tất cả lại đi tìm chim ổ dộc có biệt tài khâu vá.</a:t>
            </a:r>
          </a:p>
          <a:p>
            <a:pPr algn="just"/>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Xưởng may áo ấm được dựng lên. Thỏ trải vải. Ốc sên kẻ đường vạch.</a:t>
            </a:r>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Bọ ngựa cắt vải theo vạch. Tằm xe chỉ. Nhím chắp vải, dùi lỗ. Đôi chim ổ dộc luồn kim, may áo…</a:t>
            </a:r>
          </a:p>
          <a:p>
            <a:pPr algn="just"/>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Mùa đông năm ấy, trong rừng ai cũng có áo ấm để mặc.</a:t>
            </a:r>
          </a:p>
          <a:p>
            <a:pPr algn="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vi-VN" sz="2100" i="1" dirty="0">
                <a:solidFill>
                  <a:srgbClr val="000000"/>
                </a:solidFill>
                <a:latin typeface="Calibri" panose="020F0502020204030204" pitchFamily="34" charset="0"/>
                <a:ea typeface="Cambria" panose="02040503050406030204" pitchFamily="18" charset="0"/>
                <a:cs typeface="Calibri" panose="020F0502020204030204" pitchFamily="34" charset="0"/>
              </a:rPr>
              <a:t>Theo</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Võ Quảng)</a:t>
            </a:r>
          </a:p>
        </p:txBody>
      </p:sp>
      <p:sp>
        <p:nvSpPr>
          <p:cNvPr id="13" name="Snip Same Side Corner Rectangle 12"/>
          <p:cNvSpPr/>
          <p:nvPr/>
        </p:nvSpPr>
        <p:spPr>
          <a:xfrm>
            <a:off x="4030884" y="173620"/>
            <a:ext cx="4130232" cy="541481"/>
          </a:xfrm>
          <a:prstGeom prst="snip2Same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Những</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chiếc</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áo</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ấm</a:t>
            </a:r>
            <a:endPar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CBE1368-8242-676D-E97F-66158F8380B6}"/>
              </a:ext>
            </a:extLst>
          </p:cNvPr>
          <p:cNvPicPr>
            <a:picLocks noChangeAspect="1"/>
          </p:cNvPicPr>
          <p:nvPr/>
        </p:nvPicPr>
        <p:blipFill>
          <a:blip r:embed="rId2"/>
          <a:stretch>
            <a:fillRect/>
          </a:stretch>
        </p:blipFill>
        <p:spPr>
          <a:xfrm>
            <a:off x="7656169" y="5466944"/>
            <a:ext cx="2224891" cy="1253178"/>
          </a:xfrm>
          <a:prstGeom prst="rect">
            <a:avLst/>
          </a:prstGeom>
        </p:spPr>
      </p:pic>
    </p:spTree>
    <p:extLst>
      <p:ext uri="{BB962C8B-B14F-4D97-AF65-F5344CB8AC3E}">
        <p14:creationId xmlns:p14="http://schemas.microsoft.com/office/powerpoint/2010/main" val="27045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13">
            <a:extLst>
              <a:ext uri="{FF2B5EF4-FFF2-40B4-BE49-F238E27FC236}">
                <a16:creationId xmlns:a16="http://schemas.microsoft.com/office/drawing/2014/main" id="{BE811608-FFC1-4549-A12D-645616FB4DD1}"/>
              </a:ext>
            </a:extLst>
          </p:cNvPr>
          <p:cNvGrpSpPr/>
          <p:nvPr/>
        </p:nvGrpSpPr>
        <p:grpSpPr>
          <a:xfrm>
            <a:off x="3557888" y="1669575"/>
            <a:ext cx="5076224" cy="2529923"/>
            <a:chOff x="619831" y="1626993"/>
            <a:chExt cx="6768300" cy="3373237"/>
          </a:xfrm>
        </p:grpSpPr>
        <p:sp>
          <p:nvSpPr>
            <p:cNvPr id="8" name="矩形 17">
              <a:extLst>
                <a:ext uri="{FF2B5EF4-FFF2-40B4-BE49-F238E27FC236}">
                  <a16:creationId xmlns:a16="http://schemas.microsoft.com/office/drawing/2014/main" id="{548C36BE-CDF4-4843-A02D-0F72026AD73B}"/>
                </a:ext>
              </a:extLst>
            </p:cNvPr>
            <p:cNvSpPr/>
            <p:nvPr/>
          </p:nvSpPr>
          <p:spPr>
            <a:xfrm>
              <a:off x="2395570" y="1626993"/>
              <a:ext cx="4992561" cy="3373237"/>
            </a:xfrm>
            <a:prstGeom prst="rect">
              <a:avLst/>
            </a:prstGeom>
          </p:spPr>
          <p:txBody>
            <a:bodyPr wrap="square">
              <a:spAutoFit/>
              <a:scene3d>
                <a:camera prst="orthographicFront"/>
                <a:lightRig rig="threePt" dir="t"/>
              </a:scene3d>
              <a:sp3d contourW="12700"/>
            </a:bodyPr>
            <a:lstStyle/>
            <a:p>
              <a:pPr>
                <a:lnSpc>
                  <a:spcPct val="120000"/>
                </a:lnSpc>
              </a:pPr>
              <a:r>
                <a:rPr lang="en-US" altLang="zh-CN" sz="6600" b="1" dirty="0" err="1">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rPr>
                <a:t>Trả</a:t>
              </a:r>
              <a:r>
                <a:rPr lang="en-US" altLang="zh-CN" sz="6600" b="1" dirty="0">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rPr>
                <a:t> </a:t>
              </a:r>
              <a:r>
                <a:rPr lang="en-US" altLang="zh-CN" sz="6600" b="1" dirty="0" err="1">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rPr>
                <a:t>lời</a:t>
              </a:r>
              <a:endParaRPr lang="en-US" altLang="zh-CN" sz="6600" b="1" dirty="0">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endParaRPr>
            </a:p>
            <a:p>
              <a:pPr>
                <a:lnSpc>
                  <a:spcPct val="120000"/>
                </a:lnSpc>
              </a:pPr>
              <a:r>
                <a:rPr lang="en-US" altLang="zh-CN" sz="6600" b="1" dirty="0" err="1">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rPr>
                <a:t>câu</a:t>
              </a:r>
              <a:r>
                <a:rPr lang="en-US" altLang="zh-CN" sz="6600" b="1" dirty="0">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rPr>
                <a:t> </a:t>
              </a:r>
              <a:r>
                <a:rPr lang="en-US" altLang="zh-CN" sz="6600" b="1" dirty="0" err="1">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rPr>
                <a:t>hỏi</a:t>
              </a:r>
              <a:endParaRPr lang="zh-CN" altLang="en-US" sz="6600" b="1" dirty="0">
                <a:ln w="123825">
                  <a:solidFill>
                    <a:schemeClr val="tx1">
                      <a:lumMod val="50000"/>
                      <a:lumOff val="50000"/>
                      <a:alpha val="8000"/>
                    </a:schemeClr>
                  </a:solidFill>
                </a:ln>
                <a:solidFill>
                  <a:srgbClr val="843C0C"/>
                </a:solidFill>
                <a:latin typeface="UTM Americana EB" panose="02040603050506020204" pitchFamily="18" charset="0"/>
                <a:ea typeface="字魂5号-无外润黑体" panose="00000500000000000000" pitchFamily="2" charset="-122"/>
                <a:cs typeface="+mn-ea"/>
                <a:sym typeface="+mn-lt"/>
              </a:endParaRPr>
            </a:p>
          </p:txBody>
        </p:sp>
        <p:sp>
          <p:nvSpPr>
            <p:cNvPr id="10" name="矩形 15">
              <a:extLst>
                <a:ext uri="{FF2B5EF4-FFF2-40B4-BE49-F238E27FC236}">
                  <a16:creationId xmlns:a16="http://schemas.microsoft.com/office/drawing/2014/main" id="{AE5A8FA2-315C-48DA-94CC-F60631A9955C}"/>
                </a:ext>
              </a:extLst>
            </p:cNvPr>
            <p:cNvSpPr/>
            <p:nvPr/>
          </p:nvSpPr>
          <p:spPr>
            <a:xfrm>
              <a:off x="619831" y="1823093"/>
              <a:ext cx="1649943" cy="1354220"/>
            </a:xfrm>
            <a:prstGeom prst="rect">
              <a:avLst/>
            </a:prstGeom>
          </p:spPr>
          <p:txBody>
            <a:bodyPr wrap="square">
              <a:spAutoFit/>
              <a:scene3d>
                <a:camera prst="orthographicFront"/>
                <a:lightRig rig="threePt" dir="t"/>
              </a:scene3d>
              <a:sp3d contourW="12700"/>
            </a:bodyPr>
            <a:lstStyle/>
            <a:p>
              <a:pPr algn="ctr"/>
              <a:r>
                <a:rPr lang="en-US" altLang="zh-CN"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rPr>
                <a:t>03</a:t>
              </a:r>
              <a:endParaRPr lang="zh-CN" altLang="en-US"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endParaRPr>
            </a:p>
          </p:txBody>
        </p:sp>
      </p:grpSp>
    </p:spTree>
    <p:extLst>
      <p:ext uri="{BB962C8B-B14F-4D97-AF65-F5344CB8AC3E}">
        <p14:creationId xmlns:p14="http://schemas.microsoft.com/office/powerpoint/2010/main" val="24589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D04B0BC-26D5-435E-A0D5-0CA1C1ACA029}"/>
              </a:ext>
            </a:extLst>
          </p:cNvPr>
          <p:cNvSpPr/>
          <p:nvPr/>
        </p:nvSpPr>
        <p:spPr>
          <a:xfrm>
            <a:off x="996670" y="287091"/>
            <a:ext cx="452368" cy="1200329"/>
          </a:xfrm>
          <a:prstGeom prst="rect">
            <a:avLst/>
          </a:prstGeom>
        </p:spPr>
        <p:txBody>
          <a:bodyPr wrap="none">
            <a:spAutoFit/>
          </a:bodyPr>
          <a:lstStyle/>
          <a:p>
            <a:r>
              <a:rPr lang="en-US" altLang="zh-CN" sz="7200" b="1" dirty="0">
                <a:solidFill>
                  <a:schemeClr val="tx1">
                    <a:lumMod val="75000"/>
                    <a:lumOff val="25000"/>
                  </a:schemeClr>
                </a:solidFill>
                <a:latin typeface="#9Slide07 SVNAppleberry" panose="02040603050506020204" pitchFamily="18" charset="0"/>
                <a:ea typeface="字魂5号-无外润黑体" panose="00000500000000000000" pitchFamily="2" charset="-122"/>
                <a:cs typeface="+mn-ea"/>
                <a:sym typeface="+mn-lt"/>
              </a:rPr>
              <a:t>1</a:t>
            </a:r>
            <a:endParaRPr lang="zh-CN" altLang="en-US" sz="7200" b="1" dirty="0">
              <a:latin typeface="#9Slide07 SVNAppleberry" panose="02040603050506020204" pitchFamily="18" charset="0"/>
            </a:endParaRPr>
          </a:p>
        </p:txBody>
      </p:sp>
      <p:sp>
        <p:nvSpPr>
          <p:cNvPr id="3" name="Rectangle 2"/>
          <p:cNvSpPr/>
          <p:nvPr/>
        </p:nvSpPr>
        <p:spPr>
          <a:xfrm>
            <a:off x="1649812" y="2551837"/>
            <a:ext cx="3372354" cy="1754326"/>
          </a:xfrm>
          <a:prstGeom prst="rect">
            <a:avLst/>
          </a:prstGeom>
          <a:noFill/>
          <a:ln>
            <a:noFill/>
            <a:prstDash val="lgDash"/>
          </a:ln>
        </p:spPr>
        <p:txBody>
          <a:bodyPr wrap="square">
            <a:spAutoFit/>
          </a:bodyPr>
          <a:lstStyle/>
          <a:p>
            <a:pPr algn="ctr"/>
            <a:r>
              <a:rPr lang="en-US" sz="3600" b="1" dirty="0" err="1">
                <a:solidFill>
                  <a:schemeClr val="tx1">
                    <a:lumMod val="85000"/>
                    <a:lumOff val="15000"/>
                  </a:schemeClr>
                </a:solidFill>
                <a:latin typeface="Cambria" panose="02040503050406030204" pitchFamily="18" charset="0"/>
                <a:ea typeface="Cambria" panose="02040503050406030204" pitchFamily="18" charset="0"/>
              </a:rPr>
              <a:t>Mùa</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đông</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đến</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thỏ</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chống</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rét</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bằng</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cách</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r>
              <a:rPr lang="en-US" sz="3600" b="1" dirty="0" err="1">
                <a:solidFill>
                  <a:schemeClr val="tx1">
                    <a:lumMod val="85000"/>
                    <a:lumOff val="15000"/>
                  </a:schemeClr>
                </a:solidFill>
                <a:latin typeface="Cambria" panose="02040503050406030204" pitchFamily="18" charset="0"/>
                <a:ea typeface="Cambria" panose="02040503050406030204" pitchFamily="18" charset="0"/>
              </a:rPr>
              <a:t>nào</a:t>
            </a:r>
            <a:r>
              <a:rPr lang="en-US" sz="3600" b="1"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7" name="Rectangle 6"/>
          <p:cNvSpPr/>
          <p:nvPr/>
        </p:nvSpPr>
        <p:spPr>
          <a:xfrm>
            <a:off x="6466050" y="2163618"/>
            <a:ext cx="3929974" cy="2554545"/>
          </a:xfrm>
          <a:prstGeom prst="rect">
            <a:avLst/>
          </a:prstGeom>
        </p:spPr>
        <p:txBody>
          <a:bodyPr wrap="square">
            <a:spAutoFit/>
          </a:bodyPr>
          <a:lstStyle/>
          <a:p>
            <a:pPr algn="ctr">
              <a:spcAft>
                <a:spcPts val="0"/>
              </a:spcAft>
            </a:pPr>
            <a:r>
              <a:rPr lang="nl-NL" sz="3200" i="1" dirty="0">
                <a:solidFill>
                  <a:schemeClr val="accent1">
                    <a:lumMod val="75000"/>
                  </a:schemeClr>
                </a:solidFill>
                <a:latin typeface="Cambria" panose="02040503050406030204" pitchFamily="18" charset="0"/>
                <a:ea typeface="Cambria" panose="02040503050406030204" pitchFamily="18" charset="0"/>
              </a:rPr>
              <a:t>Mùa đông đến, Thỏ quấn tấm vải lên người cho đỡ rét, nhưng tấm vải bị gió thổi bay xuống ao.</a:t>
            </a:r>
            <a:endParaRPr lang="en-US" sz="2800" i="1" dirty="0">
              <a:solidFill>
                <a:schemeClr val="accent1">
                  <a:lumMod val="7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951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D04B0BC-26D5-435E-A0D5-0CA1C1ACA029}"/>
              </a:ext>
            </a:extLst>
          </p:cNvPr>
          <p:cNvSpPr/>
          <p:nvPr/>
        </p:nvSpPr>
        <p:spPr>
          <a:xfrm>
            <a:off x="996670" y="287091"/>
            <a:ext cx="535724" cy="1200329"/>
          </a:xfrm>
          <a:prstGeom prst="rect">
            <a:avLst/>
          </a:prstGeom>
        </p:spPr>
        <p:txBody>
          <a:bodyPr wrap="none">
            <a:spAutoFit/>
          </a:bodyPr>
          <a:lstStyle/>
          <a:p>
            <a:r>
              <a:rPr lang="en-US" altLang="zh-CN" sz="7200" b="1" dirty="0">
                <a:solidFill>
                  <a:schemeClr val="tx1">
                    <a:lumMod val="75000"/>
                    <a:lumOff val="25000"/>
                  </a:schemeClr>
                </a:solidFill>
                <a:latin typeface="#9Slide07 SVNAppleberry" panose="02040603050506020204" pitchFamily="18" charset="0"/>
                <a:ea typeface="字魂5号-无外润黑体" panose="00000500000000000000" pitchFamily="2" charset="-122"/>
                <a:cs typeface="+mn-ea"/>
                <a:sym typeface="+mn-lt"/>
              </a:rPr>
              <a:t>2</a:t>
            </a:r>
            <a:endParaRPr lang="zh-CN" altLang="en-US" sz="7200" b="1" dirty="0">
              <a:latin typeface="#9Slide07 SVNAppleberry" panose="02040603050506020204" pitchFamily="18" charset="0"/>
            </a:endParaRPr>
          </a:p>
        </p:txBody>
      </p:sp>
      <p:sp>
        <p:nvSpPr>
          <p:cNvPr id="3" name="Rectangle 2"/>
          <p:cNvSpPr/>
          <p:nvPr/>
        </p:nvSpPr>
        <p:spPr>
          <a:xfrm>
            <a:off x="2011679" y="2440617"/>
            <a:ext cx="3393457" cy="1754326"/>
          </a:xfrm>
          <a:prstGeom prst="rect">
            <a:avLst/>
          </a:prstGeom>
          <a:noFill/>
          <a:ln>
            <a:noFill/>
            <a:prstDash val="lgDash"/>
          </a:ln>
        </p:spPr>
        <p:txBody>
          <a:bodyPr wrap="square">
            <a:spAutoFit/>
          </a:bodyPr>
          <a:lstStyle/>
          <a:p>
            <a:pPr algn="ct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nhím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may </a:t>
            </a:r>
            <a:r>
              <a:rPr lang="en-US" sz="3600" dirty="0" err="1">
                <a:latin typeface="Cambria" panose="02040503050406030204" pitchFamily="18" charset="0"/>
                <a:ea typeface="Cambria" panose="02040503050406030204" pitchFamily="18" charset="0"/>
              </a:rPr>
              <a:t>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ấm</a:t>
            </a:r>
            <a:r>
              <a:rPr lang="en-US" sz="3600" dirty="0">
                <a:latin typeface="Cambria" panose="02040503050406030204" pitchFamily="18" charset="0"/>
                <a:ea typeface="Cambria" panose="02040503050406030204" pitchFamily="18" charset="0"/>
              </a:rPr>
              <a:t>?</a:t>
            </a:r>
            <a:endParaRPr lang="en-US" sz="6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7" name="Rectangle 6"/>
          <p:cNvSpPr/>
          <p:nvPr/>
        </p:nvSpPr>
        <p:spPr>
          <a:xfrm>
            <a:off x="6349048" y="2163618"/>
            <a:ext cx="3644500" cy="2308324"/>
          </a:xfrm>
          <a:prstGeom prst="rect">
            <a:avLst/>
          </a:prstGeom>
        </p:spPr>
        <p:txBody>
          <a:bodyPr wrap="square">
            <a:spAutoFit/>
          </a:bodyPr>
          <a:lstStyle/>
          <a:p>
            <a:pPr algn="ctr">
              <a:spcAft>
                <a:spcPts val="0"/>
              </a:spcAft>
            </a:pPr>
            <a:r>
              <a:rPr lang="nl-NL" sz="3600" i="1" dirty="0">
                <a:solidFill>
                  <a:schemeClr val="accent2">
                    <a:lumMod val="75000"/>
                  </a:schemeClr>
                </a:solidFill>
                <a:latin typeface="Cambria" panose="02040503050406030204" pitchFamily="18" charset="0"/>
                <a:ea typeface="Cambria" panose="02040503050406030204" pitchFamily="18" charset="0"/>
              </a:rPr>
              <a:t>Nhím nảy ra sáng kiến may áo thì gió sẽ không thổi bay được</a:t>
            </a:r>
            <a:endParaRPr lang="en-US" sz="4800" i="1" dirty="0">
              <a:solidFill>
                <a:schemeClr val="accent2">
                  <a:lumMod val="7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68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D04B0BC-26D5-435E-A0D5-0CA1C1ACA029}"/>
              </a:ext>
            </a:extLst>
          </p:cNvPr>
          <p:cNvSpPr/>
          <p:nvPr/>
        </p:nvSpPr>
        <p:spPr>
          <a:xfrm>
            <a:off x="996670" y="287091"/>
            <a:ext cx="535724" cy="1200329"/>
          </a:xfrm>
          <a:prstGeom prst="rect">
            <a:avLst/>
          </a:prstGeom>
        </p:spPr>
        <p:txBody>
          <a:bodyPr wrap="none">
            <a:spAutoFit/>
          </a:bodyPr>
          <a:lstStyle/>
          <a:p>
            <a:r>
              <a:rPr lang="en-US" altLang="zh-CN" sz="7200" b="1" dirty="0">
                <a:solidFill>
                  <a:schemeClr val="tx1">
                    <a:lumMod val="75000"/>
                    <a:lumOff val="25000"/>
                  </a:schemeClr>
                </a:solidFill>
                <a:latin typeface="#9Slide07 SVNAppleberry" panose="02040603050506020204" pitchFamily="18" charset="0"/>
                <a:ea typeface="字魂5号-无外润黑体" panose="00000500000000000000" pitchFamily="2" charset="-122"/>
                <a:cs typeface="+mn-ea"/>
                <a:sym typeface="+mn-lt"/>
              </a:rPr>
              <a:t>3</a:t>
            </a:r>
            <a:endParaRPr lang="zh-CN" altLang="en-US" sz="7200" b="1" dirty="0">
              <a:latin typeface="#9Slide07 SVNAppleberry" panose="02040603050506020204" pitchFamily="18" charset="0"/>
            </a:endParaRPr>
          </a:p>
        </p:txBody>
      </p:sp>
      <p:sp>
        <p:nvSpPr>
          <p:cNvPr id="3" name="Rectangle 2"/>
          <p:cNvSpPr/>
          <p:nvPr/>
        </p:nvSpPr>
        <p:spPr>
          <a:xfrm>
            <a:off x="1264532" y="2334624"/>
            <a:ext cx="4503906" cy="3170099"/>
          </a:xfrm>
          <a:prstGeom prst="rect">
            <a:avLst/>
          </a:prstGeom>
          <a:noFill/>
          <a:ln w="28575">
            <a:solidFill>
              <a:schemeClr val="tx1"/>
            </a:solidFill>
            <a:prstDash val="lgDash"/>
          </a:ln>
        </p:spPr>
        <p:txBody>
          <a:bodyPr wrap="square">
            <a:spAutoFit/>
          </a:bodyPr>
          <a:lstStyle/>
          <a:p>
            <a:pPr algn="ctr"/>
            <a:r>
              <a:rPr lang="en-US" sz="4000" b="1" i="1" dirty="0" err="1">
                <a:solidFill>
                  <a:schemeClr val="accent2">
                    <a:lumMod val="75000"/>
                  </a:schemeClr>
                </a:solidFill>
                <a:latin typeface="Cambria" panose="02040503050406030204" pitchFamily="18" charset="0"/>
                <a:ea typeface="Cambria" panose="02040503050406030204" pitchFamily="18" charset="0"/>
              </a:rPr>
              <a:t>Mỗi</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nhân</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vật</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trong</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câu</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chuyện</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đã</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đóng</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góp</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gì</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vào</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việc</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làm</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ra</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những</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chiếc</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áo</a:t>
            </a:r>
            <a:r>
              <a:rPr lang="en-US" sz="4000" b="1" i="1" dirty="0">
                <a:solidFill>
                  <a:schemeClr val="accent2">
                    <a:lumMod val="75000"/>
                  </a:schemeClr>
                </a:solidFill>
                <a:latin typeface="Cambria" panose="02040503050406030204" pitchFamily="18" charset="0"/>
                <a:ea typeface="Cambria" panose="02040503050406030204" pitchFamily="18" charset="0"/>
              </a:rPr>
              <a:t> </a:t>
            </a:r>
            <a:r>
              <a:rPr lang="en-US" sz="4000" b="1" i="1" dirty="0" err="1">
                <a:solidFill>
                  <a:schemeClr val="accent2">
                    <a:lumMod val="75000"/>
                  </a:schemeClr>
                </a:solidFill>
                <a:latin typeface="Cambria" panose="02040503050406030204" pitchFamily="18" charset="0"/>
                <a:ea typeface="Cambria" panose="02040503050406030204" pitchFamily="18" charset="0"/>
              </a:rPr>
              <a:t>ấm</a:t>
            </a:r>
            <a:r>
              <a:rPr lang="en-US" sz="4000" b="1" i="1" dirty="0">
                <a:solidFill>
                  <a:schemeClr val="accent2">
                    <a:lumMod val="75000"/>
                  </a:schemeClr>
                </a:solidFill>
                <a:latin typeface="Cambria" panose="02040503050406030204" pitchFamily="18" charset="0"/>
                <a:ea typeface="Cambria" panose="02040503050406030204" pitchFamily="18" charset="0"/>
              </a:rPr>
              <a:t>?</a:t>
            </a:r>
            <a:endParaRPr lang="en-US" sz="11500" b="1" i="1" dirty="0">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500" y="-194553"/>
            <a:ext cx="5392672" cy="5392672"/>
          </a:xfrm>
          <a:prstGeom prst="rect">
            <a:avLst/>
          </a:prstGeom>
        </p:spPr>
      </p:pic>
      <p:sp>
        <p:nvSpPr>
          <p:cNvPr id="2" name="TextBox 1"/>
          <p:cNvSpPr txBox="1"/>
          <p:nvPr/>
        </p:nvSpPr>
        <p:spPr>
          <a:xfrm rot="20812145">
            <a:off x="6261851" y="1164784"/>
            <a:ext cx="3781680" cy="2800767"/>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rPr>
              <a:t>Thảo</a:t>
            </a:r>
            <a:r>
              <a:rPr lang="en-US" sz="4400" b="1" dirty="0">
                <a:solidFill>
                  <a:srgbClr val="C00000"/>
                </a:solidFill>
                <a:latin typeface="Arial" panose="020B0604020202020204" pitchFamily="34" charset="0"/>
              </a:rPr>
              <a:t> </a:t>
            </a:r>
            <a:r>
              <a:rPr lang="en-US" sz="4400" b="1" dirty="0" err="1">
                <a:solidFill>
                  <a:srgbClr val="C00000"/>
                </a:solidFill>
                <a:latin typeface="Arial" panose="020B0604020202020204" pitchFamily="34" charset="0"/>
              </a:rPr>
              <a:t>luận</a:t>
            </a:r>
            <a:r>
              <a:rPr lang="en-US" sz="4400" b="1" dirty="0">
                <a:solidFill>
                  <a:srgbClr val="C00000"/>
                </a:solidFill>
                <a:latin typeface="Arial" panose="020B0604020202020204" pitchFamily="34" charset="0"/>
              </a:rPr>
              <a:t> </a:t>
            </a:r>
            <a:r>
              <a:rPr lang="en-US" sz="4400" b="1" dirty="0" err="1">
                <a:solidFill>
                  <a:srgbClr val="C00000"/>
                </a:solidFill>
                <a:latin typeface="Arial" panose="020B0604020202020204" pitchFamily="34" charset="0"/>
              </a:rPr>
              <a:t>nhóm</a:t>
            </a:r>
            <a:r>
              <a:rPr lang="en-US" sz="4400" b="1" dirty="0">
                <a:solidFill>
                  <a:srgbClr val="C00000"/>
                </a:solidFill>
                <a:latin typeface="Arial" panose="020B0604020202020204" pitchFamily="34" charset="0"/>
              </a:rPr>
              <a:t> 6</a:t>
            </a:r>
          </a:p>
          <a:p>
            <a:pPr algn="ctr"/>
            <a:r>
              <a:rPr lang="en-US" sz="4400" b="1" dirty="0" err="1">
                <a:solidFill>
                  <a:srgbClr val="C00000"/>
                </a:solidFill>
                <a:latin typeface="Arial" panose="020B0604020202020204" pitchFamily="34" charset="0"/>
              </a:rPr>
              <a:t>Đóng</a:t>
            </a:r>
            <a:r>
              <a:rPr lang="en-US" sz="4400" b="1" dirty="0">
                <a:solidFill>
                  <a:srgbClr val="C00000"/>
                </a:solidFill>
                <a:latin typeface="Arial" panose="020B0604020202020204" pitchFamily="34" charset="0"/>
              </a:rPr>
              <a:t> </a:t>
            </a:r>
            <a:r>
              <a:rPr lang="en-US" sz="4400" b="1" dirty="0" err="1">
                <a:solidFill>
                  <a:srgbClr val="C00000"/>
                </a:solidFill>
                <a:latin typeface="Arial" panose="020B0604020202020204" pitchFamily="34" charset="0"/>
              </a:rPr>
              <a:t>vai</a:t>
            </a:r>
            <a:r>
              <a:rPr lang="en-US" sz="4400" b="1" dirty="0">
                <a:solidFill>
                  <a:srgbClr val="C00000"/>
                </a:solidFill>
                <a:latin typeface="Arial" panose="020B0604020202020204" pitchFamily="34" charset="0"/>
              </a:rPr>
              <a:t> </a:t>
            </a:r>
            <a:r>
              <a:rPr lang="en-US" sz="4400" b="1" dirty="0" err="1">
                <a:solidFill>
                  <a:srgbClr val="C00000"/>
                </a:solidFill>
                <a:latin typeface="Arial" panose="020B0604020202020204" pitchFamily="34" charset="0"/>
              </a:rPr>
              <a:t>nhân</a:t>
            </a:r>
            <a:r>
              <a:rPr lang="en-US" sz="4400" b="1" dirty="0">
                <a:solidFill>
                  <a:srgbClr val="C00000"/>
                </a:solidFill>
                <a:latin typeface="Arial" panose="020B0604020202020204" pitchFamily="34" charset="0"/>
              </a:rPr>
              <a:t> </a:t>
            </a:r>
            <a:r>
              <a:rPr lang="en-US" sz="4400" b="1" dirty="0" err="1">
                <a:solidFill>
                  <a:srgbClr val="C00000"/>
                </a:solidFill>
                <a:latin typeface="Arial" panose="020B0604020202020204" pitchFamily="34" charset="0"/>
              </a:rPr>
              <a:t>vật</a:t>
            </a:r>
            <a:endParaRPr lang="en-US" sz="4400" b="1" dirty="0">
              <a:solidFill>
                <a:srgbClr val="C00000"/>
              </a:solidFill>
              <a:latin typeface="Arial" panose="020B0604020202020204" pitchFamily="34" charset="0"/>
            </a:endParaRPr>
          </a:p>
        </p:txBody>
      </p:sp>
    </p:spTree>
    <p:extLst>
      <p:ext uri="{BB962C8B-B14F-4D97-AF65-F5344CB8AC3E}">
        <p14:creationId xmlns:p14="http://schemas.microsoft.com/office/powerpoint/2010/main" val="13653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41978" y="1482350"/>
            <a:ext cx="7108044" cy="1446550"/>
          </a:xfrm>
          <a:prstGeom prst="rect">
            <a:avLst/>
          </a:prstGeom>
          <a:noFill/>
        </p:spPr>
        <p:txBody>
          <a:bodyPr wrap="square" rtlCol="0">
            <a:spAutoFit/>
          </a:bodyPr>
          <a:lstStyle/>
          <a:p>
            <a:pPr algn="ctr"/>
            <a:r>
              <a:rPr lang="en-US" sz="44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bao</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nhiêu</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vật</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tham</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gia</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làm</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chiếc</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áo</a:t>
            </a:r>
            <a:r>
              <a:rPr lang="en-US" sz="4400" b="1" i="1" dirty="0">
                <a:solidFill>
                  <a:schemeClr val="tx1">
                    <a:lumMod val="85000"/>
                    <a:lumOff val="15000"/>
                  </a:schemeClr>
                </a:solidFill>
                <a:latin typeface="Cambria" panose="02040503050406030204" pitchFamily="18" charset="0"/>
                <a:ea typeface="Cambria" panose="02040503050406030204" pitchFamily="18" charset="0"/>
              </a:rPr>
              <a:t> </a:t>
            </a:r>
            <a:r>
              <a:rPr lang="en-US" sz="4400" b="1" i="1" dirty="0" err="1">
                <a:solidFill>
                  <a:schemeClr val="tx1">
                    <a:lumMod val="85000"/>
                    <a:lumOff val="15000"/>
                  </a:schemeClr>
                </a:solidFill>
                <a:latin typeface="Cambria" panose="02040503050406030204" pitchFamily="18" charset="0"/>
                <a:ea typeface="Cambria" panose="02040503050406030204" pitchFamily="18" charset="0"/>
              </a:rPr>
              <a:t>ấm</a:t>
            </a:r>
            <a:r>
              <a:rPr lang="en-US" sz="4400" b="1" i="1" dirty="0">
                <a:solidFill>
                  <a:schemeClr val="tx1">
                    <a:lumMod val="85000"/>
                    <a:lumOff val="15000"/>
                  </a:schemeClr>
                </a:solidFill>
                <a:latin typeface="Cambria" panose="02040503050406030204" pitchFamily="18" charset="0"/>
                <a:ea typeface="Cambria" panose="02040503050406030204" pitchFamily="18" charset="0"/>
              </a:rPr>
              <a:t>?</a:t>
            </a:r>
          </a:p>
        </p:txBody>
      </p:sp>
      <p:sp>
        <p:nvSpPr>
          <p:cNvPr id="4" name="TextBox 3"/>
          <p:cNvSpPr txBox="1"/>
          <p:nvPr/>
        </p:nvSpPr>
        <p:spPr>
          <a:xfrm>
            <a:off x="4570445" y="3361053"/>
            <a:ext cx="3051110" cy="2014597"/>
          </a:xfrm>
          <a:prstGeom prst="cloud">
            <a:avLst/>
          </a:prstGeom>
          <a:solidFill>
            <a:schemeClr val="accent4">
              <a:lumMod val="60000"/>
              <a:lumOff val="40000"/>
            </a:schemeClr>
          </a:solidFill>
          <a:ln w="28575">
            <a:solidFill>
              <a:schemeClr val="tx1"/>
            </a:solidFill>
          </a:ln>
        </p:spPr>
        <p:txBody>
          <a:bodyPr wrap="square" rtlCol="0">
            <a:spAutoFit/>
          </a:bodyPr>
          <a:lstStyle/>
          <a:p>
            <a:pPr algn="ctr"/>
            <a:r>
              <a:rPr lang="en-US" sz="4800" b="1" i="1" dirty="0">
                <a:solidFill>
                  <a:srgbClr val="C00000"/>
                </a:solidFill>
                <a:latin typeface="Cambria" panose="02040503050406030204" pitchFamily="18" charset="0"/>
                <a:ea typeface="Cambria" panose="02040503050406030204" pitchFamily="18" charset="0"/>
              </a:rPr>
              <a:t>6</a:t>
            </a:r>
            <a:r>
              <a:rPr lang="en-US" sz="3200" b="1" i="1" dirty="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3200" b="1" i="1" dirty="0" err="1">
                <a:solidFill>
                  <a:schemeClr val="tx1">
                    <a:lumMod val="85000"/>
                    <a:lumOff val="15000"/>
                  </a:schemeClr>
                </a:solidFill>
                <a:latin typeface="Cambria" panose="02040503050406030204" pitchFamily="18" charset="0"/>
                <a:ea typeface="Cambria" panose="02040503050406030204" pitchFamily="18" charset="0"/>
              </a:rPr>
              <a:t>nhân</a:t>
            </a:r>
            <a:r>
              <a:rPr lang="en-US" sz="3200" b="1" i="1" dirty="0">
                <a:solidFill>
                  <a:schemeClr val="tx1">
                    <a:lumMod val="85000"/>
                    <a:lumOff val="15000"/>
                  </a:schemeClr>
                </a:solidFill>
                <a:latin typeface="Cambria" panose="02040503050406030204" pitchFamily="18" charset="0"/>
                <a:ea typeface="Cambria" panose="02040503050406030204" pitchFamily="18" charset="0"/>
              </a:rPr>
              <a:t> </a:t>
            </a:r>
            <a:r>
              <a:rPr lang="en-US" sz="3200" b="1" i="1" dirty="0" err="1">
                <a:solidFill>
                  <a:schemeClr val="tx1">
                    <a:lumMod val="85000"/>
                    <a:lumOff val="15000"/>
                  </a:schemeClr>
                </a:solidFill>
                <a:latin typeface="Cambria" panose="02040503050406030204" pitchFamily="18" charset="0"/>
                <a:ea typeface="Cambria" panose="02040503050406030204" pitchFamily="18" charset="0"/>
              </a:rPr>
              <a:t>vật</a:t>
            </a:r>
            <a:endParaRPr lang="en-US" sz="3200" b="1" i="1"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21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grpId="1" nodeType="clickEffect">
                                  <p:stCondLst>
                                    <p:cond delay="0"/>
                                  </p:stCondLst>
                                  <p:childTnLst>
                                    <p:animMotion origin="layout" path="M 4.79167E-6 1.85185E-6 L -0.12605 -0.00209 " pathEditMode="relative" rAng="0" ptsTypes="AA">
                                      <p:cBhvr>
                                        <p:cTn id="13" dur="2000" fill="hold"/>
                                        <p:tgtEl>
                                          <p:spTgt spid="3"/>
                                        </p:tgtEl>
                                        <p:attrNameLst>
                                          <p:attrName>ppt_x</p:attrName>
                                          <p:attrName>ppt_y</p:attrName>
                                        </p:attrNameLst>
                                      </p:cBhvr>
                                      <p:rCtr x="-6302" y="-116"/>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4" name="Curved Connector 33"/>
          <p:cNvCxnSpPr/>
          <p:nvPr/>
        </p:nvCxnSpPr>
        <p:spPr>
          <a:xfrm rot="5400000">
            <a:off x="9754728" y="4093714"/>
            <a:ext cx="2211239" cy="760744"/>
          </a:xfrm>
          <a:prstGeom prst="curvedConnector3">
            <a:avLst>
              <a:gd name="adj1" fmla="val 100214"/>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097408" y="3438673"/>
            <a:ext cx="1774138" cy="830997"/>
          </a:xfrm>
          <a:prstGeom prst="rect">
            <a:avLst/>
          </a:prstGeom>
          <a:solidFill>
            <a:srgbClr val="7030A0"/>
          </a:solidFill>
          <a:ln>
            <a:solidFill>
              <a:schemeClr val="tx1"/>
            </a:solidFill>
            <a:prstDash val="lgDashDot"/>
          </a:ln>
        </p:spPr>
        <p:txBody>
          <a:bodyPr wrap="square" rtlCol="0">
            <a:spAutoFit/>
          </a:bodyPr>
          <a:lstStyle/>
          <a:p>
            <a:pPr algn="ctr"/>
            <a:r>
              <a:rPr lang="en-US" sz="2400" dirty="0" err="1">
                <a:solidFill>
                  <a:schemeClr val="bg1"/>
                </a:solidFill>
                <a:latin typeface="Calibri" panose="020F0502020204030204" pitchFamily="34" charset="0"/>
                <a:ea typeface="Cambria" panose="02040503050406030204" pitchFamily="18" charset="0"/>
                <a:cs typeface="Calibri" panose="020F0502020204030204" pitchFamily="34" charset="0"/>
              </a:rPr>
              <a:t>Luồn</a:t>
            </a:r>
            <a:r>
              <a:rPr lang="en-US" sz="2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chemeClr val="bg1"/>
                </a:solidFill>
                <a:latin typeface="Calibri" panose="020F0502020204030204" pitchFamily="34" charset="0"/>
                <a:ea typeface="Cambria" panose="02040503050406030204" pitchFamily="18" charset="0"/>
                <a:cs typeface="Calibri" panose="020F0502020204030204" pitchFamily="34" charset="0"/>
              </a:rPr>
              <a:t>kim</a:t>
            </a:r>
            <a:r>
              <a:rPr lang="en-US" sz="2400" dirty="0">
                <a:solidFill>
                  <a:schemeClr val="bg1"/>
                </a:solidFill>
                <a:latin typeface="Calibri" panose="020F0502020204030204" pitchFamily="34" charset="0"/>
                <a:ea typeface="Cambria" panose="02040503050406030204" pitchFamily="18" charset="0"/>
                <a:cs typeface="Calibri" panose="020F0502020204030204" pitchFamily="34" charset="0"/>
              </a:rPr>
              <a:t>, may </a:t>
            </a:r>
            <a:r>
              <a:rPr lang="en-US" sz="2400" dirty="0" err="1">
                <a:solidFill>
                  <a:schemeClr val="bg1"/>
                </a:solidFill>
                <a:latin typeface="Calibri" panose="020F0502020204030204" pitchFamily="34" charset="0"/>
                <a:ea typeface="Cambria" panose="02040503050406030204" pitchFamily="18" charset="0"/>
                <a:cs typeface="Calibri" panose="020F0502020204030204" pitchFamily="34" charset="0"/>
              </a:rPr>
              <a:t>áo</a:t>
            </a:r>
            <a:r>
              <a:rPr lang="en-US" sz="2400" dirty="0">
                <a:solidFill>
                  <a:schemeClr val="bg1"/>
                </a:solidFill>
                <a:latin typeface="Calibri" panose="020F0502020204030204" pitchFamily="34" charset="0"/>
                <a:ea typeface="Cambria" panose="02040503050406030204" pitchFamily="18" charset="0"/>
                <a:cs typeface="Calibri" panose="020F0502020204030204" pitchFamily="34" charset="0"/>
              </a:rPr>
              <a:t>,…</a:t>
            </a:r>
            <a:endParaRPr lang="en-US" sz="2400" dirty="0">
              <a:solidFill>
                <a:schemeClr val="bg1"/>
              </a:solidFill>
              <a:latin typeface="Cambria" panose="02040503050406030204" pitchFamily="18" charset="0"/>
              <a:ea typeface="Cambria" panose="02040503050406030204" pitchFamily="18" charset="0"/>
            </a:endParaRPr>
          </a:p>
        </p:txBody>
      </p:sp>
      <p:cxnSp>
        <p:nvCxnSpPr>
          <p:cNvPr id="31" name="Curved Connector 30"/>
          <p:cNvCxnSpPr/>
          <p:nvPr/>
        </p:nvCxnSpPr>
        <p:spPr>
          <a:xfrm>
            <a:off x="7139502" y="4207603"/>
            <a:ext cx="2357901" cy="1372103"/>
          </a:xfrm>
          <a:prstGeom prst="curvedConnector3">
            <a:avLst>
              <a:gd name="adj1" fmla="val 20321"/>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22574" y="1444998"/>
            <a:ext cx="3174829" cy="830997"/>
          </a:xfrm>
          <a:prstGeom prst="rect">
            <a:avLst/>
          </a:prstGeom>
          <a:solidFill>
            <a:schemeClr val="accent6">
              <a:lumMod val="40000"/>
              <a:lumOff val="60000"/>
            </a:schemeClr>
          </a:solidFill>
          <a:ln>
            <a:solidFill>
              <a:schemeClr val="tx1"/>
            </a:solidFill>
            <a:prstDash val="lgDashDot"/>
          </a:ln>
        </p:spPr>
        <p:txBody>
          <a:bodyPr wrap="square" rtlCol="0">
            <a:spAutoFit/>
          </a:bodyPr>
          <a:lstStyle/>
          <a:p>
            <a:pPr marL="342900" indent="-342900">
              <a:buFont typeface="Arial" panose="020B0604020202020204" pitchFamily="34" charset="0"/>
              <a:buChar char="•"/>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Tặng</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tơ</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để</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làm</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chỉ</a:t>
            </a:r>
            <a:endPar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342900" indent="-342900">
              <a:buFont typeface="Arial" panose="020B0604020202020204" pitchFamily="34" charset="0"/>
              <a:buChar char="•"/>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Luôn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tay</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xe</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chỉ</a:t>
            </a:r>
            <a:endParaRPr lang="en-US" sz="2400" dirty="0">
              <a:latin typeface="Cambria" panose="02040503050406030204" pitchFamily="18" charset="0"/>
              <a:ea typeface="Cambria" panose="02040503050406030204" pitchFamily="18" charset="0"/>
            </a:endParaRPr>
          </a:p>
        </p:txBody>
      </p:sp>
      <p:sp>
        <p:nvSpPr>
          <p:cNvPr id="11" name="矩形 10">
            <a:extLst>
              <a:ext uri="{FF2B5EF4-FFF2-40B4-BE49-F238E27FC236}">
                <a16:creationId xmlns:a16="http://schemas.microsoft.com/office/drawing/2014/main" id="{8D04B0BC-26D5-435E-A0D5-0CA1C1ACA029}"/>
              </a:ext>
            </a:extLst>
          </p:cNvPr>
          <p:cNvSpPr/>
          <p:nvPr/>
        </p:nvSpPr>
        <p:spPr>
          <a:xfrm>
            <a:off x="996670" y="287091"/>
            <a:ext cx="535724" cy="1200329"/>
          </a:xfrm>
          <a:prstGeom prst="rect">
            <a:avLst/>
          </a:prstGeom>
        </p:spPr>
        <p:txBody>
          <a:bodyPr wrap="none">
            <a:spAutoFit/>
          </a:bodyPr>
          <a:lstStyle/>
          <a:p>
            <a:r>
              <a:rPr lang="en-US" altLang="zh-CN" sz="7200" b="1" dirty="0">
                <a:solidFill>
                  <a:schemeClr val="tx1">
                    <a:lumMod val="75000"/>
                    <a:lumOff val="25000"/>
                  </a:schemeClr>
                </a:solidFill>
                <a:latin typeface="#9Slide07 SVNAppleberry" panose="02040603050506020204" pitchFamily="18" charset="0"/>
                <a:ea typeface="字魂5号-无外润黑体" panose="00000500000000000000" pitchFamily="2" charset="-122"/>
                <a:cs typeface="+mn-ea"/>
                <a:sym typeface="+mn-lt"/>
              </a:rPr>
              <a:t>3</a:t>
            </a:r>
            <a:endParaRPr lang="zh-CN" altLang="en-US" sz="7200" b="1" dirty="0">
              <a:latin typeface="#9Slide07 SVNAppleberry" panose="02040603050506020204" pitchFamily="18" charset="0"/>
            </a:endParaRPr>
          </a:p>
        </p:txBody>
      </p:sp>
      <p:pic>
        <p:nvPicPr>
          <p:cNvPr id="10" name="Picture 2" descr="Hedgehog Rabbit Cartoon Scalable Graphics, Hedgehog animal bunnies, mammal,  cat Like Mammal, animals png | PNG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2935" r="95000">
                        <a14:foregroundMark x1="24565" y1="71765" x2="41739" y2="73109"/>
                        <a14:foregroundMark x1="40435" y1="86891" x2="40435" y2="86891"/>
                        <a14:foregroundMark x1="38804" y1="93277" x2="38804" y2="93277"/>
                        <a14:foregroundMark x1="21739" y1="87899" x2="25543" y2="94286"/>
                        <a14:foregroundMark x1="86630" y1="16471" x2="68478" y2="91765"/>
                        <a14:foregroundMark x1="79565" y1="77983" x2="78913" y2="91092"/>
                      </a14:backgroundRemoval>
                    </a14:imgEffect>
                  </a14:imgLayer>
                </a14:imgProps>
              </a:ext>
              <a:ext uri="{28A0092B-C50C-407E-A947-70E740481C1C}">
                <a14:useLocalDpi xmlns:a14="http://schemas.microsoft.com/office/drawing/2010/main" val="0"/>
              </a:ext>
            </a:extLst>
          </a:blip>
          <a:srcRect t="-4284" r="41429"/>
          <a:stretch/>
        </p:blipFill>
        <p:spPr bwMode="auto">
          <a:xfrm>
            <a:off x="2799561" y="1247811"/>
            <a:ext cx="1555098" cy="1790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toon Koala Eating Leaves PNG Images, Koala Clipart, Cartoon Clipart,  Cartoon Animals PNG Transparent Backgroun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964881" y="534073"/>
            <a:ext cx="2317402" cy="23174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900+ Illustration ideas in 2022 | illustration, cute illustration, animal  illustrati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5349" l="0" r="91983">
                        <a14:foregroundMark x1="51688" y1="37620" x2="36498" y2="38851"/>
                      </a14:backgroundRemoval>
                    </a14:imgEffect>
                  </a14:imgLayer>
                </a14:imgProps>
              </a:ext>
              <a:ext uri="{28A0092B-C50C-407E-A947-70E740481C1C}">
                <a14:useLocalDpi xmlns:a14="http://schemas.microsoft.com/office/drawing/2010/main" val="0"/>
              </a:ext>
            </a:extLst>
          </a:blip>
          <a:srcRect b="7371"/>
          <a:stretch/>
        </p:blipFill>
        <p:spPr bwMode="auto">
          <a:xfrm>
            <a:off x="-82465" y="4168020"/>
            <a:ext cx="1614859" cy="23068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âu Âu robin Bird Vector đồ họa Kho ảnh - Chim đẹp png tải về - Miễn phí  trong suốt Con Chim png Tải về."/>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5673" y="2052125"/>
            <a:ext cx="2435534" cy="18943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ình ảnh Ốc PNG , ốc Sên, Ốc PNG , Động Vật PNG và Vector với nền trong  suốt để tải xuống miễn phí"/>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100000" l="0" r="100000">
                        <a14:foregroundMark x1="11875" y1="24844" x2="23750" y2="28750"/>
                        <a14:foregroundMark x1="9375" y1="30312" x2="23281" y2="21875"/>
                        <a14:foregroundMark x1="15625" y1="30469" x2="24844" y2="31563"/>
                        <a14:foregroundMark x1="27813" y1="26563" x2="27813" y2="26563"/>
                        <a14:foregroundMark x1="24688" y1="31875" x2="24688" y2="31875"/>
                        <a14:foregroundMark x1="27813" y1="30000" x2="23125" y2="36875"/>
                        <a14:foregroundMark x1="4063" y1="23125" x2="9688" y2="35000"/>
                        <a14:foregroundMark x1="11406" y1="21719" x2="5781" y2="21250"/>
                        <a14:foregroundMark x1="13125" y1="8438" x2="13125" y2="8438"/>
                        <a14:foregroundMark x1="21563" y1="6719" x2="21563" y2="6719"/>
                      </a14:backgroundRemoval>
                    </a14:imgEffect>
                  </a14:imgLayer>
                </a14:imgProps>
              </a:ext>
              <a:ext uri="{28A0092B-C50C-407E-A947-70E740481C1C}">
                <a14:useLocalDpi xmlns:a14="http://schemas.microsoft.com/office/drawing/2010/main" val="0"/>
              </a:ext>
            </a:extLst>
          </a:blip>
          <a:srcRect/>
          <a:stretch>
            <a:fillRect/>
          </a:stretch>
        </p:blipFill>
        <p:spPr bwMode="auto">
          <a:xfrm>
            <a:off x="6487640" y="3112078"/>
            <a:ext cx="1271381" cy="127138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remium Vector | Praying mantis cartoon"/>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9269916" y="4592911"/>
            <a:ext cx="1496858" cy="14968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1719" y="5332678"/>
            <a:ext cx="1837424" cy="954107"/>
          </a:xfrm>
          <a:prstGeom prst="rect">
            <a:avLst/>
          </a:prstGeom>
          <a:solidFill>
            <a:schemeClr val="accent4">
              <a:lumMod val="40000"/>
              <a:lumOff val="60000"/>
            </a:schemeClr>
          </a:solidFill>
          <a:ln>
            <a:solidFill>
              <a:schemeClr val="tx1"/>
            </a:solidFill>
            <a:prstDash val="lgDashDot"/>
          </a:ln>
        </p:spPr>
        <p:txBody>
          <a:bodyPr wrap="square" rtlCol="0">
            <a:spAutoFit/>
          </a:bodyPr>
          <a:lstStyle/>
          <a:p>
            <a:pPr algn="ctr"/>
            <a:r>
              <a:rPr lang="en-US" sz="2800" dirty="0" err="1">
                <a:latin typeface="Cambria" panose="02040503050406030204" pitchFamily="18" charset="0"/>
                <a:ea typeface="Cambria" panose="02040503050406030204" pitchFamily="18" charset="0"/>
              </a:rPr>
              <a:t>Trải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thẳng</a:t>
            </a:r>
            <a:endParaRPr lang="en-US" sz="2800" dirty="0">
              <a:latin typeface="Cambria" panose="02040503050406030204" pitchFamily="18" charset="0"/>
              <a:ea typeface="Cambria" panose="02040503050406030204" pitchFamily="18" charset="0"/>
            </a:endParaRPr>
          </a:p>
        </p:txBody>
      </p:sp>
      <p:sp>
        <p:nvSpPr>
          <p:cNvPr id="12" name="TextBox 11"/>
          <p:cNvSpPr txBox="1"/>
          <p:nvPr/>
        </p:nvSpPr>
        <p:spPr>
          <a:xfrm>
            <a:off x="1698038" y="2967433"/>
            <a:ext cx="3174829" cy="1569660"/>
          </a:xfrm>
          <a:prstGeom prst="rect">
            <a:avLst/>
          </a:prstGeom>
          <a:solidFill>
            <a:schemeClr val="accent2">
              <a:lumMod val="40000"/>
              <a:lumOff val="60000"/>
            </a:schemeClr>
          </a:solidFill>
          <a:ln>
            <a:solidFill>
              <a:schemeClr val="tx1"/>
            </a:solidFill>
            <a:prstDash val="lgDashDot"/>
          </a:ln>
        </p:spPr>
        <p:txBody>
          <a:bodyPr wrap="square" rtlCol="0">
            <a:spAutoFit/>
          </a:bodyPr>
          <a:lstStyle/>
          <a:p>
            <a:pPr marL="342900" indent="-342900">
              <a:buFont typeface="Arial" panose="020B0604020202020204" pitchFamily="34" charset="0"/>
              <a:buChar char="•"/>
            </a:pP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R</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út một chiếc kim định khâu áo cho thỏ</a:t>
            </a:r>
            <a:endPar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342900" indent="-342900">
              <a:buFont typeface="Arial" panose="020B0604020202020204" pitchFamily="34" charset="0"/>
              <a:buChar char="•"/>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Chắp</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vải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dùi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lỗ</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vào</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mảnh</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vải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cắt</a:t>
            </a:r>
            <a:endParaRPr lang="en-US" sz="2400" dirty="0">
              <a:latin typeface="Cambria" panose="02040503050406030204" pitchFamily="18" charset="0"/>
              <a:ea typeface="Cambria" panose="02040503050406030204" pitchFamily="18" charset="0"/>
            </a:endParaRPr>
          </a:p>
        </p:txBody>
      </p:sp>
      <p:sp>
        <p:nvSpPr>
          <p:cNvPr id="14" name="TextBox 13"/>
          <p:cNvSpPr txBox="1"/>
          <p:nvPr/>
        </p:nvSpPr>
        <p:spPr>
          <a:xfrm>
            <a:off x="5265328" y="4206650"/>
            <a:ext cx="3844975" cy="461665"/>
          </a:xfrm>
          <a:prstGeom prst="rect">
            <a:avLst/>
          </a:prstGeom>
          <a:solidFill>
            <a:schemeClr val="accent1">
              <a:lumMod val="60000"/>
              <a:lumOff val="40000"/>
            </a:schemeClr>
          </a:solidFill>
          <a:ln>
            <a:solidFill>
              <a:schemeClr val="tx1"/>
            </a:solidFill>
            <a:prstDash val="lgDashDot"/>
          </a:ln>
        </p:spPr>
        <p:txBody>
          <a:bodyPr wrap="square" rtlCol="0">
            <a:spAutoFit/>
          </a:bodyPr>
          <a:lstStyle/>
          <a:p>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Kẻ</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đường</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vạch</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lên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mảnh</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vải</a:t>
            </a:r>
            <a:endParaRPr lang="en-US" sz="2400" dirty="0">
              <a:latin typeface="Cambria" panose="02040503050406030204" pitchFamily="18" charset="0"/>
              <a:ea typeface="Cambria" panose="02040503050406030204" pitchFamily="18" charset="0"/>
            </a:endParaRPr>
          </a:p>
        </p:txBody>
      </p:sp>
      <p:sp>
        <p:nvSpPr>
          <p:cNvPr id="15" name="TextBox 14"/>
          <p:cNvSpPr txBox="1"/>
          <p:nvPr/>
        </p:nvSpPr>
        <p:spPr>
          <a:xfrm>
            <a:off x="8171251" y="5885875"/>
            <a:ext cx="2451604" cy="461665"/>
          </a:xfrm>
          <a:prstGeom prst="rect">
            <a:avLst/>
          </a:prstGeom>
          <a:solidFill>
            <a:schemeClr val="accent1">
              <a:lumMod val="20000"/>
              <a:lumOff val="80000"/>
            </a:schemeClr>
          </a:solidFill>
          <a:ln>
            <a:solidFill>
              <a:schemeClr val="tx1"/>
            </a:solidFill>
            <a:prstDash val="lgDashDot"/>
          </a:ln>
        </p:spPr>
        <p:txBody>
          <a:bodyPr wrap="square" rtlCol="0">
            <a:spAutoFit/>
          </a:bodyPr>
          <a:lstStyle/>
          <a:p>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Cắt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vải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theo</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vạch</a:t>
            </a:r>
            <a:endParaRPr lang="en-US" sz="2400" dirty="0">
              <a:latin typeface="Cambria" panose="02040503050406030204" pitchFamily="18" charset="0"/>
              <a:ea typeface="Cambria" panose="02040503050406030204" pitchFamily="18" charset="0"/>
            </a:endParaRPr>
          </a:p>
        </p:txBody>
      </p:sp>
      <p:cxnSp>
        <p:nvCxnSpPr>
          <p:cNvPr id="5" name="Curved Connector 4"/>
          <p:cNvCxnSpPr/>
          <p:nvPr/>
        </p:nvCxnSpPr>
        <p:spPr>
          <a:xfrm rot="5400000" flipH="1" flipV="1">
            <a:off x="718104" y="2520616"/>
            <a:ext cx="2279679" cy="2015723"/>
          </a:xfrm>
          <a:prstGeom prst="curvedConnector3">
            <a:avLst>
              <a:gd name="adj1" fmla="val 91339"/>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flipV="1">
            <a:off x="4223498" y="1487420"/>
            <a:ext cx="1398328" cy="788575"/>
          </a:xfrm>
          <a:prstGeom prst="curvedConnector3">
            <a:avLst>
              <a:gd name="adj1" fmla="val 50000"/>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6200000" flipH="1">
            <a:off x="6334219" y="2474452"/>
            <a:ext cx="1099123" cy="797003"/>
          </a:xfrm>
          <a:prstGeom prst="curvedConnector3">
            <a:avLst>
              <a:gd name="adj1" fmla="val 50000"/>
            </a:avLst>
          </a:prstGeom>
          <a:ln w="28575">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randombar(horizontal)">
                                      <p:cBhvr>
                                        <p:cTn id="7" dur="500"/>
                                        <p:tgtEl>
                                          <p:spTgt spid="307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082"/>
                                        </p:tgtEl>
                                        <p:attrNameLst>
                                          <p:attrName>style.visibility</p:attrName>
                                        </p:attrNameLst>
                                      </p:cBhvr>
                                      <p:to>
                                        <p:strVal val="visible"/>
                                      </p:to>
                                    </p:set>
                                    <p:animEffect transition="in" filter="randombar(horizontal)">
                                      <p:cBhvr>
                                        <p:cTn id="19" dur="500"/>
                                        <p:tgtEl>
                                          <p:spTgt spid="3082"/>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084"/>
                                        </p:tgtEl>
                                        <p:attrNameLst>
                                          <p:attrName>style.visibility</p:attrName>
                                        </p:attrNameLst>
                                      </p:cBhvr>
                                      <p:to>
                                        <p:strVal val="visible"/>
                                      </p:to>
                                    </p:set>
                                    <p:animEffect transition="in" filter="randombar(horizontal)">
                                      <p:cBhvr>
                                        <p:cTn id="23" dur="500"/>
                                        <p:tgtEl>
                                          <p:spTgt spid="3084"/>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randombar(horizontal)">
                                      <p:cBhvr>
                                        <p:cTn id="27" dur="500"/>
                                        <p:tgtEl>
                                          <p:spTgt spid="308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randombar(horizont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2" grpId="0" animBg="1"/>
      <p:bldP spid="12"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D04B0BC-26D5-435E-A0D5-0CA1C1ACA029}"/>
              </a:ext>
            </a:extLst>
          </p:cNvPr>
          <p:cNvSpPr/>
          <p:nvPr/>
        </p:nvSpPr>
        <p:spPr>
          <a:xfrm>
            <a:off x="996670" y="287091"/>
            <a:ext cx="559769" cy="1200329"/>
          </a:xfrm>
          <a:prstGeom prst="rect">
            <a:avLst/>
          </a:prstGeom>
        </p:spPr>
        <p:txBody>
          <a:bodyPr wrap="none">
            <a:spAutoFit/>
          </a:bodyPr>
          <a:lstStyle/>
          <a:p>
            <a:r>
              <a:rPr lang="en-US" altLang="zh-CN" sz="7200" b="1" dirty="0">
                <a:solidFill>
                  <a:schemeClr val="tx1">
                    <a:lumMod val="75000"/>
                    <a:lumOff val="25000"/>
                  </a:schemeClr>
                </a:solidFill>
                <a:latin typeface="#9Slide07 SVNAppleberry" panose="02040603050506020204" pitchFamily="18" charset="0"/>
                <a:ea typeface="字魂5号-无外润黑体" panose="00000500000000000000" pitchFamily="2" charset="-122"/>
                <a:cs typeface="+mn-ea"/>
                <a:sym typeface="+mn-lt"/>
              </a:rPr>
              <a:t>4</a:t>
            </a:r>
            <a:endParaRPr lang="zh-CN" altLang="en-US" sz="7200" b="1" dirty="0">
              <a:latin typeface="#9Slide07 SVNAppleberry" panose="02040603050506020204" pitchFamily="18" charset="0"/>
            </a:endParaRPr>
          </a:p>
        </p:txBody>
      </p:sp>
      <p:sp>
        <p:nvSpPr>
          <p:cNvPr id="3" name="Rectangle 2"/>
          <p:cNvSpPr/>
          <p:nvPr/>
        </p:nvSpPr>
        <p:spPr>
          <a:xfrm>
            <a:off x="689317" y="2209247"/>
            <a:ext cx="10846191" cy="646331"/>
          </a:xfrm>
          <a:prstGeom prst="rect">
            <a:avLst/>
          </a:prstGeom>
          <a:noFill/>
          <a:ln>
            <a:noFill/>
            <a:prstDash val="lgDash"/>
          </a:ln>
        </p:spPr>
        <p:txBody>
          <a:bodyPr wrap="square">
            <a:spAutoFit/>
          </a:bodyPr>
          <a:lstStyle/>
          <a:p>
            <a:pPr algn="ct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a:t>
            </a:r>
            <a:endParaRPr lang="en-US" sz="6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7" name="Rectangle 6"/>
          <p:cNvSpPr/>
          <p:nvPr/>
        </p:nvSpPr>
        <p:spPr>
          <a:xfrm>
            <a:off x="4607267" y="564090"/>
            <a:ext cx="4729061" cy="923330"/>
          </a:xfrm>
          <a:prstGeom prst="rect">
            <a:avLst/>
          </a:prstGeom>
        </p:spPr>
        <p:txBody>
          <a:bodyPr wrap="square">
            <a:spAutoFit/>
          </a:bodyPr>
          <a:lstStyle/>
          <a:p>
            <a:pPr algn="ctr">
              <a:spcAft>
                <a:spcPts val="0"/>
              </a:spcAft>
            </a:pPr>
            <a:r>
              <a:rPr lang="nl-NL" sz="5400" b="1" i="1" dirty="0">
                <a:solidFill>
                  <a:schemeClr val="accent2">
                    <a:lumMod val="75000"/>
                  </a:schemeClr>
                </a:solidFill>
                <a:latin typeface="Cambria" panose="02040503050406030204" pitchFamily="18" charset="0"/>
                <a:ea typeface="Cambria" panose="02040503050406030204" pitchFamily="18" charset="0"/>
              </a:rPr>
              <a:t>CÙNG CHIA SẺ</a:t>
            </a:r>
            <a:endParaRPr lang="en-US" sz="7200" b="1" i="1" dirty="0">
              <a:solidFill>
                <a:schemeClr val="accent2">
                  <a:lumMod val="7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122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196AF860-F2A9-42FA-B3A9-0010622B3AF9}"/>
              </a:ext>
            </a:extLst>
          </p:cNvPr>
          <p:cNvSpPr/>
          <p:nvPr/>
        </p:nvSpPr>
        <p:spPr>
          <a:xfrm>
            <a:off x="338667" y="141920"/>
            <a:ext cx="11514666" cy="6163732"/>
          </a:xfrm>
          <a:custGeom>
            <a:avLst/>
            <a:gdLst>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 name="connsiteX0" fmla="*/ 908756 w 11514666"/>
              <a:gd name="connsiteY0" fmla="*/ 0 h 6163732"/>
              <a:gd name="connsiteX1" fmla="*/ 1817512 w 11514666"/>
              <a:gd name="connsiteY1" fmla="*/ 908755 h 6163732"/>
              <a:gd name="connsiteX2" fmla="*/ 1805563 w 11514666"/>
              <a:gd name="connsiteY2" fmla="*/ 1027288 h 6163732"/>
              <a:gd name="connsiteX3" fmla="*/ 9709103 w 11514666"/>
              <a:gd name="connsiteY3" fmla="*/ 1027288 h 6163732"/>
              <a:gd name="connsiteX4" fmla="*/ 9697154 w 11514666"/>
              <a:gd name="connsiteY4" fmla="*/ 908755 h 6163732"/>
              <a:gd name="connsiteX5" fmla="*/ 10605910 w 11514666"/>
              <a:gd name="connsiteY5" fmla="*/ 0 h 6163732"/>
              <a:gd name="connsiteX6" fmla="*/ 11514666 w 11514666"/>
              <a:gd name="connsiteY6" fmla="*/ 908755 h 6163732"/>
              <a:gd name="connsiteX7" fmla="*/ 11039077 w 11514666"/>
              <a:gd name="connsiteY7" fmla="*/ 1707828 h 6163732"/>
              <a:gd name="connsiteX8" fmla="*/ 11023588 w 11514666"/>
              <a:gd name="connsiteY8" fmla="*/ 1715290 h 6163732"/>
              <a:gd name="connsiteX9" fmla="*/ 11040533 w 11514666"/>
              <a:gd name="connsiteY9" fmla="*/ 1883379 h 6163732"/>
              <a:gd name="connsiteX10" fmla="*/ 11040533 w 11514666"/>
              <a:gd name="connsiteY10" fmla="*/ 5307641 h 6163732"/>
              <a:gd name="connsiteX11" fmla="*/ 10184442 w 11514666"/>
              <a:gd name="connsiteY11" fmla="*/ 6163732 h 6163732"/>
              <a:gd name="connsiteX12" fmla="*/ 1296357 w 11514666"/>
              <a:gd name="connsiteY12" fmla="*/ 6163732 h 6163732"/>
              <a:gd name="connsiteX13" fmla="*/ 440266 w 11514666"/>
              <a:gd name="connsiteY13" fmla="*/ 5307641 h 6163732"/>
              <a:gd name="connsiteX14" fmla="*/ 440266 w 11514666"/>
              <a:gd name="connsiteY14" fmla="*/ 1883379 h 6163732"/>
              <a:gd name="connsiteX15" fmla="*/ 457659 w 11514666"/>
              <a:gd name="connsiteY15" fmla="*/ 1710847 h 6163732"/>
              <a:gd name="connsiteX16" fmla="*/ 461292 w 11514666"/>
              <a:gd name="connsiteY16" fmla="*/ 1699143 h 6163732"/>
              <a:gd name="connsiteX17" fmla="*/ 400662 w 11514666"/>
              <a:gd name="connsiteY17" fmla="*/ 1662309 h 6163732"/>
              <a:gd name="connsiteX18" fmla="*/ 0 w 11514666"/>
              <a:gd name="connsiteY18" fmla="*/ 908755 h 6163732"/>
              <a:gd name="connsiteX19" fmla="*/ 908756 w 11514666"/>
              <a:gd name="connsiteY19" fmla="*/ 0 h 616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14666" h="6163732">
                <a:moveTo>
                  <a:pt x="908756" y="0"/>
                </a:moveTo>
                <a:cubicBezTo>
                  <a:pt x="1410648" y="0"/>
                  <a:pt x="1817512" y="406863"/>
                  <a:pt x="1817512" y="908755"/>
                </a:cubicBezTo>
                <a:lnTo>
                  <a:pt x="1805563" y="1027288"/>
                </a:lnTo>
                <a:cubicBezTo>
                  <a:pt x="4425560" y="432203"/>
                  <a:pt x="7234247" y="490259"/>
                  <a:pt x="9709103" y="1027288"/>
                </a:cubicBezTo>
                <a:lnTo>
                  <a:pt x="9697154" y="908755"/>
                </a:lnTo>
                <a:cubicBezTo>
                  <a:pt x="9697154" y="406863"/>
                  <a:pt x="10104018" y="0"/>
                  <a:pt x="10605910" y="0"/>
                </a:cubicBezTo>
                <a:cubicBezTo>
                  <a:pt x="11107802" y="0"/>
                  <a:pt x="11514666" y="406863"/>
                  <a:pt x="11514666" y="908755"/>
                </a:cubicBezTo>
                <a:cubicBezTo>
                  <a:pt x="11514666" y="1253806"/>
                  <a:pt x="11322359" y="1553941"/>
                  <a:pt x="11039077" y="1707828"/>
                </a:cubicBezTo>
                <a:lnTo>
                  <a:pt x="11023588" y="1715290"/>
                </a:lnTo>
                <a:lnTo>
                  <a:pt x="11040533" y="1883379"/>
                </a:lnTo>
                <a:cubicBezTo>
                  <a:pt x="11432418" y="3010286"/>
                  <a:pt x="11374361" y="4151706"/>
                  <a:pt x="11040533" y="5307641"/>
                </a:cubicBezTo>
                <a:cubicBezTo>
                  <a:pt x="11040533" y="5780447"/>
                  <a:pt x="10657248" y="6163732"/>
                  <a:pt x="10184442" y="6163732"/>
                </a:cubicBezTo>
                <a:lnTo>
                  <a:pt x="1296357" y="6163732"/>
                </a:lnTo>
                <a:cubicBezTo>
                  <a:pt x="823551" y="6163732"/>
                  <a:pt x="440266" y="5780447"/>
                  <a:pt x="440266" y="5307641"/>
                </a:cubicBezTo>
                <a:cubicBezTo>
                  <a:pt x="106437" y="4137191"/>
                  <a:pt x="135466" y="3024800"/>
                  <a:pt x="440266" y="1883379"/>
                </a:cubicBezTo>
                <a:cubicBezTo>
                  <a:pt x="440266" y="1824278"/>
                  <a:pt x="446255" y="1766576"/>
                  <a:pt x="457659" y="1710847"/>
                </a:cubicBezTo>
                <a:lnTo>
                  <a:pt x="461292" y="1699143"/>
                </a:lnTo>
                <a:lnTo>
                  <a:pt x="400662" y="1662309"/>
                </a:lnTo>
                <a:cubicBezTo>
                  <a:pt x="158932" y="1498999"/>
                  <a:pt x="0" y="1222438"/>
                  <a:pt x="0" y="908755"/>
                </a:cubicBezTo>
                <a:cubicBezTo>
                  <a:pt x="0" y="406863"/>
                  <a:pt x="406864" y="0"/>
                  <a:pt x="908756" y="0"/>
                </a:cubicBezTo>
                <a:close/>
              </a:path>
            </a:pathLst>
          </a:cu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37615D7-633F-41B8-95A1-F270A16375AD}"/>
              </a:ext>
            </a:extLst>
          </p:cNvPr>
          <p:cNvSpPr/>
          <p:nvPr/>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AAF23CFF-C51F-470D-815E-08454DA4BB11}"/>
              </a:ext>
            </a:extLst>
          </p:cNvPr>
          <p:cNvSpPr/>
          <p:nvPr/>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1A48E953-8BC7-4B03-8014-9FC135E2A076}"/>
              </a:ext>
            </a:extLst>
          </p:cNvPr>
          <p:cNvSpPr/>
          <p:nvPr/>
        </p:nvSpPr>
        <p:spPr>
          <a:xfrm>
            <a:off x="4884728" y="729478"/>
            <a:ext cx="1370929" cy="802777"/>
          </a:xfrm>
          <a:custGeom>
            <a:avLst/>
            <a:gdLst>
              <a:gd name="connsiteX0" fmla="*/ 976547 w 1370929"/>
              <a:gd name="connsiteY0" fmla="*/ 0 h 802777"/>
              <a:gd name="connsiteX1" fmla="*/ 1370929 w 1370929"/>
              <a:gd name="connsiteY1" fmla="*/ 0 h 802777"/>
              <a:gd name="connsiteX2" fmla="*/ 1357247 w 1370929"/>
              <a:gd name="connsiteY2" fmla="*/ 53211 h 802777"/>
              <a:gd name="connsiteX3" fmla="*/ 338408 w 1370929"/>
              <a:gd name="connsiteY3" fmla="*/ 802777 h 802777"/>
              <a:gd name="connsiteX4" fmla="*/ 21174 w 1370929"/>
              <a:gd name="connsiteY4" fmla="*/ 754816 h 802777"/>
              <a:gd name="connsiteX5" fmla="*/ 0 w 1370929"/>
              <a:gd name="connsiteY5" fmla="*/ 747066 h 802777"/>
              <a:gd name="connsiteX6" fmla="*/ 67693 w 1370929"/>
              <a:gd name="connsiteY6" fmla="*/ 743648 h 802777"/>
              <a:gd name="connsiteX7" fmla="*/ 951422 w 1370929"/>
              <a:gd name="connsiteY7" fmla="*/ 73525 h 802777"/>
              <a:gd name="connsiteX8" fmla="*/ 976547 w 1370929"/>
              <a:gd name="connsiteY8" fmla="*/ 0 h 80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929" h="802777">
                <a:moveTo>
                  <a:pt x="976547" y="0"/>
                </a:moveTo>
                <a:lnTo>
                  <a:pt x="1370929" y="0"/>
                </a:lnTo>
                <a:lnTo>
                  <a:pt x="1357247" y="53211"/>
                </a:lnTo>
                <a:cubicBezTo>
                  <a:pt x="1222178" y="487471"/>
                  <a:pt x="817115" y="802777"/>
                  <a:pt x="338408" y="802777"/>
                </a:cubicBezTo>
                <a:cubicBezTo>
                  <a:pt x="227938" y="802777"/>
                  <a:pt x="121389" y="785986"/>
                  <a:pt x="21174" y="754816"/>
                </a:cubicBezTo>
                <a:lnTo>
                  <a:pt x="0" y="747066"/>
                </a:lnTo>
                <a:lnTo>
                  <a:pt x="67693" y="743648"/>
                </a:lnTo>
                <a:cubicBezTo>
                  <a:pt x="471148" y="702675"/>
                  <a:pt x="808142" y="436884"/>
                  <a:pt x="951422" y="73525"/>
                </a:cubicBezTo>
                <a:lnTo>
                  <a:pt x="976547"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a:extLst>
              <a:ext uri="{FF2B5EF4-FFF2-40B4-BE49-F238E27FC236}">
                <a16:creationId xmlns:a16="http://schemas.microsoft.com/office/drawing/2014/main" id="{89B2992C-DDC8-4622-A0E6-928437BDF46F}"/>
              </a:ext>
            </a:extLst>
          </p:cNvPr>
          <p:cNvSpPr/>
          <p:nvPr/>
        </p:nvSpPr>
        <p:spPr>
          <a:xfrm>
            <a:off x="5500979" y="729478"/>
            <a:ext cx="1161014" cy="923696"/>
          </a:xfrm>
          <a:custGeom>
            <a:avLst/>
            <a:gdLst>
              <a:gd name="connsiteX0" fmla="*/ 784540 w 1161014"/>
              <a:gd name="connsiteY0" fmla="*/ 0 h 923696"/>
              <a:gd name="connsiteX1" fmla="*/ 1161014 w 1161014"/>
              <a:gd name="connsiteY1" fmla="*/ 0 h 923696"/>
              <a:gd name="connsiteX2" fmla="*/ 1143741 w 1161014"/>
              <a:gd name="connsiteY2" fmla="*/ 107922 h 923696"/>
              <a:gd name="connsiteX3" fmla="*/ 342355 w 1161014"/>
              <a:gd name="connsiteY3" fmla="*/ 897113 h 923696"/>
              <a:gd name="connsiteX4" fmla="*/ 22363 w 1161014"/>
              <a:gd name="connsiteY4" fmla="*/ 920410 h 923696"/>
              <a:gd name="connsiteX5" fmla="*/ 0 w 1161014"/>
              <a:gd name="connsiteY5" fmla="*/ 917529 h 923696"/>
              <a:gd name="connsiteX6" fmla="*/ 65266 w 1161014"/>
              <a:gd name="connsiteY6" fmla="*/ 899243 h 923696"/>
              <a:gd name="connsiteX7" fmla="*/ 779142 w 1161014"/>
              <a:gd name="connsiteY7" fmla="*/ 50465 h 923696"/>
              <a:gd name="connsiteX8" fmla="*/ 784540 w 1161014"/>
              <a:gd name="connsiteY8" fmla="*/ 0 h 92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014" h="923696">
                <a:moveTo>
                  <a:pt x="784540" y="0"/>
                </a:moveTo>
                <a:lnTo>
                  <a:pt x="1161014" y="0"/>
                </a:lnTo>
                <a:lnTo>
                  <a:pt x="1143741" y="107922"/>
                </a:lnTo>
                <a:cubicBezTo>
                  <a:pt x="1051083" y="489076"/>
                  <a:pt x="750877" y="804589"/>
                  <a:pt x="342355" y="897113"/>
                </a:cubicBezTo>
                <a:cubicBezTo>
                  <a:pt x="234614" y="921514"/>
                  <a:pt x="126988" y="928674"/>
                  <a:pt x="22363" y="920410"/>
                </a:cubicBezTo>
                <a:lnTo>
                  <a:pt x="0" y="917529"/>
                </a:lnTo>
                <a:lnTo>
                  <a:pt x="65266" y="899243"/>
                </a:lnTo>
                <a:cubicBezTo>
                  <a:pt x="449704" y="770162"/>
                  <a:pt x="719664" y="436498"/>
                  <a:pt x="779142" y="50465"/>
                </a:cubicBezTo>
                <a:lnTo>
                  <a:pt x="78454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63" y="472170"/>
            <a:ext cx="1121542" cy="1121542"/>
          </a:xfrm>
          <a:prstGeom prst="rect">
            <a:avLst/>
          </a:prstGeom>
        </p:spPr>
      </p:pic>
      <p:pic>
        <p:nvPicPr>
          <p:cNvPr id="7" name="Picture 6"/>
          <p:cNvPicPr>
            <a:picLocks noChangeAspect="1"/>
          </p:cNvPicPr>
          <p:nvPr/>
        </p:nvPicPr>
        <p:blipFill rotWithShape="1">
          <a:blip r:embed="rId3"/>
          <a:srcRect r="22198" b="30610"/>
          <a:stretch/>
        </p:blipFill>
        <p:spPr>
          <a:xfrm>
            <a:off x="1595477" y="945764"/>
            <a:ext cx="9320360" cy="4966472"/>
          </a:xfrm>
          <a:prstGeom prst="rect">
            <a:avLst/>
          </a:prstGeom>
        </p:spPr>
      </p:pic>
    </p:spTree>
    <p:extLst>
      <p:ext uri="{BB962C8B-B14F-4D97-AF65-F5344CB8AC3E}">
        <p14:creationId xmlns:p14="http://schemas.microsoft.com/office/powerpoint/2010/main" val="81223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D04B0BC-26D5-435E-A0D5-0CA1C1ACA029}"/>
              </a:ext>
            </a:extLst>
          </p:cNvPr>
          <p:cNvSpPr/>
          <p:nvPr/>
        </p:nvSpPr>
        <p:spPr>
          <a:xfrm>
            <a:off x="996670" y="287091"/>
            <a:ext cx="559769" cy="1200329"/>
          </a:xfrm>
          <a:prstGeom prst="rect">
            <a:avLst/>
          </a:prstGeom>
        </p:spPr>
        <p:txBody>
          <a:bodyPr wrap="none">
            <a:spAutoFit/>
          </a:bodyPr>
          <a:lstStyle/>
          <a:p>
            <a:r>
              <a:rPr lang="en-US" altLang="zh-CN" sz="7200" b="1" dirty="0">
                <a:solidFill>
                  <a:schemeClr val="tx1">
                    <a:lumMod val="75000"/>
                    <a:lumOff val="25000"/>
                  </a:schemeClr>
                </a:solidFill>
                <a:latin typeface="#9Slide07 SVNAppleberry" panose="02040603050506020204" pitchFamily="18" charset="0"/>
                <a:ea typeface="字魂5号-无外润黑体" panose="00000500000000000000" pitchFamily="2" charset="-122"/>
                <a:cs typeface="+mn-ea"/>
                <a:sym typeface="+mn-lt"/>
              </a:rPr>
              <a:t>5</a:t>
            </a:r>
            <a:endParaRPr lang="zh-CN" altLang="en-US" sz="7200" b="1" dirty="0">
              <a:latin typeface="#9Slide07 SVNAppleberry" panose="02040603050506020204" pitchFamily="18" charset="0"/>
            </a:endParaRPr>
          </a:p>
        </p:txBody>
      </p:sp>
      <p:sp>
        <p:nvSpPr>
          <p:cNvPr id="3" name="Rectangle 2"/>
          <p:cNvSpPr/>
          <p:nvPr/>
        </p:nvSpPr>
        <p:spPr>
          <a:xfrm>
            <a:off x="506436" y="2828835"/>
            <a:ext cx="4414873" cy="1200329"/>
          </a:xfrm>
          <a:prstGeom prst="rect">
            <a:avLst/>
          </a:prstGeom>
          <a:noFill/>
          <a:ln>
            <a:noFill/>
            <a:prstDash val="lgDash"/>
          </a:ln>
        </p:spPr>
        <p:txBody>
          <a:bodyPr wrap="square">
            <a:spAutoFit/>
          </a:bodyPr>
          <a:lstStyle/>
          <a:p>
            <a:pPr algn="ct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a:t>
            </a:r>
            <a:endParaRPr lang="en-US" sz="6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7" name="Rectangle 6"/>
          <p:cNvSpPr/>
          <p:nvPr/>
        </p:nvSpPr>
        <p:spPr>
          <a:xfrm>
            <a:off x="5314556" y="1910668"/>
            <a:ext cx="6166174" cy="3477875"/>
          </a:xfrm>
          <a:prstGeom prst="rect">
            <a:avLst/>
          </a:prstGeom>
        </p:spPr>
        <p:txBody>
          <a:bodyPr wrap="square">
            <a:spAutoFit/>
          </a:bodyPr>
          <a:lstStyle/>
          <a:p>
            <a:pPr algn="ctr">
              <a:spcAft>
                <a:spcPts val="0"/>
              </a:spcAft>
            </a:pPr>
            <a:r>
              <a:rPr lang="nl-NL" sz="4400" b="1" i="1" dirty="0">
                <a:solidFill>
                  <a:schemeClr val="accent2">
                    <a:lumMod val="75000"/>
                  </a:schemeClr>
                </a:solidFill>
                <a:latin typeface="Cambria" panose="02040503050406030204" pitchFamily="18" charset="0"/>
                <a:ea typeface="Cambria" panose="02040503050406030204" pitchFamily="18" charset="0"/>
              </a:rPr>
              <a:t>Trước một việc khó, hãy sử dụng sức mạnh và trí tuệ của tập thể. Cần phải đoàn kết, hợp lực để tạo ra sức mạnh.</a:t>
            </a:r>
            <a:endParaRPr lang="en-US" sz="6000" b="1" i="1" dirty="0">
              <a:solidFill>
                <a:schemeClr val="accent2">
                  <a:lumMod val="75000"/>
                </a:schemeClr>
              </a:solidFill>
              <a:effectLst/>
              <a:latin typeface="Cambria" panose="02040503050406030204" pitchFamily="18" charset="0"/>
              <a:ea typeface="Cambria" panose="02040503050406030204" pitchFamily="18" charset="0"/>
            </a:endParaRPr>
          </a:p>
        </p:txBody>
      </p:sp>
      <p:sp>
        <p:nvSpPr>
          <p:cNvPr id="16" name="Rectangle 15"/>
          <p:cNvSpPr/>
          <p:nvPr/>
        </p:nvSpPr>
        <p:spPr>
          <a:xfrm>
            <a:off x="3918856" y="5326988"/>
            <a:ext cx="8058539" cy="954107"/>
          </a:xfrm>
          <a:prstGeom prst="rect">
            <a:avLst/>
          </a:prstGeom>
          <a:noFill/>
          <a:ln>
            <a:noFill/>
            <a:prstDash val="lgDash"/>
          </a:ln>
        </p:spPr>
        <p:txBody>
          <a:bodyPr wrap="square">
            <a:spAutoFit/>
          </a:bodyPr>
          <a:lstStyle/>
          <a:p>
            <a:pPr algn="ct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nên</a:t>
            </a:r>
            <a:r>
              <a:rPr lang="en-US" sz="2800" i="1" dirty="0">
                <a:latin typeface="Cambria" panose="02040503050406030204" pitchFamily="18" charset="0"/>
                <a:ea typeface="Cambria" panose="02040503050406030204" pitchFamily="18" charset="0"/>
              </a:rPr>
              <a:t> non</a:t>
            </a:r>
          </a:p>
          <a:p>
            <a:pPr algn="ctr"/>
            <a:r>
              <a:rPr lang="en-US" sz="2800" i="1" dirty="0">
                <a:solidFill>
                  <a:schemeClr val="tx1">
                    <a:lumMod val="85000"/>
                    <a:lumOff val="15000"/>
                  </a:schemeClr>
                </a:solidFill>
                <a:latin typeface="Cambria" panose="02040503050406030204" pitchFamily="18" charset="0"/>
                <a:ea typeface="Cambria" panose="02040503050406030204" pitchFamily="18" charset="0"/>
              </a:rPr>
              <a:t>Ba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cây</a:t>
            </a:r>
            <a:r>
              <a:rPr lang="en-US" sz="2800" i="1" dirty="0">
                <a:solidFill>
                  <a:schemeClr val="tx1">
                    <a:lumMod val="85000"/>
                    <a:lumOff val="15000"/>
                  </a:schemeClr>
                </a:solidFill>
                <a:latin typeface="Cambria" panose="02040503050406030204" pitchFamily="18" charset="0"/>
                <a:ea typeface="Cambria" panose="02040503050406030204" pitchFamily="18" charset="0"/>
              </a:rPr>
              <a:t>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chụm</a:t>
            </a:r>
            <a:r>
              <a:rPr lang="en-US" sz="2800" i="1" dirty="0">
                <a:solidFill>
                  <a:schemeClr val="tx1">
                    <a:lumMod val="85000"/>
                    <a:lumOff val="15000"/>
                  </a:schemeClr>
                </a:solidFill>
                <a:latin typeface="Cambria" panose="02040503050406030204" pitchFamily="18" charset="0"/>
                <a:ea typeface="Cambria" panose="02040503050406030204" pitchFamily="18" charset="0"/>
              </a:rPr>
              <a:t>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lại</a:t>
            </a:r>
            <a:r>
              <a:rPr lang="en-US" sz="2800" i="1" dirty="0">
                <a:solidFill>
                  <a:schemeClr val="tx1">
                    <a:lumMod val="85000"/>
                    <a:lumOff val="15000"/>
                  </a:schemeClr>
                </a:solidFill>
                <a:latin typeface="Cambria" panose="02040503050406030204" pitchFamily="18" charset="0"/>
                <a:ea typeface="Cambria" panose="02040503050406030204" pitchFamily="18" charset="0"/>
              </a:rPr>
              <a:t>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nên</a:t>
            </a:r>
            <a:r>
              <a:rPr lang="en-US" sz="2800" i="1" dirty="0">
                <a:solidFill>
                  <a:schemeClr val="tx1">
                    <a:lumMod val="85000"/>
                    <a:lumOff val="15000"/>
                  </a:schemeClr>
                </a:solidFill>
                <a:latin typeface="Cambria" panose="02040503050406030204" pitchFamily="18" charset="0"/>
                <a:ea typeface="Cambria" panose="02040503050406030204" pitchFamily="18" charset="0"/>
              </a:rPr>
              <a:t>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hòn</a:t>
            </a:r>
            <a:r>
              <a:rPr lang="en-US" sz="2800" i="1" dirty="0">
                <a:solidFill>
                  <a:schemeClr val="tx1">
                    <a:lumMod val="85000"/>
                    <a:lumOff val="15000"/>
                  </a:schemeClr>
                </a:solidFill>
                <a:latin typeface="Cambria" panose="02040503050406030204" pitchFamily="18" charset="0"/>
                <a:ea typeface="Cambria" panose="02040503050406030204" pitchFamily="18" charset="0"/>
              </a:rPr>
              <a:t>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núi</a:t>
            </a:r>
            <a:r>
              <a:rPr lang="en-US" sz="2800" i="1" dirty="0">
                <a:solidFill>
                  <a:schemeClr val="tx1">
                    <a:lumMod val="85000"/>
                    <a:lumOff val="15000"/>
                  </a:schemeClr>
                </a:solidFill>
                <a:latin typeface="Cambria" panose="02040503050406030204" pitchFamily="18" charset="0"/>
                <a:ea typeface="Cambria" panose="02040503050406030204" pitchFamily="18" charset="0"/>
              </a:rPr>
              <a:t> </a:t>
            </a:r>
            <a:r>
              <a:rPr lang="en-US" sz="2800" i="1" dirty="0" err="1">
                <a:solidFill>
                  <a:schemeClr val="tx1">
                    <a:lumMod val="85000"/>
                    <a:lumOff val="15000"/>
                  </a:schemeClr>
                </a:solidFill>
                <a:latin typeface="Cambria" panose="02040503050406030204" pitchFamily="18" charset="0"/>
                <a:ea typeface="Cambria" panose="02040503050406030204" pitchFamily="18" charset="0"/>
              </a:rPr>
              <a:t>cao</a:t>
            </a:r>
            <a:endParaRPr lang="en-US" sz="4800" i="1"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898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13">
            <a:extLst>
              <a:ext uri="{FF2B5EF4-FFF2-40B4-BE49-F238E27FC236}">
                <a16:creationId xmlns:a16="http://schemas.microsoft.com/office/drawing/2014/main" id="{BE811608-FFC1-4549-A12D-645616FB4DD1}"/>
              </a:ext>
            </a:extLst>
          </p:cNvPr>
          <p:cNvGrpSpPr/>
          <p:nvPr/>
        </p:nvGrpSpPr>
        <p:grpSpPr>
          <a:xfrm>
            <a:off x="3810818" y="1899896"/>
            <a:ext cx="5076224" cy="2529923"/>
            <a:chOff x="619831" y="1626993"/>
            <a:chExt cx="6768300" cy="3373237"/>
          </a:xfrm>
        </p:grpSpPr>
        <p:sp>
          <p:nvSpPr>
            <p:cNvPr id="8" name="矩形 17">
              <a:extLst>
                <a:ext uri="{FF2B5EF4-FFF2-40B4-BE49-F238E27FC236}">
                  <a16:creationId xmlns:a16="http://schemas.microsoft.com/office/drawing/2014/main" id="{548C36BE-CDF4-4843-A02D-0F72026AD73B}"/>
                </a:ext>
              </a:extLst>
            </p:cNvPr>
            <p:cNvSpPr/>
            <p:nvPr/>
          </p:nvSpPr>
          <p:spPr>
            <a:xfrm>
              <a:off x="2395570" y="1626993"/>
              <a:ext cx="4992561" cy="3373237"/>
            </a:xfrm>
            <a:prstGeom prst="rect">
              <a:avLst/>
            </a:prstGeom>
          </p:spPr>
          <p:txBody>
            <a:bodyPr wrap="square">
              <a:spAutoFit/>
              <a:scene3d>
                <a:camera prst="orthographicFront"/>
                <a:lightRig rig="threePt" dir="t"/>
              </a:scene3d>
              <a:sp3d contourW="12700"/>
            </a:bodyPr>
            <a:lstStyle/>
            <a:p>
              <a:pPr>
                <a:lnSpc>
                  <a:spcPct val="120000"/>
                </a:lnSpc>
              </a:pPr>
              <a:r>
                <a:rPr lang="en-US" altLang="zh-CN" sz="6600" b="1" dirty="0" err="1">
                  <a:latin typeface="UTM Americana EB" panose="02040603050506020204" pitchFamily="18" charset="0"/>
                  <a:ea typeface="字魂5号-无外润黑体" panose="00000500000000000000" pitchFamily="2" charset="-122"/>
                  <a:cs typeface="+mn-ea"/>
                  <a:sym typeface="+mn-lt"/>
                </a:rPr>
                <a:t>Luyện</a:t>
              </a:r>
              <a:endParaRPr lang="en-US" altLang="zh-CN" sz="6600" b="1" dirty="0">
                <a:latin typeface="UTM Americana EB" panose="02040603050506020204" pitchFamily="18" charset="0"/>
                <a:ea typeface="字魂5号-无外润黑体" panose="00000500000000000000" pitchFamily="2" charset="-122"/>
                <a:cs typeface="+mn-ea"/>
                <a:sym typeface="+mn-lt"/>
              </a:endParaRPr>
            </a:p>
            <a:p>
              <a:pPr>
                <a:lnSpc>
                  <a:spcPct val="120000"/>
                </a:lnSpc>
              </a:pPr>
              <a:r>
                <a:rPr lang="en-US" altLang="zh-CN" sz="6600" b="1" dirty="0" err="1">
                  <a:latin typeface="UTM Americana EB" panose="02040603050506020204" pitchFamily="18" charset="0"/>
                  <a:ea typeface="字魂5号-无外润黑体" panose="00000500000000000000" pitchFamily="2" charset="-122"/>
                  <a:cs typeface="+mn-ea"/>
                  <a:sym typeface="+mn-lt"/>
                </a:rPr>
                <a:t>đọc</a:t>
              </a:r>
              <a:r>
                <a:rPr lang="en-US" altLang="zh-CN" sz="6600" b="1" dirty="0">
                  <a:latin typeface="UTM Americana EB" panose="02040603050506020204" pitchFamily="18" charset="0"/>
                  <a:ea typeface="字魂5号-无外润黑体" panose="00000500000000000000" pitchFamily="2" charset="-122"/>
                  <a:cs typeface="+mn-ea"/>
                  <a:sym typeface="+mn-lt"/>
                </a:rPr>
                <a:t> </a:t>
              </a:r>
              <a:r>
                <a:rPr lang="en-US" altLang="zh-CN" sz="6600" b="1" dirty="0" err="1">
                  <a:latin typeface="UTM Americana EB" panose="02040603050506020204" pitchFamily="18" charset="0"/>
                  <a:ea typeface="字魂5号-无外润黑体" panose="00000500000000000000" pitchFamily="2" charset="-122"/>
                  <a:cs typeface="+mn-ea"/>
                  <a:sym typeface="+mn-lt"/>
                </a:rPr>
                <a:t>lại</a:t>
              </a:r>
              <a:endParaRPr lang="zh-CN" altLang="en-US" sz="6600" b="1" dirty="0">
                <a:latin typeface="UTM Americana EB" panose="02040603050506020204" pitchFamily="18" charset="0"/>
                <a:ea typeface="字魂5号-无外润黑体" panose="00000500000000000000" pitchFamily="2" charset="-122"/>
                <a:cs typeface="+mn-ea"/>
                <a:sym typeface="+mn-lt"/>
              </a:endParaRPr>
            </a:p>
          </p:txBody>
        </p:sp>
        <p:sp>
          <p:nvSpPr>
            <p:cNvPr id="10" name="矩形 15">
              <a:extLst>
                <a:ext uri="{FF2B5EF4-FFF2-40B4-BE49-F238E27FC236}">
                  <a16:creationId xmlns:a16="http://schemas.microsoft.com/office/drawing/2014/main" id="{AE5A8FA2-315C-48DA-94CC-F60631A9955C}"/>
                </a:ext>
              </a:extLst>
            </p:cNvPr>
            <p:cNvSpPr/>
            <p:nvPr/>
          </p:nvSpPr>
          <p:spPr>
            <a:xfrm>
              <a:off x="619831" y="1823093"/>
              <a:ext cx="1649943" cy="1354220"/>
            </a:xfrm>
            <a:prstGeom prst="rect">
              <a:avLst/>
            </a:prstGeom>
          </p:spPr>
          <p:txBody>
            <a:bodyPr wrap="square">
              <a:spAutoFit/>
              <a:scene3d>
                <a:camera prst="orthographicFront"/>
                <a:lightRig rig="threePt" dir="t"/>
              </a:scene3d>
              <a:sp3d contourW="12700"/>
            </a:bodyPr>
            <a:lstStyle/>
            <a:p>
              <a:pPr algn="ctr"/>
              <a:r>
                <a:rPr lang="en-US" altLang="zh-CN"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rPr>
                <a:t>04</a:t>
              </a:r>
              <a:endParaRPr lang="zh-CN" altLang="en-US"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endParaRPr>
            </a:p>
          </p:txBody>
        </p:sp>
      </p:grpSp>
    </p:spTree>
    <p:extLst>
      <p:ext uri="{BB962C8B-B14F-4D97-AF65-F5344CB8AC3E}">
        <p14:creationId xmlns:p14="http://schemas.microsoft.com/office/powerpoint/2010/main" val="265300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362270" y="1984063"/>
            <a:ext cx="9713167" cy="3970318"/>
          </a:xfrm>
          <a:prstGeom prst="rect">
            <a:avLst/>
          </a:prstGeom>
          <a:noFill/>
          <a:ln w="28575">
            <a:noFill/>
            <a:prstDash val="lgDash"/>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8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vi-VN" sz="28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Mùa </a:t>
            </a:r>
            <a:r>
              <a:rPr lang="en-US" sz="2800" dirty="0" err="1">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đông</a:t>
            </a:r>
            <a:r>
              <a:rPr lang="vi-VN" sz="28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thỏ quấn tấm vải lên người cho đỡ rét thì gió thổi tấm vải bay xuống ao. Nhím giúp thỏ khều tấm vải vào bờ và nói:</a:t>
            </a:r>
          </a:p>
          <a:p>
            <a:pPr algn="just"/>
            <a:r>
              <a:rPr lang="en-US" sz="28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vi-VN" sz="28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Phải may thành áo mới được.</a:t>
            </a:r>
          </a:p>
          <a:p>
            <a:pPr algn="just"/>
            <a:r>
              <a:rPr lang="en-US" sz="28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t>
            </a:r>
            <a:r>
              <a:rPr lang="vi-VN" sz="28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8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t>
            </a:r>
            <a:r>
              <a:rPr lang="vi-VN" sz="28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Anh giúp chúng tôi cắt vải may áo. Mọi người cần áo ấm.</a:t>
            </a:r>
          </a:p>
          <a:p>
            <a:pPr algn="just"/>
            <a:r>
              <a:rPr lang="en-US" sz="2800" dirty="0">
                <a:solidFill>
                  <a:srgbClr val="000000"/>
                </a:solidFill>
                <a:latin typeface="Calibri" panose="020F0502020204030204" pitchFamily="34" charset="0"/>
                <a:ea typeface="Cambria" panose="02040503050406030204" pitchFamily="18" charset="0"/>
                <a:cs typeface="Calibri" panose="020F0502020204030204" pitchFamily="34" charset="0"/>
              </a:rPr>
              <a:t>     </a:t>
            </a:r>
            <a:endParaRPr lang="vi-VN" sz="28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13" name="Snip Same Side Corner Rectangle 12"/>
          <p:cNvSpPr/>
          <p:nvPr/>
        </p:nvSpPr>
        <p:spPr>
          <a:xfrm>
            <a:off x="3909586" y="1209318"/>
            <a:ext cx="4130232" cy="541481"/>
          </a:xfrm>
          <a:prstGeom prst="snip2Same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Những</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chiếc</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áo</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ấm</a:t>
            </a:r>
            <a:endPar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8735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BE811608-FFC1-4549-A12D-645616FB4DD1}"/>
              </a:ext>
            </a:extLst>
          </p:cNvPr>
          <p:cNvGrpSpPr/>
          <p:nvPr/>
        </p:nvGrpSpPr>
        <p:grpSpPr>
          <a:xfrm>
            <a:off x="4052119" y="1767006"/>
            <a:ext cx="3799063" cy="2420727"/>
            <a:chOff x="619831" y="1626993"/>
            <a:chExt cx="5065418" cy="3227642"/>
          </a:xfrm>
        </p:grpSpPr>
        <p:sp>
          <p:nvSpPr>
            <p:cNvPr id="18" name="矩形 17">
              <a:extLst>
                <a:ext uri="{FF2B5EF4-FFF2-40B4-BE49-F238E27FC236}">
                  <a16:creationId xmlns:a16="http://schemas.microsoft.com/office/drawing/2014/main" id="{548C36BE-CDF4-4843-A02D-0F72026AD73B}"/>
                </a:ext>
              </a:extLst>
            </p:cNvPr>
            <p:cNvSpPr/>
            <p:nvPr/>
          </p:nvSpPr>
          <p:spPr>
            <a:xfrm>
              <a:off x="2395570" y="1626993"/>
              <a:ext cx="3289679" cy="3227642"/>
            </a:xfrm>
            <a:prstGeom prst="rect">
              <a:avLst/>
            </a:prstGeom>
          </p:spPr>
          <p:txBody>
            <a:bodyPr wrap="square">
              <a:spAutoFit/>
              <a:scene3d>
                <a:camera prst="orthographicFront"/>
                <a:lightRig rig="threePt" dir="t"/>
              </a:scene3d>
              <a:sp3d contourW="12700"/>
            </a:bodyPr>
            <a:lstStyle/>
            <a:p>
              <a:pPr>
                <a:lnSpc>
                  <a:spcPct val="120000"/>
                </a:lnSpc>
              </a:pPr>
              <a:r>
                <a:rPr lang="en-US" altLang="zh-CN" sz="6600" b="1" dirty="0" err="1">
                  <a:latin typeface="UTM Americana EB" panose="02040603050506020204" pitchFamily="18" charset="0"/>
                  <a:ea typeface="字魂5号-无外润黑体" panose="00000500000000000000" pitchFamily="2" charset="-122"/>
                  <a:cs typeface="+mn-ea"/>
                  <a:sym typeface="+mn-lt"/>
                </a:rPr>
                <a:t>Khởi</a:t>
              </a:r>
              <a:r>
                <a:rPr lang="en-US" altLang="zh-CN" sz="6600" b="1" dirty="0">
                  <a:latin typeface="UTM Americana EB" panose="02040603050506020204" pitchFamily="18" charset="0"/>
                  <a:ea typeface="字魂5号-无外润黑体" panose="00000500000000000000" pitchFamily="2" charset="-122"/>
                  <a:cs typeface="+mn-ea"/>
                  <a:sym typeface="+mn-lt"/>
                </a:rPr>
                <a:t> </a:t>
              </a:r>
              <a:r>
                <a:rPr lang="en-US" altLang="zh-CN" sz="6600" b="1" dirty="0" err="1">
                  <a:latin typeface="UTM Americana EB" panose="02040603050506020204" pitchFamily="18" charset="0"/>
                  <a:ea typeface="字魂5号-无外润黑体" panose="00000500000000000000" pitchFamily="2" charset="-122"/>
                  <a:cs typeface="+mn-ea"/>
                  <a:sym typeface="+mn-lt"/>
                </a:rPr>
                <a:t>động</a:t>
              </a:r>
              <a:endParaRPr lang="zh-CN" altLang="en-US" sz="6600" b="1" dirty="0">
                <a:latin typeface="UTM Americana EB" panose="02040603050506020204" pitchFamily="18" charset="0"/>
                <a:ea typeface="字魂5号-无外润黑体" panose="00000500000000000000" pitchFamily="2" charset="-122"/>
                <a:cs typeface="+mn-ea"/>
                <a:sym typeface="+mn-lt"/>
              </a:endParaRPr>
            </a:p>
          </p:txBody>
        </p:sp>
        <p:sp>
          <p:nvSpPr>
            <p:cNvPr id="16" name="矩形 15">
              <a:extLst>
                <a:ext uri="{FF2B5EF4-FFF2-40B4-BE49-F238E27FC236}">
                  <a16:creationId xmlns:a16="http://schemas.microsoft.com/office/drawing/2014/main" id="{AE5A8FA2-315C-48DA-94CC-F60631A9955C}"/>
                </a:ext>
              </a:extLst>
            </p:cNvPr>
            <p:cNvSpPr/>
            <p:nvPr/>
          </p:nvSpPr>
          <p:spPr>
            <a:xfrm>
              <a:off x="619831" y="1823093"/>
              <a:ext cx="1649943" cy="1354220"/>
            </a:xfrm>
            <a:prstGeom prst="rect">
              <a:avLst/>
            </a:prstGeom>
          </p:spPr>
          <p:txBody>
            <a:bodyPr wrap="square">
              <a:spAutoFit/>
              <a:scene3d>
                <a:camera prst="orthographicFront"/>
                <a:lightRig rig="threePt" dir="t"/>
              </a:scene3d>
              <a:sp3d contourW="12700"/>
            </a:bodyPr>
            <a:lstStyle/>
            <a:p>
              <a:pPr algn="ctr"/>
              <a:r>
                <a:rPr lang="en-US" altLang="zh-CN"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rPr>
                <a:t>01</a:t>
              </a:r>
              <a:endParaRPr lang="zh-CN" altLang="en-US"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endParaRPr>
            </a:p>
          </p:txBody>
        </p:sp>
      </p:grpSp>
    </p:spTree>
    <p:extLst>
      <p:ext uri="{BB962C8B-B14F-4D97-AF65-F5344CB8AC3E}">
        <p14:creationId xmlns:p14="http://schemas.microsoft.com/office/powerpoint/2010/main" val="26194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75841" y="1211475"/>
            <a:ext cx="7274832" cy="1360757"/>
          </a:xfrm>
          <a:prstGeom prst="rect">
            <a:avLst/>
          </a:prstGeom>
        </p:spPr>
        <p:txBody>
          <a:bodyPr wrap="square">
            <a:spAutoFit/>
          </a:bodyPr>
          <a:lstStyle/>
          <a:p>
            <a:pPr algn="ctr">
              <a:lnSpc>
                <a:spcPct val="120000"/>
              </a:lnSpc>
              <a:spcAft>
                <a:spcPts val="0"/>
              </a:spcAft>
            </a:pPr>
            <a:r>
              <a:rPr lang="nl-NL" sz="3600" b="1" u="sng" dirty="0">
                <a:solidFill>
                  <a:srgbClr val="C00000"/>
                </a:solidFill>
                <a:latin typeface="Cambria" panose="02040503050406030204" pitchFamily="18" charset="0"/>
                <a:ea typeface="Cambria" panose="02040503050406030204" pitchFamily="18" charset="0"/>
              </a:rPr>
              <a:t>Câu 1:</a:t>
            </a:r>
            <a:r>
              <a:rPr lang="nl-NL" sz="3600" b="1" dirty="0">
                <a:solidFill>
                  <a:srgbClr val="C00000"/>
                </a:solidFill>
                <a:latin typeface="Cambria" panose="02040503050406030204" pitchFamily="18" charset="0"/>
                <a:ea typeface="Cambria" panose="02040503050406030204" pitchFamily="18" charset="0"/>
              </a:rPr>
              <a:t> </a:t>
            </a:r>
            <a:r>
              <a:rPr lang="nl-NL" sz="3600" dirty="0">
                <a:solidFill>
                  <a:srgbClr val="C00000"/>
                </a:solidFill>
                <a:latin typeface="Cambria" panose="02040503050406030204" pitchFamily="18" charset="0"/>
                <a:ea typeface="Cambria" panose="02040503050406030204" pitchFamily="18" charset="0"/>
              </a:rPr>
              <a:t>Trong chuyện </a:t>
            </a:r>
            <a:r>
              <a:rPr lang="nl-NL" sz="3600" i="1" dirty="0">
                <a:solidFill>
                  <a:srgbClr val="C00000"/>
                </a:solidFill>
                <a:latin typeface="Cambria" panose="02040503050406030204" pitchFamily="18" charset="0"/>
                <a:ea typeface="Cambria" panose="02040503050406030204" pitchFamily="18" charset="0"/>
              </a:rPr>
              <a:t>Đi tìm mặt trời </a:t>
            </a:r>
            <a:r>
              <a:rPr lang="nl-NL" sz="3600" dirty="0">
                <a:solidFill>
                  <a:srgbClr val="C00000"/>
                </a:solidFill>
                <a:latin typeface="Cambria" panose="02040503050406030204" pitchFamily="18" charset="0"/>
                <a:ea typeface="Cambria" panose="02040503050406030204" pitchFamily="18" charset="0"/>
              </a:rPr>
              <a:t>có những nhân vật nào ?</a:t>
            </a:r>
            <a:endParaRPr lang="en-US" sz="32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1838155" y="2816225"/>
            <a:ext cx="8654863" cy="2123658"/>
          </a:xfrm>
          <a:prstGeom prst="rect">
            <a:avLst/>
          </a:prstGeom>
        </p:spPr>
        <p:txBody>
          <a:bodyPr wrap="square">
            <a:spAutoFit/>
          </a:bodyPr>
          <a:lstStyle/>
          <a:p>
            <a:r>
              <a:rPr lang="nl-NL" sz="4400" i="1" dirty="0">
                <a:latin typeface="Cambria" panose="02040503050406030204" pitchFamily="18" charset="0"/>
                <a:ea typeface="Cambria" panose="02040503050406030204" pitchFamily="18" charset="0"/>
              </a:rPr>
              <a:t>Có các nhân vật: </a:t>
            </a:r>
          </a:p>
          <a:p>
            <a:pPr algn="ctr"/>
            <a:r>
              <a:rPr lang="nl-NL" sz="4400" dirty="0">
                <a:latin typeface="Cambria" panose="02040503050406030204" pitchFamily="18" charset="0"/>
                <a:ea typeface="Cambria" panose="02040503050406030204" pitchFamily="18" charset="0"/>
              </a:rPr>
              <a:t>Gõ kiến, công, liếu điếu, chích chòe, gà trống</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969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46519" y="1089555"/>
            <a:ext cx="7890765" cy="1865126"/>
          </a:xfrm>
          <a:prstGeom prst="rect">
            <a:avLst/>
          </a:prstGeom>
        </p:spPr>
        <p:txBody>
          <a:bodyPr wrap="square">
            <a:spAutoFit/>
          </a:bodyPr>
          <a:lstStyle/>
          <a:p>
            <a:pPr algn="ctr">
              <a:lnSpc>
                <a:spcPct val="120000"/>
              </a:lnSpc>
              <a:spcAft>
                <a:spcPts val="0"/>
              </a:spcAft>
            </a:pPr>
            <a:r>
              <a:rPr lang="nl-NL" sz="4800" b="1" u="sng" dirty="0">
                <a:solidFill>
                  <a:srgbClr val="C00000"/>
                </a:solidFill>
                <a:latin typeface="Times New Roman" panose="02020603050405020304" pitchFamily="18" charset="0"/>
                <a:ea typeface="Times New Roman" panose="02020603050405020304" pitchFamily="18" charset="0"/>
              </a:rPr>
              <a:t>Câu 2:</a:t>
            </a:r>
            <a:r>
              <a:rPr lang="nl-NL" sz="4800" b="1" dirty="0">
                <a:solidFill>
                  <a:srgbClr val="C00000"/>
                </a:solidFill>
                <a:latin typeface="Times New Roman" panose="02020603050405020304" pitchFamily="18" charset="0"/>
                <a:ea typeface="Times New Roman" panose="02020603050405020304" pitchFamily="18" charset="0"/>
              </a:rPr>
              <a:t> </a:t>
            </a:r>
            <a:r>
              <a:rPr lang="nl-NL" sz="4800" dirty="0">
                <a:solidFill>
                  <a:srgbClr val="C00000"/>
                </a:solidFill>
                <a:latin typeface="Times New Roman" panose="02020603050405020304" pitchFamily="18" charset="0"/>
                <a:ea typeface="Times New Roman" panose="02020603050405020304" pitchFamily="18" charset="0"/>
              </a:rPr>
              <a:t>Em thích nhân vật nào trong câu chuyện? Vì sao?</a:t>
            </a:r>
            <a:endParaRPr lang="en-US" sz="4400" dirty="0">
              <a:solidFill>
                <a:srgbClr val="C0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1838155" y="2818774"/>
            <a:ext cx="8858869" cy="2308324"/>
          </a:xfrm>
          <a:prstGeom prst="rect">
            <a:avLst/>
          </a:prstGeom>
        </p:spPr>
        <p:txBody>
          <a:bodyPr wrap="square">
            <a:spAutoFit/>
          </a:bodyPr>
          <a:lstStyle/>
          <a:p>
            <a:pPr algn="just"/>
            <a:r>
              <a:rPr lang="nl-NL" sz="4800" dirty="0">
                <a:latin typeface="Cambria" panose="02040503050406030204" pitchFamily="18" charset="0"/>
                <a:ea typeface="Cambria" panose="02040503050406030204" pitchFamily="18" charset="0"/>
              </a:rPr>
              <a:t>Em thích nhân vật gà trống vì gà trống mang ánh sáng cho mọi người, mọi vật.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89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13">
            <a:extLst>
              <a:ext uri="{FF2B5EF4-FFF2-40B4-BE49-F238E27FC236}">
                <a16:creationId xmlns:a16="http://schemas.microsoft.com/office/drawing/2014/main" id="{BE811608-FFC1-4549-A12D-645616FB4DD1}"/>
              </a:ext>
            </a:extLst>
          </p:cNvPr>
          <p:cNvGrpSpPr/>
          <p:nvPr/>
        </p:nvGrpSpPr>
        <p:grpSpPr>
          <a:xfrm>
            <a:off x="3627938" y="2096844"/>
            <a:ext cx="5076224" cy="2420727"/>
            <a:chOff x="619831" y="1626993"/>
            <a:chExt cx="6768300" cy="3227642"/>
          </a:xfrm>
        </p:grpSpPr>
        <p:sp>
          <p:nvSpPr>
            <p:cNvPr id="8" name="矩形 17">
              <a:extLst>
                <a:ext uri="{FF2B5EF4-FFF2-40B4-BE49-F238E27FC236}">
                  <a16:creationId xmlns:a16="http://schemas.microsoft.com/office/drawing/2014/main" id="{548C36BE-CDF4-4843-A02D-0F72026AD73B}"/>
                </a:ext>
              </a:extLst>
            </p:cNvPr>
            <p:cNvSpPr/>
            <p:nvPr/>
          </p:nvSpPr>
          <p:spPr>
            <a:xfrm>
              <a:off x="2395570" y="1626993"/>
              <a:ext cx="4992561" cy="3227642"/>
            </a:xfrm>
            <a:prstGeom prst="rect">
              <a:avLst/>
            </a:prstGeom>
          </p:spPr>
          <p:txBody>
            <a:bodyPr wrap="square">
              <a:spAutoFit/>
              <a:scene3d>
                <a:camera prst="orthographicFront"/>
                <a:lightRig rig="threePt" dir="t"/>
              </a:scene3d>
              <a:sp3d contourW="12700"/>
            </a:bodyPr>
            <a:lstStyle/>
            <a:p>
              <a:pPr>
                <a:lnSpc>
                  <a:spcPct val="120000"/>
                </a:lnSpc>
              </a:pPr>
              <a:r>
                <a:rPr lang="en-US" altLang="zh-CN" sz="6600" b="1" dirty="0" err="1">
                  <a:latin typeface="UTM Americana EB" panose="02040603050506020204" pitchFamily="18" charset="0"/>
                  <a:ea typeface="字魂5号-无外润黑体" panose="00000500000000000000" pitchFamily="2" charset="-122"/>
                  <a:cs typeface="+mn-ea"/>
                  <a:sym typeface="+mn-lt"/>
                </a:rPr>
                <a:t>Luyện</a:t>
              </a:r>
              <a:endParaRPr lang="en-US" altLang="zh-CN" sz="6600" b="1" dirty="0">
                <a:latin typeface="UTM Americana EB" panose="02040603050506020204" pitchFamily="18" charset="0"/>
                <a:ea typeface="字魂5号-无外润黑体" panose="00000500000000000000" pitchFamily="2" charset="-122"/>
                <a:cs typeface="+mn-ea"/>
                <a:sym typeface="+mn-lt"/>
              </a:endParaRPr>
            </a:p>
            <a:p>
              <a:pPr>
                <a:lnSpc>
                  <a:spcPct val="120000"/>
                </a:lnSpc>
              </a:pPr>
              <a:r>
                <a:rPr lang="en-US" altLang="zh-CN" sz="6600" b="1" dirty="0" err="1">
                  <a:latin typeface="UTM Americana EB" panose="02040603050506020204" pitchFamily="18" charset="0"/>
                  <a:ea typeface="字魂5号-无外润黑体" panose="00000500000000000000" pitchFamily="2" charset="-122"/>
                  <a:cs typeface="+mn-ea"/>
                  <a:sym typeface="+mn-lt"/>
                </a:rPr>
                <a:t>đọc</a:t>
              </a:r>
              <a:endParaRPr lang="zh-CN" altLang="en-US" sz="6600" b="1" dirty="0">
                <a:latin typeface="UTM Americana EB" panose="02040603050506020204" pitchFamily="18" charset="0"/>
                <a:ea typeface="字魂5号-无外润黑体" panose="00000500000000000000" pitchFamily="2" charset="-122"/>
                <a:cs typeface="+mn-ea"/>
                <a:sym typeface="+mn-lt"/>
              </a:endParaRPr>
            </a:p>
          </p:txBody>
        </p:sp>
        <p:sp>
          <p:nvSpPr>
            <p:cNvPr id="10" name="矩形 15">
              <a:extLst>
                <a:ext uri="{FF2B5EF4-FFF2-40B4-BE49-F238E27FC236}">
                  <a16:creationId xmlns:a16="http://schemas.microsoft.com/office/drawing/2014/main" id="{AE5A8FA2-315C-48DA-94CC-F60631A9955C}"/>
                </a:ext>
              </a:extLst>
            </p:cNvPr>
            <p:cNvSpPr/>
            <p:nvPr/>
          </p:nvSpPr>
          <p:spPr>
            <a:xfrm>
              <a:off x="619831" y="1823093"/>
              <a:ext cx="1649943" cy="1354220"/>
            </a:xfrm>
            <a:prstGeom prst="rect">
              <a:avLst/>
            </a:prstGeom>
          </p:spPr>
          <p:txBody>
            <a:bodyPr wrap="square">
              <a:spAutoFit/>
              <a:scene3d>
                <a:camera prst="orthographicFront"/>
                <a:lightRig rig="threePt" dir="t"/>
              </a:scene3d>
              <a:sp3d contourW="12700"/>
            </a:bodyPr>
            <a:lstStyle/>
            <a:p>
              <a:pPr algn="ctr"/>
              <a:r>
                <a:rPr lang="en-US" altLang="zh-CN"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rPr>
                <a:t>02</a:t>
              </a:r>
              <a:endParaRPr lang="zh-CN" altLang="en-US" sz="6000" b="1" dirty="0">
                <a:solidFill>
                  <a:schemeClr val="accent2">
                    <a:lumMod val="75000"/>
                  </a:schemeClr>
                </a:solidFill>
                <a:latin typeface="UTM Americana EB" panose="02040603050506020204" pitchFamily="18" charset="0"/>
                <a:ea typeface="字魂5号-无外润黑体" panose="00000500000000000000" pitchFamily="2" charset="-122"/>
                <a:cs typeface="+mn-ea"/>
                <a:sym typeface="+mn-lt"/>
              </a:endParaRPr>
            </a:p>
          </p:txBody>
        </p:sp>
      </p:grpSp>
    </p:spTree>
    <p:extLst>
      <p:ext uri="{BB962C8B-B14F-4D97-AF65-F5344CB8AC3E}">
        <p14:creationId xmlns:p14="http://schemas.microsoft.com/office/powerpoint/2010/main" val="57228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3620" y="715101"/>
            <a:ext cx="11806177" cy="5909310"/>
          </a:xfrm>
          <a:prstGeom prst="rect">
            <a:avLst/>
          </a:prstGeom>
          <a:solidFill>
            <a:schemeClr val="bg1"/>
          </a:solidFill>
          <a:ln w="28575">
            <a:prstDash val="lgDash"/>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Mùa </a:t>
            </a:r>
            <a:r>
              <a:rPr lang="en-US" sz="2100" dirty="0" err="1">
                <a:solidFill>
                  <a:srgbClr val="000000"/>
                </a:solidFill>
                <a:latin typeface="Calibri" panose="020F0502020204030204" pitchFamily="34" charset="0"/>
                <a:ea typeface="Cambria" panose="02040503050406030204" pitchFamily="18" charset="0"/>
                <a:cs typeface="Calibri" panose="020F0502020204030204" pitchFamily="34" charset="0"/>
              </a:rPr>
              <a:t>đông</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thỏ quấn tấm vải lên người cho đỡ rét thì gió thổi tấm vải bay xuống ao. Nhím giúp thỏ khều tấm vải vào bờ và nói:</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Phải may thành áo mới được.</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Anh giúp chúng tôi cắt vải may áo. Mọi người cần áo ấm.</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Bọ ngựa đồng ý, vung kiếm cắt vải, nhím ngăn:</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Phải cắt đúng theo kích thước.</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Chúng tôi cần anh kẻ đường vạch để may áo ấm cho mọi người.</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Ốc sên nhận lời, bò lên tấm vải, vạch những đường rất rõ. Bây giờ chỉ còn thiếu người luồn kim giỏi. Tất cả lại đi tìm chim ổ dộc có biệt tài khâu vá.</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Xưởng may áo ấm được dựng lên. Thỏ trải vải. Ốc sên kẻ đường vạch.</a:t>
            </a:r>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Bọ ngựa cắt vải theo vạch. Tằm xe chỉ. Nhím chắp vải, dùi lỗ. Đôi chim ổ dộc luồn kim, may áo…</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Mùa đông năm ấy, trong rừng ai cũng có áo ấm để mặc.</a:t>
            </a:r>
          </a:p>
          <a:p>
            <a:pPr algn="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vi-VN" sz="2100" i="1" dirty="0">
                <a:solidFill>
                  <a:srgbClr val="000000"/>
                </a:solidFill>
                <a:latin typeface="Calibri" panose="020F0502020204030204" pitchFamily="34" charset="0"/>
                <a:ea typeface="Cambria" panose="02040503050406030204" pitchFamily="18" charset="0"/>
                <a:cs typeface="Calibri" panose="020F0502020204030204" pitchFamily="34" charset="0"/>
              </a:rPr>
              <a:t>Theo</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Võ Quảng)</a:t>
            </a:r>
          </a:p>
        </p:txBody>
      </p:sp>
      <p:sp>
        <p:nvSpPr>
          <p:cNvPr id="13" name="Snip Same Side Corner Rectangle 12"/>
          <p:cNvSpPr/>
          <p:nvPr/>
        </p:nvSpPr>
        <p:spPr>
          <a:xfrm>
            <a:off x="4030884" y="173620"/>
            <a:ext cx="4130232" cy="541481"/>
          </a:xfrm>
          <a:prstGeom prst="snip2Same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Những</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chiếc</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áo</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ấm</a:t>
            </a:r>
            <a:endPar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2635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descr="图片包含 游戏机, 灯光&#10;&#10;描述已自动生成">
            <a:extLst>
              <a:ext uri="{FF2B5EF4-FFF2-40B4-BE49-F238E27FC236}">
                <a16:creationId xmlns:a16="http://schemas.microsoft.com/office/drawing/2014/main" id="{D69D8C75-A003-4CE9-9517-75B335DE0A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4630" y="1630697"/>
            <a:ext cx="4120910" cy="4894943"/>
          </a:xfrm>
          <a:prstGeom prst="rect">
            <a:avLst/>
          </a:prstGeom>
        </p:spPr>
      </p:pic>
      <p:sp>
        <p:nvSpPr>
          <p:cNvPr id="8" name="矩形 7">
            <a:extLst>
              <a:ext uri="{FF2B5EF4-FFF2-40B4-BE49-F238E27FC236}">
                <a16:creationId xmlns:a16="http://schemas.microsoft.com/office/drawing/2014/main" id="{F43B0C10-29FE-44DA-8BB4-C895091BDAF9}"/>
              </a:ext>
            </a:extLst>
          </p:cNvPr>
          <p:cNvSpPr/>
          <p:nvPr/>
        </p:nvSpPr>
        <p:spPr>
          <a:xfrm>
            <a:off x="2234936" y="2474603"/>
            <a:ext cx="2401551" cy="584775"/>
          </a:xfrm>
          <a:prstGeom prst="rect">
            <a:avLst/>
          </a:prstGeom>
        </p:spPr>
        <p:txBody>
          <a:bodyPr wrap="square">
            <a:spAutoFit/>
          </a:bodyPr>
          <a:lstStyle/>
          <a:p>
            <a:pPr lvl="0"/>
            <a:r>
              <a:rPr lang="en-US" altLang="zh-CN" sz="3200" dirty="0" err="1">
                <a:solidFill>
                  <a:schemeClr val="bg1"/>
                </a:solidFill>
                <a:latin typeface="Cambria" panose="02040503050406030204" pitchFamily="18" charset="0"/>
                <a:ea typeface="Cambria" panose="02040503050406030204" pitchFamily="18" charset="0"/>
                <a:cs typeface="+mn-ea"/>
                <a:sym typeface="+mn-lt"/>
              </a:rPr>
              <a:t>Đoạn</a:t>
            </a:r>
            <a:r>
              <a:rPr lang="en-US" altLang="zh-CN" sz="3200" dirty="0">
                <a:solidFill>
                  <a:schemeClr val="bg1"/>
                </a:solidFill>
                <a:latin typeface="Cambria" panose="02040503050406030204" pitchFamily="18" charset="0"/>
                <a:ea typeface="Cambria" panose="02040503050406030204" pitchFamily="18" charset="0"/>
                <a:cs typeface="+mn-ea"/>
                <a:sym typeface="+mn-lt"/>
              </a:rPr>
              <a:t> 1</a:t>
            </a:r>
            <a:endParaRPr lang="zh-CN" altLang="en-US" sz="3200" dirty="0">
              <a:solidFill>
                <a:schemeClr val="bg1"/>
              </a:solidFill>
              <a:latin typeface="Cambria" panose="02040503050406030204" pitchFamily="18" charset="0"/>
              <a:ea typeface="字魂5号-无外润黑体" panose="00000500000000000000" pitchFamily="2" charset="-122"/>
              <a:cs typeface="+mn-ea"/>
              <a:sym typeface="+mn-lt"/>
            </a:endParaRPr>
          </a:p>
        </p:txBody>
      </p:sp>
      <p:sp>
        <p:nvSpPr>
          <p:cNvPr id="9" name="矩形 8">
            <a:extLst>
              <a:ext uri="{FF2B5EF4-FFF2-40B4-BE49-F238E27FC236}">
                <a16:creationId xmlns:a16="http://schemas.microsoft.com/office/drawing/2014/main" id="{0D4F4D35-5B8D-4689-801E-378D78D19BED}"/>
              </a:ext>
            </a:extLst>
          </p:cNvPr>
          <p:cNvSpPr/>
          <p:nvPr/>
        </p:nvSpPr>
        <p:spPr>
          <a:xfrm>
            <a:off x="2234936" y="4409061"/>
            <a:ext cx="2401551" cy="584775"/>
          </a:xfrm>
          <a:prstGeom prst="rect">
            <a:avLst/>
          </a:prstGeom>
        </p:spPr>
        <p:txBody>
          <a:bodyPr wrap="square">
            <a:spAutoFit/>
          </a:bodyPr>
          <a:lstStyle/>
          <a:p>
            <a:pPr lvl="0"/>
            <a:r>
              <a:rPr lang="en-US" altLang="zh-CN" sz="3200" dirty="0" err="1">
                <a:solidFill>
                  <a:schemeClr val="bg1"/>
                </a:solidFill>
                <a:latin typeface="Cambria" panose="02040503050406030204" pitchFamily="18" charset="0"/>
                <a:ea typeface="Cambria" panose="02040503050406030204" pitchFamily="18" charset="0"/>
                <a:cs typeface="+mn-ea"/>
                <a:sym typeface="+mn-lt"/>
              </a:rPr>
              <a:t>Đoạn</a:t>
            </a:r>
            <a:r>
              <a:rPr lang="en-US" altLang="zh-CN" sz="3200" dirty="0">
                <a:solidFill>
                  <a:schemeClr val="bg1"/>
                </a:solidFill>
                <a:latin typeface="Cambria" panose="02040503050406030204" pitchFamily="18" charset="0"/>
                <a:ea typeface="Cambria" panose="02040503050406030204" pitchFamily="18" charset="0"/>
                <a:cs typeface="+mn-ea"/>
                <a:sym typeface="+mn-lt"/>
              </a:rPr>
              <a:t> 3</a:t>
            </a:r>
            <a:endParaRPr lang="zh-CN" altLang="en-US" sz="3200" dirty="0">
              <a:solidFill>
                <a:schemeClr val="bg1"/>
              </a:solidFill>
              <a:latin typeface="Cambria" panose="02040503050406030204" pitchFamily="18" charset="0"/>
              <a:ea typeface="字魂5号-无外润黑体" panose="00000500000000000000" pitchFamily="2" charset="-122"/>
              <a:cs typeface="+mn-ea"/>
              <a:sym typeface="+mn-lt"/>
            </a:endParaRPr>
          </a:p>
        </p:txBody>
      </p:sp>
      <p:sp>
        <p:nvSpPr>
          <p:cNvPr id="11" name="矩形 10">
            <a:extLst>
              <a:ext uri="{FF2B5EF4-FFF2-40B4-BE49-F238E27FC236}">
                <a16:creationId xmlns:a16="http://schemas.microsoft.com/office/drawing/2014/main" id="{C5F1D95B-67EC-4E22-8976-ECE37FD6A62A}"/>
              </a:ext>
            </a:extLst>
          </p:cNvPr>
          <p:cNvSpPr/>
          <p:nvPr/>
        </p:nvSpPr>
        <p:spPr>
          <a:xfrm>
            <a:off x="1864822" y="3474836"/>
            <a:ext cx="2401551" cy="584775"/>
          </a:xfrm>
          <a:prstGeom prst="rect">
            <a:avLst/>
          </a:prstGeom>
        </p:spPr>
        <p:txBody>
          <a:bodyPr wrap="square">
            <a:spAutoFit/>
          </a:bodyPr>
          <a:lstStyle/>
          <a:p>
            <a:pPr lvl="0"/>
            <a:r>
              <a:rPr lang="en-US" altLang="zh-CN" sz="3200" dirty="0" err="1">
                <a:latin typeface="Cambria" panose="02040503050406030204" pitchFamily="18" charset="0"/>
                <a:ea typeface="Cambria" panose="02040503050406030204" pitchFamily="18" charset="0"/>
                <a:cs typeface="+mn-ea"/>
                <a:sym typeface="+mn-lt"/>
              </a:rPr>
              <a:t>Đoạn</a:t>
            </a:r>
            <a:r>
              <a:rPr lang="en-US" altLang="zh-CN" sz="3200" dirty="0">
                <a:latin typeface="Cambria" panose="02040503050406030204" pitchFamily="18" charset="0"/>
                <a:ea typeface="Cambria" panose="02040503050406030204" pitchFamily="18" charset="0"/>
                <a:cs typeface="+mn-ea"/>
                <a:sym typeface="+mn-lt"/>
              </a:rPr>
              <a:t> 2</a:t>
            </a:r>
            <a:endParaRPr lang="zh-CN" altLang="en-US" sz="3200" dirty="0">
              <a:latin typeface="Cambria" panose="02040503050406030204" pitchFamily="18" charset="0"/>
              <a:ea typeface="字魂5号-无外润黑体" panose="00000500000000000000" pitchFamily="2" charset="-122"/>
              <a:cs typeface="+mn-ea"/>
              <a:sym typeface="+mn-lt"/>
            </a:endParaRPr>
          </a:p>
        </p:txBody>
      </p:sp>
      <p:sp>
        <p:nvSpPr>
          <p:cNvPr id="12" name="矩形 11">
            <a:extLst>
              <a:ext uri="{FF2B5EF4-FFF2-40B4-BE49-F238E27FC236}">
                <a16:creationId xmlns:a16="http://schemas.microsoft.com/office/drawing/2014/main" id="{84F3C295-DD4F-4C85-9941-63EE8C667B10}"/>
              </a:ext>
            </a:extLst>
          </p:cNvPr>
          <p:cNvSpPr/>
          <p:nvPr/>
        </p:nvSpPr>
        <p:spPr>
          <a:xfrm>
            <a:off x="1864822" y="5421992"/>
            <a:ext cx="2401551" cy="584775"/>
          </a:xfrm>
          <a:prstGeom prst="rect">
            <a:avLst/>
          </a:prstGeom>
        </p:spPr>
        <p:txBody>
          <a:bodyPr wrap="square">
            <a:spAutoFit/>
          </a:bodyPr>
          <a:lstStyle/>
          <a:p>
            <a:pPr lvl="0"/>
            <a:r>
              <a:rPr lang="en-US" altLang="zh-CN" sz="3200" dirty="0" err="1">
                <a:latin typeface="Cambria" panose="02040503050406030204" pitchFamily="18" charset="0"/>
                <a:ea typeface="Cambria" panose="02040503050406030204" pitchFamily="18" charset="0"/>
                <a:cs typeface="+mn-ea"/>
                <a:sym typeface="+mn-lt"/>
              </a:rPr>
              <a:t>Đoạn</a:t>
            </a:r>
            <a:r>
              <a:rPr lang="en-US" altLang="zh-CN" sz="3200" dirty="0">
                <a:latin typeface="Cambria" panose="02040503050406030204" pitchFamily="18" charset="0"/>
                <a:ea typeface="Cambria" panose="02040503050406030204" pitchFamily="18" charset="0"/>
                <a:cs typeface="+mn-ea"/>
                <a:sym typeface="+mn-lt"/>
              </a:rPr>
              <a:t> 4</a:t>
            </a:r>
            <a:endParaRPr lang="zh-CN" altLang="en-US" sz="3200" dirty="0">
              <a:latin typeface="Cambria" panose="02040503050406030204" pitchFamily="18" charset="0"/>
              <a:ea typeface="字魂5号-无外润黑体" panose="00000500000000000000" pitchFamily="2" charset="-122"/>
              <a:cs typeface="+mn-ea"/>
              <a:sym typeface="+mn-lt"/>
            </a:endParaRPr>
          </a:p>
        </p:txBody>
      </p:sp>
      <p:sp>
        <p:nvSpPr>
          <p:cNvPr id="2" name="Rectangle 1"/>
          <p:cNvSpPr/>
          <p:nvPr/>
        </p:nvSpPr>
        <p:spPr>
          <a:xfrm>
            <a:off x="4597461" y="2505380"/>
            <a:ext cx="6753387" cy="553998"/>
          </a:xfrm>
          <a:prstGeom prst="rect">
            <a:avLst/>
          </a:prstGeom>
        </p:spPr>
        <p:txBody>
          <a:bodyPr wrap="none">
            <a:spAutoFit/>
          </a:bodyPr>
          <a:lstStyle/>
          <a:p>
            <a:r>
              <a:rPr lang="en-US" sz="3000" dirty="0" err="1">
                <a:solidFill>
                  <a:schemeClr val="tx1">
                    <a:lumMod val="75000"/>
                    <a:lumOff val="25000"/>
                  </a:schemeClr>
                </a:solidFill>
                <a:latin typeface="Cambria" panose="02040503050406030204" pitchFamily="18" charset="0"/>
                <a:ea typeface="Cambria" panose="02040503050406030204" pitchFamily="18" charset="0"/>
              </a:rPr>
              <a:t>Từ</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đầu</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phải</a:t>
            </a:r>
            <a:r>
              <a:rPr lang="en-US" sz="3000" i="1" dirty="0">
                <a:solidFill>
                  <a:schemeClr val="tx1">
                    <a:lumMod val="75000"/>
                    <a:lumOff val="25000"/>
                  </a:schemeClr>
                </a:solidFill>
                <a:latin typeface="Cambria" panose="02040503050406030204" pitchFamily="18" charset="0"/>
                <a:ea typeface="Cambria" panose="02040503050406030204" pitchFamily="18" charset="0"/>
              </a:rPr>
              <a:t> may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áo</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mới</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được</a:t>
            </a:r>
            <a:endParaRPr lang="en-US" sz="3000"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 name="Rectangle 2"/>
          <p:cNvSpPr/>
          <p:nvPr/>
        </p:nvSpPr>
        <p:spPr>
          <a:xfrm>
            <a:off x="4603478" y="3447929"/>
            <a:ext cx="6586162" cy="553998"/>
          </a:xfrm>
          <a:prstGeom prst="rect">
            <a:avLst/>
          </a:prstGeom>
        </p:spPr>
        <p:txBody>
          <a:bodyPr wrap="none">
            <a:spAutoFit/>
          </a:bodyPr>
          <a:lstStyle/>
          <a:p>
            <a:r>
              <a:rPr lang="en-US" sz="3000" dirty="0" err="1">
                <a:solidFill>
                  <a:schemeClr val="tx1">
                    <a:lumMod val="75000"/>
                    <a:lumOff val="25000"/>
                  </a:schemeClr>
                </a:solidFill>
                <a:latin typeface="Cambria" panose="02040503050406030204" pitchFamily="18" charset="0"/>
                <a:ea typeface="Cambria" panose="02040503050406030204" pitchFamily="18" charset="0"/>
              </a:rPr>
              <a:t>Tiếp</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theo</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cho</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mọi</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người</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cần</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áo</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ấm</a:t>
            </a:r>
            <a:endParaRPr lang="en-US" sz="3000"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4" name="Rectangle 3"/>
          <p:cNvSpPr/>
          <p:nvPr/>
        </p:nvSpPr>
        <p:spPr>
          <a:xfrm>
            <a:off x="4636487" y="4248120"/>
            <a:ext cx="6151171" cy="1015663"/>
          </a:xfrm>
          <a:prstGeom prst="rect">
            <a:avLst/>
          </a:prstGeom>
        </p:spPr>
        <p:txBody>
          <a:bodyPr wrap="none">
            <a:spAutoFit/>
          </a:bodyPr>
          <a:lstStyle/>
          <a:p>
            <a:r>
              <a:rPr lang="en-US" sz="3000" dirty="0" err="1">
                <a:solidFill>
                  <a:schemeClr val="tx1">
                    <a:lumMod val="75000"/>
                    <a:lumOff val="25000"/>
                  </a:schemeClr>
                </a:solidFill>
                <a:latin typeface="Cambria" panose="02040503050406030204" pitchFamily="18" charset="0"/>
                <a:ea typeface="Cambria" panose="02040503050406030204" pitchFamily="18" charset="0"/>
              </a:rPr>
              <a:t>Tiếp</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theo</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cho</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để</a:t>
            </a:r>
            <a:r>
              <a:rPr lang="en-US" sz="3000" i="1" dirty="0">
                <a:solidFill>
                  <a:schemeClr val="tx1">
                    <a:lumMod val="75000"/>
                    <a:lumOff val="25000"/>
                  </a:schemeClr>
                </a:solidFill>
                <a:latin typeface="Cambria" panose="02040503050406030204" pitchFamily="18" charset="0"/>
                <a:ea typeface="Cambria" panose="02040503050406030204" pitchFamily="18" charset="0"/>
              </a:rPr>
              <a:t> may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áo</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ấm</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cho</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p>
          <a:p>
            <a:r>
              <a:rPr lang="en-US" sz="3000" i="1" dirty="0" err="1">
                <a:solidFill>
                  <a:schemeClr val="tx1">
                    <a:lumMod val="75000"/>
                    <a:lumOff val="25000"/>
                  </a:schemeClr>
                </a:solidFill>
                <a:latin typeface="Cambria" panose="02040503050406030204" pitchFamily="18" charset="0"/>
                <a:ea typeface="Cambria" panose="02040503050406030204" pitchFamily="18" charset="0"/>
              </a:rPr>
              <a:t>mọi</a:t>
            </a:r>
            <a:r>
              <a:rPr lang="en-US" sz="3000" i="1" dirty="0">
                <a:solidFill>
                  <a:schemeClr val="tx1">
                    <a:lumMod val="75000"/>
                    <a:lumOff val="25000"/>
                  </a:schemeClr>
                </a:solidFill>
                <a:latin typeface="Cambria" panose="02040503050406030204" pitchFamily="18" charset="0"/>
                <a:ea typeface="Cambria" panose="02040503050406030204" pitchFamily="18" charset="0"/>
              </a:rPr>
              <a:t> </a:t>
            </a:r>
            <a:r>
              <a:rPr lang="en-US" sz="3000" i="1" dirty="0" err="1">
                <a:solidFill>
                  <a:schemeClr val="tx1">
                    <a:lumMod val="75000"/>
                    <a:lumOff val="25000"/>
                  </a:schemeClr>
                </a:solidFill>
                <a:latin typeface="Cambria" panose="02040503050406030204" pitchFamily="18" charset="0"/>
                <a:ea typeface="Cambria" panose="02040503050406030204" pitchFamily="18" charset="0"/>
              </a:rPr>
              <a:t>người</a:t>
            </a:r>
            <a:endParaRPr lang="en-US" sz="3000"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5" name="Rectangle 4"/>
          <p:cNvSpPr/>
          <p:nvPr/>
        </p:nvSpPr>
        <p:spPr>
          <a:xfrm>
            <a:off x="4636487" y="5421992"/>
            <a:ext cx="1382110" cy="553998"/>
          </a:xfrm>
          <a:prstGeom prst="rect">
            <a:avLst/>
          </a:prstGeom>
        </p:spPr>
        <p:txBody>
          <a:bodyPr wrap="none">
            <a:spAutoFit/>
          </a:bodyPr>
          <a:lstStyle/>
          <a:p>
            <a:r>
              <a:rPr lang="en-US" sz="3000" dirty="0" err="1">
                <a:solidFill>
                  <a:schemeClr val="tx1">
                    <a:lumMod val="75000"/>
                    <a:lumOff val="25000"/>
                  </a:schemeClr>
                </a:solidFill>
                <a:latin typeface="Cambria" panose="02040503050406030204" pitchFamily="18" charset="0"/>
                <a:ea typeface="Cambria" panose="02040503050406030204" pitchFamily="18" charset="0"/>
              </a:rPr>
              <a:t>Còn</a:t>
            </a:r>
            <a:r>
              <a:rPr lang="en-US" sz="3000" dirty="0">
                <a:solidFill>
                  <a:schemeClr val="tx1">
                    <a:lumMod val="75000"/>
                    <a:lumOff val="25000"/>
                  </a:schemeClr>
                </a:solidFill>
                <a:latin typeface="Cambria" panose="02040503050406030204" pitchFamily="18" charset="0"/>
                <a:ea typeface="Cambria" panose="02040503050406030204" pitchFamily="18" charset="0"/>
              </a:rPr>
              <a:t> </a:t>
            </a:r>
            <a:r>
              <a:rPr lang="en-US" sz="3000" dirty="0" err="1">
                <a:solidFill>
                  <a:schemeClr val="tx1">
                    <a:lumMod val="75000"/>
                    <a:lumOff val="25000"/>
                  </a:schemeClr>
                </a:solidFill>
                <a:latin typeface="Cambria" panose="02040503050406030204" pitchFamily="18" charset="0"/>
                <a:ea typeface="Cambria" panose="02040503050406030204" pitchFamily="18" charset="0"/>
              </a:rPr>
              <a:t>lại</a:t>
            </a:r>
            <a:r>
              <a:rPr lang="en-US" sz="3000" dirty="0">
                <a:solidFill>
                  <a:schemeClr val="tx1">
                    <a:lumMod val="75000"/>
                    <a:lumOff val="25000"/>
                  </a:schemeClr>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308AC9EF-3F0E-4F63-99A4-EDC08C8EBBCB}"/>
              </a:ext>
            </a:extLst>
          </p:cNvPr>
          <p:cNvSpPr txBox="1"/>
          <p:nvPr/>
        </p:nvSpPr>
        <p:spPr>
          <a:xfrm>
            <a:off x="4266373" y="1139483"/>
            <a:ext cx="546847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CHIA ĐOẠN</a:t>
            </a:r>
          </a:p>
        </p:txBody>
      </p:sp>
    </p:spTree>
    <p:extLst>
      <p:ext uri="{BB962C8B-B14F-4D97-AF65-F5344CB8AC3E}">
        <p14:creationId xmlns:p14="http://schemas.microsoft.com/office/powerpoint/2010/main" val="16060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3620" y="715101"/>
            <a:ext cx="11806177" cy="5909310"/>
          </a:xfrm>
          <a:prstGeom prst="rect">
            <a:avLst/>
          </a:prstGeom>
          <a:solidFill>
            <a:schemeClr val="bg1"/>
          </a:solidFill>
          <a:ln w="28575">
            <a:prstDash val="lgDash"/>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Mùa </a:t>
            </a:r>
            <a:r>
              <a:rPr lang="en-US" sz="2100" dirty="0" err="1">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đông</a:t>
            </a:r>
            <a:r>
              <a:rPr lang="vi-VN"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thỏ quấn tấm vải lên người cho đỡ rét thì gió thổi tấm vải bay xuống ao. Nhím giúp thỏ khều tấm vải vào bờ và nói:</a:t>
            </a:r>
          </a:p>
          <a:p>
            <a:pPr algn="just"/>
            <a:r>
              <a:rPr lang="en-US"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Phải may thành áo mới được.</a:t>
            </a:r>
          </a:p>
          <a:p>
            <a:pPr algn="just"/>
            <a:r>
              <a:rPr lang="en-US"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chemeClr val="accent4">
                    <a:lumMod val="50000"/>
                  </a:schemeClr>
                </a:solidFill>
                <a:latin typeface="Calibri" panose="020F0502020204030204" pitchFamily="34" charset="0"/>
                <a:ea typeface="Cambria" panose="02040503050406030204" pitchFamily="18" charset="0"/>
                <a:cs typeface="Calibri" panose="020F0502020204030204" pitchFamily="34" charset="0"/>
              </a:rPr>
              <a:t>- Anh giúp chúng tôi cắt vải may áo. Mọi người cần áo ấm.</a:t>
            </a:r>
          </a:p>
          <a:p>
            <a:pPr algn="just"/>
            <a:r>
              <a:rPr lang="en-US" sz="21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Bọ ngựa đồng ý, vung kiếm cắt vải, nhím ngăn:</a:t>
            </a:r>
          </a:p>
          <a:p>
            <a:pPr algn="just"/>
            <a:r>
              <a:rPr lang="en-US" sz="2100"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 Phải cắt đúng theo kích thước.</a:t>
            </a:r>
          </a:p>
          <a:p>
            <a:pPr algn="just"/>
            <a:r>
              <a:rPr lang="en-US" sz="2100"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2100"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B050"/>
                </a:solidFill>
                <a:latin typeface="Calibri" panose="020F0502020204030204" pitchFamily="34" charset="0"/>
                <a:ea typeface="Cambria" panose="02040503050406030204" pitchFamily="18" charset="0"/>
                <a:cs typeface="Calibri" panose="020F0502020204030204" pitchFamily="34" charset="0"/>
              </a:rPr>
              <a:t>- Chúng tôi cần anh kẻ đường vạch để may áo ấm cho mọi người.</a:t>
            </a:r>
          </a:p>
          <a:p>
            <a:pPr algn="just"/>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Ốc sên nhận lời, bò lên tấm vải, vạch những đường rất rõ. Bây giờ chỉ còn thiếu người luồn kim giỏi. Tất cả lại đi tìm chim ổ dộc có biệt tài khâu vá.</a:t>
            </a:r>
          </a:p>
          <a:p>
            <a:pPr algn="just"/>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Xưởng may áo ấm được dựng lên. Thỏ trải vải. Ốc sên kẻ đường vạch.</a:t>
            </a:r>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Bọ ngựa cắt vải theo vạch. Tằm xe chỉ. Nhím chắp vải, dùi lỗ. Đôi chim ổ dộc luồn kim, may áo…</a:t>
            </a:r>
          </a:p>
          <a:p>
            <a:pPr algn="just"/>
            <a:r>
              <a:rPr lang="en-US" sz="2100"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vi-VN" sz="2100" dirty="0">
                <a:solidFill>
                  <a:srgbClr val="0070C0"/>
                </a:solidFill>
                <a:latin typeface="Calibri" panose="020F0502020204030204" pitchFamily="34" charset="0"/>
                <a:ea typeface="Cambria" panose="02040503050406030204" pitchFamily="18" charset="0"/>
                <a:cs typeface="Calibri" panose="020F0502020204030204" pitchFamily="34" charset="0"/>
              </a:rPr>
              <a:t>Mùa đông năm ấy, trong rừng ai cũng có áo ấm để mặc.</a:t>
            </a:r>
          </a:p>
          <a:p>
            <a:pPr algn="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vi-VN" sz="2100" i="1" dirty="0">
                <a:solidFill>
                  <a:srgbClr val="000000"/>
                </a:solidFill>
                <a:latin typeface="Calibri" panose="020F0502020204030204" pitchFamily="34" charset="0"/>
                <a:ea typeface="Cambria" panose="02040503050406030204" pitchFamily="18" charset="0"/>
                <a:cs typeface="Calibri" panose="020F0502020204030204" pitchFamily="34" charset="0"/>
              </a:rPr>
              <a:t>Theo</a:t>
            </a:r>
            <a:r>
              <a:rPr lang="vi-VN" sz="2100" dirty="0">
                <a:solidFill>
                  <a:srgbClr val="000000"/>
                </a:solidFill>
                <a:latin typeface="Calibri" panose="020F0502020204030204" pitchFamily="34" charset="0"/>
                <a:ea typeface="Cambria" panose="02040503050406030204" pitchFamily="18" charset="0"/>
                <a:cs typeface="Calibri" panose="020F0502020204030204" pitchFamily="34" charset="0"/>
              </a:rPr>
              <a:t> Võ Quảng)</a:t>
            </a:r>
          </a:p>
        </p:txBody>
      </p:sp>
      <p:sp>
        <p:nvSpPr>
          <p:cNvPr id="13" name="Snip Same Side Corner Rectangle 12"/>
          <p:cNvSpPr/>
          <p:nvPr/>
        </p:nvSpPr>
        <p:spPr>
          <a:xfrm>
            <a:off x="4030884" y="173620"/>
            <a:ext cx="4130232" cy="541481"/>
          </a:xfrm>
          <a:prstGeom prst="snip2Same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Những</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chiếc</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áo</a:t>
            </a:r>
            <a:r>
              <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rPr>
              <a:t> </a:t>
            </a:r>
            <a:r>
              <a:rPr lang="en-US" sz="2800" b="1" dirty="0" err="1">
                <a:solidFill>
                  <a:srgbClr val="C00000"/>
                </a:solidFill>
                <a:latin typeface="SVN-Sofia" panose="02040603050506020204" pitchFamily="18" charset="0"/>
                <a:ea typeface="Cambria" panose="02040503050406030204" pitchFamily="18" charset="0"/>
                <a:cs typeface="Calibri" panose="020F0502020204030204" pitchFamily="34" charset="0"/>
              </a:rPr>
              <a:t>ấm</a:t>
            </a:r>
            <a:endParaRPr lang="en-US" sz="2800" b="1" dirty="0">
              <a:solidFill>
                <a:srgbClr val="C00000"/>
              </a:solidFill>
              <a:latin typeface="SVN-Sofia" panose="0204060305050602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CBE1368-8242-676D-E97F-66158F8380B6}"/>
              </a:ext>
            </a:extLst>
          </p:cNvPr>
          <p:cNvPicPr>
            <a:picLocks noChangeAspect="1"/>
          </p:cNvPicPr>
          <p:nvPr/>
        </p:nvPicPr>
        <p:blipFill>
          <a:blip r:embed="rId2"/>
          <a:stretch>
            <a:fillRect/>
          </a:stretch>
        </p:blipFill>
        <p:spPr>
          <a:xfrm>
            <a:off x="7656169" y="5466944"/>
            <a:ext cx="2224891" cy="1253178"/>
          </a:xfrm>
          <a:prstGeom prst="rect">
            <a:avLst/>
          </a:prstGeom>
        </p:spPr>
      </p:pic>
    </p:spTree>
    <p:extLst>
      <p:ext uri="{BB962C8B-B14F-4D97-AF65-F5344CB8AC3E}">
        <p14:creationId xmlns:p14="http://schemas.microsoft.com/office/powerpoint/2010/main" val="20996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5062114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1546</Words>
  <Application>Microsoft Office PowerPoint</Application>
  <PresentationFormat>Widescreen</PresentationFormat>
  <Paragraphs>118</Paragraphs>
  <Slides>22</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SVN-Sofia</vt:lpstr>
      <vt:lpstr>SVN-Newton</vt:lpstr>
      <vt:lpstr>Arial</vt:lpstr>
      <vt:lpstr>等线</vt:lpstr>
      <vt:lpstr>等线 Light</vt:lpstr>
      <vt:lpstr>字魂5号-无外润黑体</vt:lpstr>
      <vt:lpstr>#9Slide07 SVNAppleberry</vt:lpstr>
      <vt:lpstr>Times New Roman</vt:lpstr>
      <vt:lpstr>#9Slide07 Altus</vt:lpstr>
      <vt:lpstr>Cambria</vt:lpstr>
      <vt:lpstr>Calibri</vt:lpstr>
      <vt:lpstr>#9Slide07 HoneyCream</vt:lpstr>
      <vt:lpstr>UTM Americana EB</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Sat0602</dc:creator>
  <cp:lastModifiedBy>Dell</cp:lastModifiedBy>
  <cp:revision>56</cp:revision>
  <dcterms:created xsi:type="dcterms:W3CDTF">2019-10-24T08:59:26Z</dcterms:created>
  <dcterms:modified xsi:type="dcterms:W3CDTF">2024-02-23T02:20:27Z</dcterms:modified>
</cp:coreProperties>
</file>