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Lst>
  <p:notesMasterIdLst>
    <p:notesMasterId r:id="rId18"/>
  </p:notesMasterIdLst>
  <p:sldIdLst>
    <p:sldId id="257" r:id="rId3"/>
    <p:sldId id="258" r:id="rId4"/>
    <p:sldId id="259" r:id="rId5"/>
    <p:sldId id="264" r:id="rId6"/>
    <p:sldId id="266" r:id="rId7"/>
    <p:sldId id="267" r:id="rId8"/>
    <p:sldId id="268" r:id="rId9"/>
    <p:sldId id="269" r:id="rId10"/>
    <p:sldId id="270" r:id="rId11"/>
    <p:sldId id="271" r:id="rId12"/>
    <p:sldId id="273" r:id="rId13"/>
    <p:sldId id="274" r:id="rId14"/>
    <p:sldId id="276" r:id="rId15"/>
    <p:sldId id="277" r:id="rId16"/>
    <p:sldId id="278" r:id="rId17"/>
  </p:sldIdLst>
  <p:sldSz cx="12192000" cy="6858000"/>
  <p:notesSz cx="6858000" cy="9144000"/>
  <p:embeddedFontLst>
    <p:embeddedFont>
      <p:font typeface="等线" panose="02010600030101010101" pitchFamily="2" charset="-122"/>
      <p:regular r:id="rId19"/>
    </p:embeddedFont>
    <p:embeddedFont>
      <p:font typeface="等线 Light" panose="02010600030101010101" pitchFamily="2" charset="-122"/>
      <p:regular r:id="rId20"/>
    </p:embeddedFont>
    <p:embeddedFont>
      <p:font typeface="微软雅黑" panose="020B0503020204020204" pitchFamily="34" charset="-122"/>
      <p:regular r:id="rId21"/>
      <p:bold r:id="rId22"/>
    </p:embeddedFont>
    <p:embeddedFont>
      <p:font typeface="#9Slide05 Habano" panose="02040603050506020204" pitchFamily="18" charset="0"/>
      <p:regular r:id="rId23"/>
    </p:embeddedFont>
    <p:embeddedFont>
      <p:font typeface="Cambria" panose="02040503050406030204" pitchFamily="18" charset="0"/>
      <p:regular r:id="rId24"/>
      <p:bold r:id="rId25"/>
      <p:italic r:id="rId26"/>
      <p:boldItalic r:id="rId27"/>
    </p:embeddedFont>
    <p:embeddedFont>
      <p:font typeface="UTM Showcard" panose="02040603050506020204" pitchFamily="18"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1E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125" d="100"/>
          <a:sy n="125" d="100"/>
        </p:scale>
        <p:origin x="235"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615BC-497D-4244-B21E-0DB510E0FC23}" type="datetimeFigureOut">
              <a:rPr lang="en-GB" smtClean="0"/>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D51BA-4CE9-40CF-89A2-7FFA4876D82E}" type="slidenum">
              <a:rPr lang="en-GB" smtClean="0"/>
              <a:t>‹#›</a:t>
            </a:fld>
            <a:endParaRPr lang="en-GB"/>
          </a:p>
        </p:txBody>
      </p:sp>
    </p:spTree>
    <p:extLst>
      <p:ext uri="{BB962C8B-B14F-4D97-AF65-F5344CB8AC3E}">
        <p14:creationId xmlns:p14="http://schemas.microsoft.com/office/powerpoint/2010/main" val="394732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002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889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910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280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07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2931F4-194C-4DD9-9505-42FC048612E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B2A2D-5054-49A2-BEE4-C9F6B6DAB1ED}"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62698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39663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930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0397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0337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41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8567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4416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4718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9415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1780421" y="7079226"/>
            <a:ext cx="1163903" cy="1200905"/>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581952" y="7079226"/>
            <a:ext cx="1163903" cy="1200905"/>
          </a:xfrm>
          <a:prstGeom prst="rect">
            <a:avLst/>
          </a:prstGeom>
        </p:spPr>
      </p:pic>
    </p:spTree>
    <p:extLst>
      <p:ext uri="{BB962C8B-B14F-4D97-AF65-F5344CB8AC3E}">
        <p14:creationId xmlns:p14="http://schemas.microsoft.com/office/powerpoint/2010/main" val="2206430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2931F4-194C-4DD9-9505-42FC048612E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B2A2D-5054-49A2-BEE4-C9F6B6DAB1ED}"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5357480" y="6126164"/>
            <a:ext cx="2549677" cy="2630735"/>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5341211" y="-3765982"/>
            <a:ext cx="2549677" cy="2630735"/>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11780421" y="7079226"/>
            <a:ext cx="1163903" cy="1200905"/>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581952" y="7079226"/>
            <a:ext cx="1163903" cy="1200905"/>
          </a:xfrm>
          <a:prstGeom prst="rect">
            <a:avLst/>
          </a:prstGeom>
        </p:spPr>
      </p:pic>
    </p:spTree>
    <p:extLst>
      <p:ext uri="{BB962C8B-B14F-4D97-AF65-F5344CB8AC3E}">
        <p14:creationId xmlns:p14="http://schemas.microsoft.com/office/powerpoint/2010/main" val="3268502692"/>
      </p:ext>
    </p:extLst>
  </p:cSld>
  <p:clrMap bg1="lt1" tx1="dk1" bg2="lt2" tx2="dk2" accent1="accent1" accent2="accent2" accent3="accent3" accent4="accent4" accent5="accent5" accent6="accent6" hlink="hlink" folHlink="folHlink"/>
  <p:sldLayoutIdLst>
    <p:sldLayoutId id="2147483687" r:id="rId1"/>
    <p:sldLayoutId id="214748368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1069869" y="2"/>
            <a:ext cx="11122131" cy="637987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5" name="Picture 4"/>
          <p:cNvPicPr>
            <a:picLocks noChangeAspect="1"/>
          </p:cNvPicPr>
          <p:nvPr/>
        </p:nvPicPr>
        <p:blipFill rotWithShape="1">
          <a:blip r:embed="rId4"/>
          <a:srcRect b="18572"/>
          <a:stretch/>
        </p:blipFill>
        <p:spPr>
          <a:xfrm>
            <a:off x="1922451" y="545503"/>
            <a:ext cx="5852667" cy="3167182"/>
          </a:xfrm>
          <a:prstGeom prst="rect">
            <a:avLst/>
          </a:prstGeom>
        </p:spPr>
      </p:pic>
      <p:sp>
        <p:nvSpPr>
          <p:cNvPr id="2" name="TextBox 1"/>
          <p:cNvSpPr txBox="1"/>
          <p:nvPr/>
        </p:nvSpPr>
        <p:spPr>
          <a:xfrm>
            <a:off x="4494882" y="3739163"/>
            <a:ext cx="1509311" cy="523220"/>
          </a:xfrm>
          <a:prstGeom prst="rect">
            <a:avLst/>
          </a:prstGeom>
          <a:noFill/>
        </p:spPr>
        <p:txBody>
          <a:bodyPr wrap="square" rtlCol="0">
            <a:spAutoFit/>
          </a:bodyPr>
          <a:lstStyle/>
          <a:p>
            <a:r>
              <a:rPr lang="en-GB" sz="2800" dirty="0" err="1">
                <a:solidFill>
                  <a:schemeClr val="bg1"/>
                </a:solidFill>
                <a:latin typeface="#9Slide05 Habano" panose="02040603050506020204" pitchFamily="18" charset="0"/>
              </a:rPr>
              <a:t>Tiết</a:t>
            </a:r>
            <a:r>
              <a:rPr lang="en-GB" sz="2800" dirty="0">
                <a:solidFill>
                  <a:schemeClr val="bg1"/>
                </a:solidFill>
                <a:latin typeface="#9Slide05 Habano" panose="02040603050506020204" pitchFamily="18" charset="0"/>
              </a:rPr>
              <a:t> 2</a:t>
            </a:r>
          </a:p>
        </p:txBody>
      </p:sp>
    </p:spTree>
    <p:extLst>
      <p:ext uri="{BB962C8B-B14F-4D97-AF65-F5344CB8AC3E}">
        <p14:creationId xmlns:p14="http://schemas.microsoft.com/office/powerpoint/2010/main" val="3071166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93D90CE-E3AB-46D6-B677-B14B2AB165FF}"/>
              </a:ext>
            </a:extLst>
          </p:cNvPr>
          <p:cNvSpPr/>
          <p:nvPr/>
        </p:nvSpPr>
        <p:spPr>
          <a:xfrm>
            <a:off x="666750" y="396536"/>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703575" y="1535121"/>
            <a:ext cx="6544314" cy="5376115"/>
            <a:chOff x="3880008" y="3262082"/>
            <a:chExt cx="7070780" cy="3108529"/>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285427"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80008" y="326208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9879635" y="517028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1238695" y="2110469"/>
            <a:ext cx="5260475" cy="3108543"/>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Thực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hiện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theo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nhóm</a:t>
            </a:r>
            <a:r>
              <a:rPr lang="en-GB" sz="2800" dirty="0">
                <a:latin typeface="Cambria" panose="02040503050406030204" pitchFamily="18" charset="0"/>
                <a:ea typeface="Cambria" panose="02040503050406030204" pitchFamily="18" charset="0"/>
              </a:rPr>
              <a:t> 4</a:t>
            </a:r>
          </a:p>
          <a:p>
            <a:pPr indent="180975" algn="just">
              <a:buFontTx/>
              <a:buChar char="-"/>
            </a:pPr>
            <a:r>
              <a:rPr lang="en-GB" sz="2800" dirty="0" err="1">
                <a:latin typeface="Cambria" panose="02040503050406030204" pitchFamily="18" charset="0"/>
                <a:ea typeface="Cambria" panose="02040503050406030204" pitchFamily="18" charset="0"/>
              </a:rPr>
              <a:t>Mỗi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sẽ</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được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phân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công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nói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chức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năng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một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bộ</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trong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cơ</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quan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tiêu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hóa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Sau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khi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nghe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đó</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miêu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xong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nào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tay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nhanh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lời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đúng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thì</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giành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chiến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thắng</a:t>
            </a:r>
            <a:r>
              <a:rPr lang="en-GB" sz="2800" dirty="0">
                <a:latin typeface="Cambria" panose="02040503050406030204" pitchFamily="18" charset="0"/>
                <a:ea typeface="Cambria" panose="02040503050406030204" pitchFamily="18" charset="0"/>
              </a:rPr>
              <a:t>.</a:t>
            </a:r>
          </a:p>
        </p:txBody>
      </p:sp>
      <p:grpSp>
        <p:nvGrpSpPr>
          <p:cNvPr id="15" name="Group 14"/>
          <p:cNvGrpSpPr/>
          <p:nvPr/>
        </p:nvGrpSpPr>
        <p:grpSpPr>
          <a:xfrm>
            <a:off x="855915" y="415355"/>
            <a:ext cx="10285993" cy="972570"/>
            <a:chOff x="855915" y="415355"/>
            <a:chExt cx="10285993" cy="972570"/>
          </a:xfrm>
        </p:grpSpPr>
        <p:grpSp>
          <p:nvGrpSpPr>
            <p:cNvPr id="10" name="Group 9"/>
            <p:cNvGrpSpPr/>
            <p:nvPr/>
          </p:nvGrpSpPr>
          <p:grpSpPr>
            <a:xfrm>
              <a:off x="855915" y="415355"/>
              <a:ext cx="10225521" cy="923330"/>
              <a:chOff x="855915" y="415355"/>
              <a:chExt cx="10225521" cy="923330"/>
            </a:xfrm>
          </p:grpSpPr>
          <p:sp>
            <p:nvSpPr>
              <p:cNvPr id="4" name="TextBox 3"/>
              <p:cNvSpPr txBox="1"/>
              <p:nvPr/>
            </p:nvSpPr>
            <p:spPr>
              <a:xfrm>
                <a:off x="855915" y="523373"/>
                <a:ext cx="3070579" cy="707886"/>
              </a:xfrm>
              <a:prstGeom prst="rect">
                <a:avLst/>
              </a:prstGeom>
              <a:noFill/>
            </p:spPr>
            <p:txBody>
              <a:bodyPr wrap="square" rtlCol="0">
                <a:spAutoFit/>
              </a:bodyPr>
              <a:lstStyle/>
              <a:p>
                <a:r>
                  <a:rPr lang="en-GB" sz="4000" dirty="0" err="1">
                    <a:latin typeface="UTM Showcard" panose="02040603050506020204" pitchFamily="18" charset="0"/>
                  </a:rPr>
                  <a:t>Trò</a:t>
                </a:r>
                <a:r>
                  <a:rPr lang="en-GB" sz="4000" dirty="0">
                    <a:latin typeface="UTM Showcard" panose="02040603050506020204" pitchFamily="18" charset="0"/>
                  </a:rPr>
                  <a:t> </a:t>
                </a:r>
                <a:r>
                  <a:rPr lang="en-GB" sz="4000" dirty="0" err="1">
                    <a:latin typeface="UTM Showcard" panose="02040603050506020204" pitchFamily="18" charset="0"/>
                  </a:rPr>
                  <a:t>chơi</a:t>
                </a:r>
                <a:r>
                  <a:rPr lang="en-GB" sz="4000" dirty="0">
                    <a:latin typeface="UTM Showcard" panose="02040603050506020204" pitchFamily="18" charset="0"/>
                  </a:rPr>
                  <a:t>:</a:t>
                </a:r>
              </a:p>
            </p:txBody>
          </p:sp>
          <p:sp>
            <p:nvSpPr>
              <p:cNvPr id="12" name="TextBox 11"/>
              <p:cNvSpPr txBox="1"/>
              <p:nvPr/>
            </p:nvSpPr>
            <p:spPr>
              <a:xfrm>
                <a:off x="3608192" y="415355"/>
                <a:ext cx="7473244" cy="923330"/>
              </a:xfrm>
              <a:prstGeom prst="rect">
                <a:avLst/>
              </a:prstGeom>
              <a:noFill/>
            </p:spPr>
            <p:txBody>
              <a:bodyPr wrap="square" rtlCol="0">
                <a:spAutoFit/>
              </a:bodyPr>
              <a:lstStyle/>
              <a:p>
                <a:r>
                  <a:rPr lang="en-GB" sz="5400" dirty="0" err="1">
                    <a:latin typeface="UTM Showcard" panose="02040603050506020204" pitchFamily="18" charset="0"/>
                  </a:rPr>
                  <a:t>Đó</a:t>
                </a:r>
                <a:r>
                  <a:rPr lang="en-GB" sz="5400" dirty="0">
                    <a:latin typeface="UTM Showcard" panose="02040603050506020204" pitchFamily="18" charset="0"/>
                  </a:rPr>
                  <a:t> </a:t>
                </a:r>
                <a:r>
                  <a:rPr lang="en-GB" sz="5400" dirty="0" err="1">
                    <a:latin typeface="UTM Showcard" panose="02040603050506020204" pitchFamily="18" charset="0"/>
                  </a:rPr>
                  <a:t>là</a:t>
                </a:r>
                <a:r>
                  <a:rPr lang="en-GB" sz="5400" dirty="0">
                    <a:latin typeface="UTM Showcard" panose="02040603050506020204" pitchFamily="18" charset="0"/>
                  </a:rPr>
                  <a:t> </a:t>
                </a:r>
                <a:r>
                  <a:rPr lang="en-GB" sz="5400" dirty="0" err="1">
                    <a:latin typeface="UTM Showcard" panose="02040603050506020204" pitchFamily="18" charset="0"/>
                  </a:rPr>
                  <a:t>bộ</a:t>
                </a:r>
                <a:r>
                  <a:rPr lang="en-GB" sz="5400" dirty="0">
                    <a:latin typeface="UTM Showcard" panose="02040603050506020204" pitchFamily="18" charset="0"/>
                  </a:rPr>
                  <a:t> </a:t>
                </a:r>
                <a:r>
                  <a:rPr lang="en-GB" sz="5400" dirty="0" err="1">
                    <a:latin typeface="UTM Showcard" panose="02040603050506020204" pitchFamily="18" charset="0"/>
                  </a:rPr>
                  <a:t>phận</a:t>
                </a:r>
                <a:r>
                  <a:rPr lang="en-GB" sz="5400" dirty="0">
                    <a:latin typeface="UTM Showcard" panose="02040603050506020204" pitchFamily="18" charset="0"/>
                  </a:rPr>
                  <a:t> </a:t>
                </a:r>
                <a:r>
                  <a:rPr lang="en-GB" sz="5400" dirty="0" err="1">
                    <a:latin typeface="UTM Showcard" panose="02040603050506020204" pitchFamily="18" charset="0"/>
                  </a:rPr>
                  <a:t>nào</a:t>
                </a:r>
                <a:r>
                  <a:rPr lang="en-GB" sz="5400" dirty="0">
                    <a:latin typeface="UTM Showcard" panose="02040603050506020204" pitchFamily="18" charset="0"/>
                  </a:rPr>
                  <a:t>?</a:t>
                </a:r>
              </a:p>
            </p:txBody>
          </p:sp>
          <p:sp>
            <p:nvSpPr>
              <p:cNvPr id="13" name="TextBox 12"/>
              <p:cNvSpPr txBox="1"/>
              <p:nvPr/>
            </p:nvSpPr>
            <p:spPr>
              <a:xfrm>
                <a:off x="895228" y="553278"/>
                <a:ext cx="3070579" cy="707886"/>
              </a:xfrm>
              <a:prstGeom prst="rect">
                <a:avLst/>
              </a:prstGeom>
              <a:noFill/>
            </p:spPr>
            <p:txBody>
              <a:bodyPr wrap="square" rtlCol="0">
                <a:spAutoFit/>
              </a:bodyPr>
              <a:lstStyle/>
              <a:p>
                <a:r>
                  <a:rPr lang="en-GB" sz="4000" dirty="0" err="1">
                    <a:solidFill>
                      <a:schemeClr val="accent6">
                        <a:lumMod val="75000"/>
                      </a:schemeClr>
                    </a:solidFill>
                    <a:latin typeface="UTM Showcard" panose="02040603050506020204" pitchFamily="18" charset="0"/>
                  </a:rPr>
                  <a:t>Trò</a:t>
                </a:r>
                <a:r>
                  <a:rPr lang="en-GB" sz="4000" dirty="0">
                    <a:solidFill>
                      <a:schemeClr val="accent6">
                        <a:lumMod val="75000"/>
                      </a:schemeClr>
                    </a:solidFill>
                    <a:latin typeface="UTM Showcard" panose="02040603050506020204" pitchFamily="18" charset="0"/>
                  </a:rPr>
                  <a:t> </a:t>
                </a:r>
                <a:r>
                  <a:rPr lang="en-GB" sz="4000" dirty="0" err="1">
                    <a:solidFill>
                      <a:schemeClr val="accent6">
                        <a:lumMod val="75000"/>
                      </a:schemeClr>
                    </a:solidFill>
                    <a:latin typeface="UTM Showcard" panose="02040603050506020204" pitchFamily="18" charset="0"/>
                  </a:rPr>
                  <a:t>chơi</a:t>
                </a:r>
                <a:r>
                  <a:rPr lang="en-GB" sz="4000" dirty="0">
                    <a:solidFill>
                      <a:schemeClr val="accent6">
                        <a:lumMod val="75000"/>
                      </a:schemeClr>
                    </a:solidFill>
                    <a:latin typeface="UTM Showcard" panose="02040603050506020204" pitchFamily="18" charset="0"/>
                  </a:rPr>
                  <a:t>:</a:t>
                </a:r>
              </a:p>
            </p:txBody>
          </p:sp>
        </p:grpSp>
        <p:sp>
          <p:nvSpPr>
            <p:cNvPr id="14" name="TextBox 13"/>
            <p:cNvSpPr txBox="1"/>
            <p:nvPr/>
          </p:nvSpPr>
          <p:spPr>
            <a:xfrm>
              <a:off x="3668664" y="464595"/>
              <a:ext cx="7473244" cy="923330"/>
            </a:xfrm>
            <a:prstGeom prst="rect">
              <a:avLst/>
            </a:prstGeom>
            <a:noFill/>
          </p:spPr>
          <p:txBody>
            <a:bodyPr wrap="square" rtlCol="0">
              <a:spAutoFit/>
            </a:bodyPr>
            <a:lstStyle/>
            <a:p>
              <a:r>
                <a:rPr lang="en-GB" sz="5400" dirty="0" err="1">
                  <a:solidFill>
                    <a:schemeClr val="accent5">
                      <a:lumMod val="75000"/>
                    </a:schemeClr>
                  </a:solidFill>
                  <a:latin typeface="UTM Showcard" panose="02040603050506020204" pitchFamily="18" charset="0"/>
                </a:rPr>
                <a:t>Đó</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là</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bộ</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phận</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nào</a:t>
              </a:r>
              <a:r>
                <a:rPr lang="en-GB" sz="5400" dirty="0">
                  <a:solidFill>
                    <a:schemeClr val="accent5">
                      <a:lumMod val="75000"/>
                    </a:schemeClr>
                  </a:solidFill>
                  <a:latin typeface="UTM Showcard" panose="02040603050506020204" pitchFamily="18" charset="0"/>
                </a:rPr>
                <a:t>?</a:t>
              </a:r>
            </a:p>
          </p:txBody>
        </p:sp>
      </p:grpSp>
      <p:pic>
        <p:nvPicPr>
          <p:cNvPr id="9" name="Picture 8"/>
          <p:cNvPicPr>
            <a:picLocks noChangeAspect="1"/>
          </p:cNvPicPr>
          <p:nvPr/>
        </p:nvPicPr>
        <p:blipFill>
          <a:blip r:embed="rId2"/>
          <a:stretch>
            <a:fillRect/>
          </a:stretch>
        </p:blipFill>
        <p:spPr>
          <a:xfrm>
            <a:off x="6928526" y="1745516"/>
            <a:ext cx="4445849" cy="3426068"/>
          </a:xfrm>
          <a:prstGeom prst="rect">
            <a:avLst/>
          </a:prstGeom>
        </p:spPr>
      </p:pic>
    </p:spTree>
    <p:extLst>
      <p:ext uri="{BB962C8B-B14F-4D97-AF65-F5344CB8AC3E}">
        <p14:creationId xmlns:p14="http://schemas.microsoft.com/office/powerpoint/2010/main" val="4204507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2"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3"/>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393214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2"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3"/>
          <a:stretch>
            <a:fillRect/>
          </a:stretch>
        </p:blipFill>
        <p:spPr>
          <a:xfrm>
            <a:off x="3882627" y="2365156"/>
            <a:ext cx="3633531" cy="2127688"/>
          </a:xfrm>
          <a:prstGeom prst="rect">
            <a:avLst/>
          </a:prstGeom>
        </p:spPr>
      </p:pic>
    </p:spTree>
    <p:extLst>
      <p:ext uri="{BB962C8B-B14F-4D97-AF65-F5344CB8AC3E}">
        <p14:creationId xmlns:p14="http://schemas.microsoft.com/office/powerpoint/2010/main" val="4129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93D90CE-E3AB-46D6-B677-B14B2AB165FF}"/>
              </a:ext>
            </a:extLst>
          </p:cNvPr>
          <p:cNvSpPr/>
          <p:nvPr/>
        </p:nvSpPr>
        <p:spPr>
          <a:xfrm>
            <a:off x="666750" y="396536"/>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Rectangle 16"/>
          <p:cNvSpPr/>
          <p:nvPr/>
        </p:nvSpPr>
        <p:spPr>
          <a:xfrm>
            <a:off x="901569" y="481913"/>
            <a:ext cx="10388861" cy="954107"/>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1. </a:t>
            </a:r>
            <a:r>
              <a:rPr lang="en-GB" sz="2800" dirty="0" err="1">
                <a:latin typeface="Cambria" panose="02040503050406030204" pitchFamily="18" charset="0"/>
                <a:ea typeface="Cambria" panose="02040503050406030204" pitchFamily="18" charset="0"/>
              </a:rPr>
              <a:t>Hãy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viết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ăn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uống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thải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cặn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em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trong</a:t>
            </a:r>
            <a:r>
              <a:rPr lang="en-GB" sz="2800" dirty="0">
                <a:latin typeface="Cambria" panose="02040503050406030204" pitchFamily="18" charset="0"/>
                <a:ea typeface="Cambria" panose="02040503050406030204" pitchFamily="18" charset="0"/>
              </a:rPr>
              <a:t> 3 </a:t>
            </a:r>
            <a:r>
              <a:rPr lang="en-GB" sz="2800" dirty="0" err="1">
                <a:latin typeface="Cambria" panose="02040503050406030204" pitchFamily="18" charset="0"/>
                <a:ea typeface="Cambria" panose="02040503050406030204" pitchFamily="18" charset="0"/>
              </a:rPr>
              <a:t>ngày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gần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đây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theo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gợi</a:t>
            </a:r>
            <a:r>
              <a:rPr lang="en-GB" sz="2800" dirty="0">
                <a:latin typeface="Cambria" panose="02040503050406030204" pitchFamily="18" charset="0"/>
                <a:ea typeface="Cambria" panose="02040503050406030204" pitchFamily="18" charset="0"/>
              </a:rPr>
              <a:t> ý </a:t>
            </a:r>
            <a:r>
              <a:rPr lang="en-GB" sz="2800" dirty="0" err="1">
                <a:latin typeface="Cambria" panose="02040503050406030204" pitchFamily="18" charset="0"/>
                <a:ea typeface="Cambria" panose="02040503050406030204" pitchFamily="18" charset="0"/>
              </a:rPr>
              <a:t>sau</a:t>
            </a:r>
            <a:r>
              <a:rPr lang="en-GB" sz="2800" dirty="0">
                <a:latin typeface="Cambria" panose="02040503050406030204" pitchFamily="18" charset="0"/>
                <a:ea typeface="Cambria" panose="02040503050406030204"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3808675476"/>
              </p:ext>
            </p:extLst>
          </p:nvPr>
        </p:nvGraphicFramePr>
        <p:xfrm>
          <a:off x="1049866" y="1752967"/>
          <a:ext cx="10092268" cy="2194560"/>
        </p:xfrm>
        <a:graphic>
          <a:graphicData uri="http://schemas.openxmlformats.org/drawingml/2006/table">
            <a:tbl>
              <a:tblPr firstRow="1" bandRow="1">
                <a:tableStyleId>{5C22544A-7EE6-4342-B048-85BDC9FD1C3A}</a:tableStyleId>
              </a:tblPr>
              <a:tblGrid>
                <a:gridCol w="2523067">
                  <a:extLst>
                    <a:ext uri="{9D8B030D-6E8A-4147-A177-3AD203B41FA5}">
                      <a16:colId xmlns:a16="http://schemas.microsoft.com/office/drawing/2014/main" val="2450355303"/>
                    </a:ext>
                  </a:extLst>
                </a:gridCol>
                <a:gridCol w="2523067">
                  <a:extLst>
                    <a:ext uri="{9D8B030D-6E8A-4147-A177-3AD203B41FA5}">
                      <a16:colId xmlns:a16="http://schemas.microsoft.com/office/drawing/2014/main" val="325929482"/>
                    </a:ext>
                  </a:extLst>
                </a:gridCol>
                <a:gridCol w="2523067">
                  <a:extLst>
                    <a:ext uri="{9D8B030D-6E8A-4147-A177-3AD203B41FA5}">
                      <a16:colId xmlns:a16="http://schemas.microsoft.com/office/drawing/2014/main" val="459792030"/>
                    </a:ext>
                  </a:extLst>
                </a:gridCol>
                <a:gridCol w="2523067">
                  <a:extLst>
                    <a:ext uri="{9D8B030D-6E8A-4147-A177-3AD203B41FA5}">
                      <a16:colId xmlns:a16="http://schemas.microsoft.com/office/drawing/2014/main" val="136525343"/>
                    </a:ext>
                  </a:extLst>
                </a:gridCol>
              </a:tblGrid>
              <a:tr h="370840">
                <a:tc>
                  <a:txBody>
                    <a:bodyPr/>
                    <a:lstStyle/>
                    <a:p>
                      <a:pPr algn="ctr"/>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Số</a:t>
                      </a:r>
                      <a:r>
                        <a:rPr lang="en-GB" sz="2400" dirty="0">
                          <a:latin typeface="Cambria" panose="02040503050406030204" pitchFamily="18" charset="0"/>
                          <a:ea typeface="Cambria" panose="02040503050406030204" pitchFamily="18" charset="0"/>
                        </a:rPr>
                        <a:t> </a:t>
                      </a:r>
                      <a:r>
                        <a:rPr lang="en-GB" sz="2400" dirty="0" err="1">
                          <a:latin typeface="Cambria" panose="02040503050406030204" pitchFamily="18" charset="0"/>
                          <a:ea typeface="Cambria" panose="02040503050406030204" pitchFamily="18" charset="0"/>
                        </a:rPr>
                        <a:t>bữa</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ăn</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Các</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loại</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thức</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ăn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đồ</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uống</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Số</a:t>
                      </a:r>
                      <a:r>
                        <a:rPr lang="en-GB" sz="2400" dirty="0">
                          <a:latin typeface="Cambria" panose="02040503050406030204" pitchFamily="18" charset="0"/>
                          <a:ea typeface="Cambria" panose="02040503050406030204" pitchFamily="18" charset="0"/>
                        </a:rPr>
                        <a:t> </a:t>
                      </a:r>
                      <a:r>
                        <a:rPr lang="en-GB" sz="2400" dirty="0" err="1">
                          <a:latin typeface="Cambria" panose="02040503050406030204" pitchFamily="18" charset="0"/>
                          <a:ea typeface="Cambria" panose="02040503050406030204" pitchFamily="18" charset="0"/>
                        </a:rPr>
                        <a:t>lần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thải</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chất</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cặn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bã</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extLst>
                  <a:ext uri="{0D108BD9-81ED-4DB2-BD59-A6C34878D82A}">
                    <a16:rowId xmlns:a16="http://schemas.microsoft.com/office/drawing/2014/main" val="2756790117"/>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nhất</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2995227075"/>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hai</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4090429338"/>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ba</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1279972504"/>
                  </a:ext>
                </a:extLst>
              </a:tr>
            </a:tbl>
          </a:graphicData>
        </a:graphic>
      </p:graphicFrame>
      <p:sp>
        <p:nvSpPr>
          <p:cNvPr id="16" name="Rectangle 15"/>
          <p:cNvSpPr/>
          <p:nvPr/>
        </p:nvSpPr>
        <p:spPr>
          <a:xfrm>
            <a:off x="1136389" y="4146136"/>
            <a:ext cx="10388861" cy="523220"/>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2. </a:t>
            </a:r>
            <a:r>
              <a:rPr lang="en-GB" sz="2800" dirty="0" err="1">
                <a:latin typeface="Cambria" panose="02040503050406030204" pitchFamily="18" charset="0"/>
                <a:ea typeface="Cambria" panose="02040503050406030204" pitchFamily="18" charset="0"/>
              </a:rPr>
              <a:t>Nhận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xét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ăn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uống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thải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cặn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em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a:t>
            </a: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2"/>
          <a:stretch>
            <a:fillRect/>
          </a:stretch>
        </p:blipFill>
        <p:spPr>
          <a:xfrm>
            <a:off x="2819436" y="4587813"/>
            <a:ext cx="6470626" cy="2344763"/>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3881638" y="5185620"/>
            <a:ext cx="4346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3600" b="0" i="0" u="none" strike="noStrike" kern="1200" cap="none" spc="0" normalizeH="0" baseline="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Làm</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GB" altLang="zh-CN" sz="3600" b="0" i="0" u="none" strike="noStrike" kern="1200" cap="none" spc="0" normalizeH="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việc</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GB" altLang="zh-CN" sz="3600" b="0" i="0" u="none" strike="noStrike" kern="1200" cap="none" spc="0" normalizeH="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nhóm</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6</a:t>
            </a:r>
            <a:endParaRPr kumimoji="0" lang="zh-CN" altLang="en-US" sz="3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endParaRPr>
          </a:p>
        </p:txBody>
      </p:sp>
    </p:spTree>
    <p:extLst>
      <p:ext uri="{BB962C8B-B14F-4D97-AF65-F5344CB8AC3E}">
        <p14:creationId xmlns:p14="http://schemas.microsoft.com/office/powerpoint/2010/main" val="3675535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2"/>
          <a:stretch>
            <a:fillRect/>
          </a:stretch>
        </p:blipFill>
        <p:spPr>
          <a:xfrm>
            <a:off x="1380789" y="-587396"/>
            <a:ext cx="9604285" cy="7870371"/>
          </a:xfrm>
          <a:prstGeom prst="rect">
            <a:avLst/>
          </a:prstGeom>
        </p:spPr>
      </p:pic>
      <p:sp>
        <p:nvSpPr>
          <p:cNvPr id="10" name="文本框 9">
            <a:extLst>
              <a:ext uri="{FF2B5EF4-FFF2-40B4-BE49-F238E27FC236}">
                <a16:creationId xmlns:a16="http://schemas.microsoft.com/office/drawing/2014/main" id="{EE23207B-96F1-4E8C-B8A6-653503244CF0}"/>
              </a:ext>
            </a:extLst>
          </p:cNvPr>
          <p:cNvSpPr txBox="1"/>
          <p:nvPr/>
        </p:nvSpPr>
        <p:spPr>
          <a:xfrm>
            <a:off x="2265069" y="1869885"/>
            <a:ext cx="4312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2800" dirty="0" err="1">
                <a:solidFill>
                  <a:srgbClr val="237436"/>
                </a:solidFill>
                <a:latin typeface="思源黑体 CN Medium" panose="020B0600000000000000" pitchFamily="34" charset="-122"/>
                <a:ea typeface="思源黑体 CN Medium" panose="020B0600000000000000" pitchFamily="34" charset="-122"/>
              </a:rPr>
              <a:t>Điều</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em</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cần</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nhớ</a:t>
            </a:r>
            <a:endParaRPr kumimoji="0" lang="zh-CN" altLang="en-US"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Rectangle 2"/>
          <p:cNvSpPr/>
          <p:nvPr/>
        </p:nvSpPr>
        <p:spPr>
          <a:xfrm>
            <a:off x="2663334" y="3621642"/>
            <a:ext cx="6754753" cy="1569660"/>
          </a:xfrm>
          <a:prstGeom prst="rect">
            <a:avLst/>
          </a:prstGeom>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rPr>
              <a:t>Cơ quan tiêu hóa có chức năng tiêu hóa thức ăn, biến đổi thức ăn thành các chất dinh dưỡng cần thiết cho cơ thể và thải các chất cặn bã ra ngoài cơ thể.</a:t>
            </a:r>
            <a:endParaRPr lang="en-GB" sz="24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6685428" y="1324763"/>
            <a:ext cx="4565296" cy="584775"/>
          </a:xfrm>
          <a:prstGeom prst="rect">
            <a:avLst/>
          </a:prstGeom>
        </p:spPr>
        <p:txBody>
          <a:bodyPr wrap="square">
            <a:spAutoFit/>
          </a:bodyPr>
          <a:lstStyle/>
          <a:p>
            <a:pPr lvl="0" algn="just"/>
            <a:r>
              <a:rPr lang="en-GB" sz="3200" dirty="0">
                <a:solidFill>
                  <a:prstClr val="black"/>
                </a:solidFill>
                <a:latin typeface="Cambria" panose="02040503050406030204" pitchFamily="18" charset="0"/>
                <a:ea typeface="Cambria" panose="02040503050406030204" pitchFamily="18" charset="0"/>
              </a:rPr>
              <a:t>         </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2663334" y="2496935"/>
            <a:ext cx="5004975" cy="1200329"/>
          </a:xfrm>
          <a:prstGeom prst="rect">
            <a:avLst/>
          </a:prstGeom>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rPr>
              <a:t>Cơ quan tiêu hóa gồm: Miệng, thực quản, dạ dày, ruột non, ruột già</a:t>
            </a:r>
            <a:r>
              <a:rPr lang="en-GB"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hậu môn</a:t>
            </a:r>
            <a:r>
              <a:rPr lang="en-GB"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gan, túi mật và tụy.</a:t>
            </a:r>
          </a:p>
        </p:txBody>
      </p:sp>
    </p:spTree>
    <p:extLst>
      <p:ext uri="{BB962C8B-B14F-4D97-AF65-F5344CB8AC3E}">
        <p14:creationId xmlns:p14="http://schemas.microsoft.com/office/powerpoint/2010/main" val="1848482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016753" y="336464"/>
            <a:ext cx="4158494" cy="2929250"/>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933406" y="888274"/>
            <a:ext cx="23251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sp>
        <p:nvSpPr>
          <p:cNvPr id="2" name="Rectangle 1"/>
          <p:cNvSpPr/>
          <p:nvPr/>
        </p:nvSpPr>
        <p:spPr>
          <a:xfrm>
            <a:off x="1237386" y="3837274"/>
            <a:ext cx="9704527" cy="1360757"/>
          </a:xfrm>
          <a:prstGeom prst="rect">
            <a:avLst/>
          </a:prstGeom>
        </p:spPr>
        <p:txBody>
          <a:bodyPr wrap="square">
            <a:spAutoFit/>
          </a:bodyPr>
          <a:lstStyle/>
          <a:p>
            <a:pPr algn="ctr">
              <a:lnSpc>
                <a:spcPct val="120000"/>
              </a:lnSpc>
              <a:spcAft>
                <a:spcPts val="0"/>
              </a:spcAft>
            </a:pPr>
            <a:r>
              <a:rPr lang="en-GB" sz="3600" b="1" dirty="0" err="1">
                <a:solidFill>
                  <a:schemeClr val="accent6">
                    <a:lumMod val="50000"/>
                  </a:schemeClr>
                </a:solidFill>
                <a:effectLst/>
                <a:latin typeface="Cambria" panose="02040503050406030204" pitchFamily="18" charset="0"/>
                <a:ea typeface="Cambria" panose="02040503050406030204" pitchFamily="18" charset="0"/>
              </a:rPr>
              <a:t>Nếu</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em</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nhai</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kĩ</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thì</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dạ</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dày</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không</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phải</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nhào</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trộn</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nhiều</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đúng</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không</a:t>
            </a:r>
            <a:r>
              <a:rPr lang="en-GB" sz="3600" b="1" dirty="0">
                <a:solidFill>
                  <a:schemeClr val="accent6">
                    <a:lumMod val="50000"/>
                  </a:schemeClr>
                </a:solidFill>
                <a:effectLst/>
                <a:latin typeface="Cambria" panose="02040503050406030204" pitchFamily="18" charset="0"/>
                <a:ea typeface="Cambria" panose="02040503050406030204" pitchFamily="18" charset="0"/>
              </a:rPr>
              <a:t>?</a:t>
            </a:r>
            <a:endParaRPr lang="en-GB" sz="3200" b="1" dirty="0">
              <a:solidFill>
                <a:schemeClr val="accent6">
                  <a:lumMod val="5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16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2"/>
          <a:stretch>
            <a:fillRect/>
          </a:stretch>
        </p:blipFill>
        <p:spPr>
          <a:xfrm>
            <a:off x="1380789" y="-587396"/>
            <a:ext cx="9604285" cy="7870371"/>
          </a:xfrm>
          <a:prstGeom prst="rect">
            <a:avLst/>
          </a:prstGeom>
        </p:spPr>
      </p:pic>
      <p:sp>
        <p:nvSpPr>
          <p:cNvPr id="10" name="文本框 9">
            <a:extLst>
              <a:ext uri="{FF2B5EF4-FFF2-40B4-BE49-F238E27FC236}">
                <a16:creationId xmlns:a16="http://schemas.microsoft.com/office/drawing/2014/main" id="{EE23207B-96F1-4E8C-B8A6-653503244CF0}"/>
              </a:ext>
            </a:extLst>
          </p:cNvPr>
          <p:cNvSpPr txBox="1"/>
          <p:nvPr/>
        </p:nvSpPr>
        <p:spPr>
          <a:xfrm>
            <a:off x="2265069" y="1869885"/>
            <a:ext cx="4312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Yêu</a:t>
            </a:r>
            <a:r>
              <a:rPr kumimoji="0" lang="en-GB" altLang="zh-CN"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cầu</a:t>
            </a:r>
            <a:r>
              <a:rPr kumimoji="0" lang="en-GB" altLang="zh-CN"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cần</a:t>
            </a:r>
            <a:r>
              <a:rPr kumimoji="0" lang="en-GB" altLang="zh-CN"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 </a:t>
            </a:r>
            <a:r>
              <a:rPr kumimoji="0" lang="en-GB" altLang="zh-CN" sz="2800" b="0" i="0" u="none" strike="noStrike" kern="1200" cap="none" spc="0" normalizeH="0" baseline="0" noProof="0" dirty="0" err="1">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rPr>
              <a:t>đạt</a:t>
            </a:r>
            <a:endParaRPr kumimoji="0" lang="zh-CN" altLang="en-US"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Rectangle 2"/>
          <p:cNvSpPr/>
          <p:nvPr/>
        </p:nvSpPr>
        <p:spPr>
          <a:xfrm>
            <a:off x="2265069" y="2431303"/>
            <a:ext cx="5502305" cy="937885"/>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Chỉ</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nói tên các bộ phận chính của cơ quan tiêu hóa trong cơ thể người</a:t>
            </a: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2265069" y="3362130"/>
            <a:ext cx="6886750" cy="186512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Nhận biết và trình bày được chức năng của các bộ phận của cơ quan tiêu hóa và chức năng của cơ quan tiêu hóa qua sự tiêu hóa thức ăn( ăn, uống, thải bã, ...) </a:t>
            </a: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6092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2"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3"/>
          <a:stretch>
            <a:fillRect/>
          </a:stretch>
        </p:blipFill>
        <p:spPr>
          <a:xfrm>
            <a:off x="3602516" y="2162379"/>
            <a:ext cx="4233131" cy="2258772"/>
          </a:xfrm>
          <a:prstGeom prst="rect">
            <a:avLst/>
          </a:prstGeom>
        </p:spPr>
      </p:pic>
    </p:spTree>
    <p:extLst>
      <p:ext uri="{BB962C8B-B14F-4D97-AF65-F5344CB8AC3E}">
        <p14:creationId xmlns:p14="http://schemas.microsoft.com/office/powerpoint/2010/main" val="2639602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2"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3"/>
          <a:stretch>
            <a:fillRect/>
          </a:stretch>
        </p:blipFill>
        <p:spPr>
          <a:xfrm>
            <a:off x="3739408" y="2324559"/>
            <a:ext cx="3972431" cy="2319473"/>
          </a:xfrm>
          <a:prstGeom prst="rect">
            <a:avLst/>
          </a:prstGeom>
        </p:spPr>
      </p:pic>
    </p:spTree>
    <p:extLst>
      <p:ext uri="{BB962C8B-B14F-4D97-AF65-F5344CB8AC3E}">
        <p14:creationId xmlns:p14="http://schemas.microsoft.com/office/powerpoint/2010/main" val="209413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93D90CE-E3AB-46D6-B677-B14B2AB165FF}"/>
              </a:ext>
            </a:extLst>
          </p:cNvPr>
          <p:cNvSpPr/>
          <p:nvPr/>
        </p:nvSpPr>
        <p:spPr>
          <a:xfrm>
            <a:off x="534548" y="338997"/>
            <a:ext cx="10858500" cy="61279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534548" y="498948"/>
            <a:ext cx="5326425" cy="4186386"/>
            <a:chOff x="3836669" y="3358350"/>
            <a:chExt cx="7279822" cy="2649837"/>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36669" y="335835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045337" y="4807858"/>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809579" y="4181479"/>
            <a:ext cx="10308438" cy="2246769"/>
          </a:xfrm>
          <a:prstGeom prst="rect">
            <a:avLst/>
          </a:prstGeom>
        </p:spPr>
        <p:txBody>
          <a:bodyPr wrap="square">
            <a:spAutoFit/>
          </a:bodyPr>
          <a:lstStyle/>
          <a:p>
            <a:pPr marL="342900" lvl="0" indent="-342900" algn="just">
              <a:buFontTx/>
              <a:buChar cha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Quan</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sát</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tranh</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thảo</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luận</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cặp</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đôi</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và</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chỉ</a:t>
            </a: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đường đi của thức ăn trên sơ đồ.</a:t>
            </a: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Quá trình tiêu hóa thức ăn diễn ra ở những bộ phận nào?</a:t>
            </a:r>
            <a:endParaRPr lang="en-GB" sz="2800" dirty="0">
              <a:solidFill>
                <a:prstClr val="black"/>
              </a:solidFill>
              <a:latin typeface="Cambria" panose="02040503050406030204" pitchFamily="18" charset="0"/>
              <a:ea typeface="Cambria" panose="02040503050406030204" pitchFamily="18" charset="0"/>
            </a:endParaRPr>
          </a:p>
          <a:p>
            <a:pPr marL="342900" lvl="0" indent="-342900" algn="just">
              <a:buFontTx/>
              <a:buChar char="-"/>
            </a:pPr>
            <a:r>
              <a:rPr lang="vi-VN" sz="2800" dirty="0">
                <a:solidFill>
                  <a:prstClr val="black"/>
                </a:solidFill>
                <a:latin typeface="Cambria" panose="02040503050406030204" pitchFamily="18" charset="0"/>
                <a:ea typeface="Cambria" panose="02040503050406030204" pitchFamily="18" charset="0"/>
              </a:rPr>
              <a:t>Hãy trình bày chức năng các bộ phận của cơ quan tiêu hóa thông qua sơ đồ tiêu hóa thức ăn.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stretch>
            <a:fillRect/>
          </a:stretch>
        </p:blipFill>
        <p:spPr>
          <a:xfrm>
            <a:off x="1235979" y="727397"/>
            <a:ext cx="4026387" cy="2933808"/>
          </a:xfrm>
          <a:prstGeom prst="rect">
            <a:avLst/>
          </a:prstGeom>
        </p:spPr>
      </p:pic>
      <p:pic>
        <p:nvPicPr>
          <p:cNvPr id="4" name="Picture 3"/>
          <p:cNvPicPr>
            <a:picLocks noChangeAspect="1"/>
          </p:cNvPicPr>
          <p:nvPr/>
        </p:nvPicPr>
        <p:blipFill>
          <a:blip r:embed="rId3"/>
          <a:stretch>
            <a:fillRect/>
          </a:stretch>
        </p:blipFill>
        <p:spPr>
          <a:xfrm>
            <a:off x="6508780" y="632577"/>
            <a:ext cx="3782529" cy="3548902"/>
          </a:xfrm>
          <a:prstGeom prst="rect">
            <a:avLst/>
          </a:prstGeom>
        </p:spPr>
      </p:pic>
    </p:spTree>
    <p:extLst>
      <p:ext uri="{BB962C8B-B14F-4D97-AF65-F5344CB8AC3E}">
        <p14:creationId xmlns:p14="http://schemas.microsoft.com/office/powerpoint/2010/main" val="3538090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2"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3"/>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8265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93D90CE-E3AB-46D6-B677-B14B2AB165FF}"/>
              </a:ext>
            </a:extLst>
          </p:cNvPr>
          <p:cNvSpPr/>
          <p:nvPr/>
        </p:nvSpPr>
        <p:spPr>
          <a:xfrm>
            <a:off x="534548" y="283914"/>
            <a:ext cx="10858500" cy="562112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763910" y="377761"/>
            <a:ext cx="5852067" cy="7607359"/>
            <a:chOff x="3829458" y="3317176"/>
            <a:chExt cx="7448736" cy="3159065"/>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29458" y="3317176"/>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207041" y="527591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6596754" y="1109318"/>
            <a:ext cx="4540890" cy="3970318"/>
          </a:xfrm>
          <a:prstGeom prst="rect">
            <a:avLst/>
          </a:prstGeom>
        </p:spPr>
        <p:txBody>
          <a:bodyPr wrap="square">
            <a:spAutoFit/>
          </a:bodyPr>
          <a:lstStyle/>
          <a:p>
            <a:pPr lvl="0" algn="just"/>
            <a:r>
              <a:rPr lang="en-GB" sz="3600" dirty="0">
                <a:solidFill>
                  <a:prstClr val="black"/>
                </a:solidFill>
                <a:latin typeface="Cambria" panose="02040503050406030204" pitchFamily="18" charset="0"/>
                <a:ea typeface="Cambria" panose="02040503050406030204" pitchFamily="18" charset="0"/>
              </a:rPr>
              <a:t>          Q</a:t>
            </a:r>
            <a:r>
              <a:rPr lang="vi-VN" sz="3600" dirty="0">
                <a:solidFill>
                  <a:prstClr val="black"/>
                </a:solidFill>
                <a:latin typeface="Cambria" panose="02040503050406030204" pitchFamily="18" charset="0"/>
                <a:ea typeface="Cambria" panose="02040503050406030204" pitchFamily="18" charset="0"/>
              </a:rPr>
              <a:t>uá trình tiêu hóa thức ăn: Khoang miệng, tuyến nước bọt, thực quản, dạ dày, gan, túi mật, tụy, ruột non, ruột già, hậu môn.</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109089" y="977115"/>
            <a:ext cx="5136137" cy="4399116"/>
          </a:xfrm>
          <a:prstGeom prst="rect">
            <a:avLst/>
          </a:prstGeom>
        </p:spPr>
      </p:pic>
    </p:spTree>
    <p:extLst>
      <p:ext uri="{BB962C8B-B14F-4D97-AF65-F5344CB8AC3E}">
        <p14:creationId xmlns:p14="http://schemas.microsoft.com/office/powerpoint/2010/main" val="127140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93D90CE-E3AB-46D6-B677-B14B2AB165FF}"/>
              </a:ext>
            </a:extLst>
          </p:cNvPr>
          <p:cNvSpPr/>
          <p:nvPr/>
        </p:nvSpPr>
        <p:spPr>
          <a:xfrm>
            <a:off x="534548" y="283914"/>
            <a:ext cx="10858500" cy="562112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928048" y="309134"/>
            <a:ext cx="5880559" cy="7496436"/>
            <a:chOff x="3769886" y="3287640"/>
            <a:chExt cx="7487105" cy="3159366"/>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769886" y="328764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185837" y="5246677"/>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4" name="Rectangle 13"/>
          <p:cNvSpPr/>
          <p:nvPr/>
        </p:nvSpPr>
        <p:spPr>
          <a:xfrm>
            <a:off x="6685428" y="1324763"/>
            <a:ext cx="4565296" cy="3539430"/>
          </a:xfrm>
          <a:prstGeom prst="rect">
            <a:avLst/>
          </a:prstGeom>
        </p:spPr>
        <p:txBody>
          <a:bodyPr wrap="square">
            <a:spAutoFit/>
          </a:bodyPr>
          <a:lstStyle/>
          <a:p>
            <a:pPr lvl="0" algn="just"/>
            <a:r>
              <a:rPr lang="en-GB"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Cơ quan tiêu hóa có chức năng tiêu hóa thức ăn, biến đổi thức ăn thành các chất dinh dưỡng cần thiết cho cơ thể và thải các chất cặn bã ra ngoài cơ thể.</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stretch>
            <a:fillRect/>
          </a:stretch>
        </p:blipFill>
        <p:spPr>
          <a:xfrm>
            <a:off x="1499751" y="957676"/>
            <a:ext cx="4687439" cy="4399116"/>
          </a:xfrm>
          <a:prstGeom prst="rect">
            <a:avLst/>
          </a:prstGeom>
        </p:spPr>
      </p:pic>
    </p:spTree>
    <p:extLst>
      <p:ext uri="{BB962C8B-B14F-4D97-AF65-F5344CB8AC3E}">
        <p14:creationId xmlns:p14="http://schemas.microsoft.com/office/powerpoint/2010/main" val="245757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2"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3"/>
          <a:stretch>
            <a:fillRect/>
          </a:stretch>
        </p:blipFill>
        <p:spPr>
          <a:xfrm>
            <a:off x="3816525" y="2241474"/>
            <a:ext cx="3763079" cy="2100581"/>
          </a:xfrm>
          <a:prstGeom prst="rect">
            <a:avLst/>
          </a:prstGeom>
        </p:spPr>
      </p:pic>
    </p:spTree>
    <p:extLst>
      <p:ext uri="{BB962C8B-B14F-4D97-AF65-F5344CB8AC3E}">
        <p14:creationId xmlns:p14="http://schemas.microsoft.com/office/powerpoint/2010/main" val="400316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438</Words>
  <Application>Microsoft Office PowerPoint</Application>
  <PresentationFormat>Widescreen</PresentationFormat>
  <Paragraphs>39</Paragraphs>
  <Slides>15</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微软雅黑</vt:lpstr>
      <vt:lpstr>思源黑体 CN Medium</vt:lpstr>
      <vt:lpstr>字魂115号-刀刀体</vt:lpstr>
      <vt:lpstr>Cambria</vt:lpstr>
      <vt:lpstr>#9Slide05 Habano</vt:lpstr>
      <vt:lpstr>等线 Light</vt:lpstr>
      <vt:lpstr>Calibri</vt:lpstr>
      <vt:lpstr>等线</vt:lpstr>
      <vt:lpstr>UTM Showcard</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Kim Ngân</cp:lastModifiedBy>
  <cp:revision>16</cp:revision>
  <dcterms:created xsi:type="dcterms:W3CDTF">2023-01-29T14:49:37Z</dcterms:created>
  <dcterms:modified xsi:type="dcterms:W3CDTF">2024-02-23T05:48:05Z</dcterms:modified>
</cp:coreProperties>
</file>