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4"/>
  </p:notesMasterIdLst>
  <p:sldIdLst>
    <p:sldId id="257" r:id="rId2"/>
    <p:sldId id="258" r:id="rId3"/>
    <p:sldId id="259" r:id="rId4"/>
    <p:sldId id="285" r:id="rId5"/>
    <p:sldId id="262" r:id="rId6"/>
    <p:sldId id="282" r:id="rId7"/>
    <p:sldId id="269" r:id="rId8"/>
    <p:sldId id="283" r:id="rId9"/>
    <p:sldId id="274" r:id="rId10"/>
    <p:sldId id="284" r:id="rId11"/>
    <p:sldId id="279" r:id="rId12"/>
    <p:sldId id="28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2DEC4-AF9A-496E-99EF-595D04AFB81B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CDD63-DA5F-4401-94F4-D4997D6F163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572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6AD6C-9DC4-4A0D-A2E1-154048A1B3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052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6AD6C-9DC4-4A0D-A2E1-154048A1B3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710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521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6AD6C-9DC4-4A0D-A2E1-154048A1B3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9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6AD6C-9DC4-4A0D-A2E1-154048A1B3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61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6AD6C-9DC4-4A0D-A2E1-154048A1B3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5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44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64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6AD6C-9DC4-4A0D-A2E1-154048A1B3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11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104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6AD6C-9DC4-4A0D-A2E1-154048A1B3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7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6AD6C-9DC4-4A0D-A2E1-154048A1B3D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35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6B4F-881C-46AE-8222-7B121C82F34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B689-D24F-407D-8D27-E2327069C0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5898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6B4F-881C-46AE-8222-7B121C82F34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B689-D24F-407D-8D27-E2327069C0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944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6B4F-881C-46AE-8222-7B121C82F34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B689-D24F-407D-8D27-E2327069C0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507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820CF-B880-4189-942D-D702A7CBA73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913308-F349-4B6D-A68A-DD1791B4A5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08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6B4F-881C-46AE-8222-7B121C82F34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B689-D24F-407D-8D27-E2327069C0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132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6B4F-881C-46AE-8222-7B121C82F34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B689-D24F-407D-8D27-E2327069C0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1017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6B4F-881C-46AE-8222-7B121C82F34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B689-D24F-407D-8D27-E2327069C0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720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6B4F-881C-46AE-8222-7B121C82F34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B689-D24F-407D-8D27-E2327069C05F}" type="slidenum">
              <a:rPr lang="en-ID" smtClean="0"/>
              <a:t>‹#›</a:t>
            </a:fld>
            <a:endParaRPr lang="en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4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6B4F-881C-46AE-8222-7B121C82F34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B689-D24F-407D-8D27-E2327069C0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9556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6B4F-881C-46AE-8222-7B121C82F34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B689-D24F-407D-8D27-E2327069C0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884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36B4F-881C-46AE-8222-7B121C82F34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B689-D24F-407D-8D27-E2327069C0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2300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6A36B4F-881C-46AE-8222-7B121C82F34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DB689-D24F-407D-8D27-E2327069C0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4681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6A36B4F-881C-46AE-8222-7B121C82F347}" type="datetimeFigureOut">
              <a:rPr lang="en-ID" smtClean="0"/>
              <a:t>28/12/2024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F8DB689-D24F-407D-8D27-E2327069C05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105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126444" y="1691681"/>
            <a:ext cx="3590855" cy="1883827"/>
            <a:chOff x="2254037" y="855905"/>
            <a:chExt cx="3590855" cy="18838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12387">
              <a:off x="2254037" y="855905"/>
              <a:ext cx="3590855" cy="18838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l="11748" t="16407" r="13724" b="22829"/>
            <a:stretch/>
          </p:blipFill>
          <p:spPr>
            <a:xfrm>
              <a:off x="2595154" y="1550126"/>
              <a:ext cx="836024" cy="67926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/>
            <a:srcRect l="11126" t="9448" r="14493" b="27392"/>
            <a:stretch/>
          </p:blipFill>
          <p:spPr>
            <a:xfrm>
              <a:off x="3553098" y="1497874"/>
              <a:ext cx="766354" cy="60089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/>
            <a:srcRect l="17611" t="11087" r="14881" b="23792"/>
            <a:stretch/>
          </p:blipFill>
          <p:spPr>
            <a:xfrm rot="20832564">
              <a:off x="4526902" y="1312463"/>
              <a:ext cx="853440" cy="868331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5685" y="3757733"/>
            <a:ext cx="9414376" cy="1573025"/>
          </a:xfrm>
          <a:prstGeom prst="rect">
            <a:avLst/>
          </a:prstGeom>
        </p:spPr>
      </p:pic>
      <p:pic>
        <p:nvPicPr>
          <p:cNvPr id="2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833E7CFB-CFDE-3FC2-F5E5-39332E9AEB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50" y="182688"/>
            <a:ext cx="1857943" cy="1752957"/>
          </a:xfrm>
          <a:prstGeom prst="ellipse">
            <a:avLst/>
          </a:prstGeom>
        </p:spPr>
      </p:pic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913FDA22-9EE6-224E-AA7D-A006625EB368}"/>
              </a:ext>
            </a:extLst>
          </p:cNvPr>
          <p:cNvSpPr txBox="1"/>
          <p:nvPr/>
        </p:nvSpPr>
        <p:spPr>
          <a:xfrm>
            <a:off x="1075783" y="338017"/>
            <a:ext cx="10386667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sz="26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vi-VN" sz="26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defTabSz="1219170">
              <a:defRPr/>
            </a:pPr>
            <a:r>
              <a:rPr lang="vi-VN" sz="2667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275851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1" y="-17868"/>
            <a:ext cx="12027087" cy="6096806"/>
          </a:xfrm>
          <a:prstGeom prst="rect">
            <a:avLst/>
          </a:prstGeom>
        </p:spPr>
      </p:pic>
      <p:sp>
        <p:nvSpPr>
          <p:cNvPr id="16" name="KSO_Shape"/>
          <p:cNvSpPr/>
          <p:nvPr/>
        </p:nvSpPr>
        <p:spPr bwMode="auto">
          <a:xfrm>
            <a:off x="1680241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5207128"/>
            <a:ext cx="3993573" cy="1650872"/>
          </a:xfrm>
          <a:prstGeom prst="rect">
            <a:avLst/>
          </a:prstGeom>
        </p:spPr>
      </p:pic>
      <p:pic>
        <p:nvPicPr>
          <p:cNvPr id="17" name="图片 16" descr="图片包含 书写用具, 定居者, 铅笔&#10;&#10;已生成极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1" y="1316691"/>
            <a:ext cx="1821228" cy="276463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2" t="3069" r="21060" b="58268"/>
          <a:stretch>
            <a:fillRect/>
          </a:stretch>
        </p:blipFill>
        <p:spPr>
          <a:xfrm>
            <a:off x="7461804" y="826623"/>
            <a:ext cx="3312368" cy="23572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6503" y="2948731"/>
            <a:ext cx="3895682" cy="2511770"/>
          </a:xfrm>
          <a:prstGeom prst="rect">
            <a:avLst/>
          </a:prstGeom>
        </p:spPr>
      </p:pic>
      <p:pic>
        <p:nvPicPr>
          <p:cNvPr id="15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2909" y="1387982"/>
            <a:ext cx="1630927" cy="138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6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079832" y="266217"/>
            <a:ext cx="7874644" cy="6591784"/>
            <a:chOff x="2079832" y="266217"/>
            <a:chExt cx="7874644" cy="659178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832" y="266217"/>
              <a:ext cx="7874644" cy="6591784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462108" y="454475"/>
              <a:ext cx="7110091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Minh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rất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thích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cắt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dán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giấy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Chính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vì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thế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Minh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lấy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cả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giấy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nháp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của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mình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ra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cắt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chơi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Cô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giáo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biết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và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nhắc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nhở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Minh,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nhưng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hôm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sau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Minh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vẫn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Nếu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của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Minh,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sẽ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làm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0" i="0" u="none" strike="noStrike" kern="1200" cap="none" spc="0" normalizeH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gì</a:t>
              </a:r>
              <a:r>
                <a:rPr kumimoji="0" lang="en-US" sz="4400" b="0" i="0" u="none" strike="noStrike" kern="1200" cap="none" spc="0" normalizeH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  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1" y="3169608"/>
            <a:ext cx="2371508" cy="36883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564" y="3009417"/>
            <a:ext cx="2079998" cy="38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9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/>
          <p:nvPr/>
        </p:nvSpPr>
        <p:spPr>
          <a:xfrm>
            <a:off x="1269999" y="2552207"/>
            <a:ext cx="96520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00A53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Chúc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00A53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00A53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các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00A53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00A53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em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00A53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00A53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học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00A53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 </a:t>
            </a:r>
            <a:r>
              <a:rPr kumimoji="0" lang="en-US" altLang="zh-CN" sz="7200" b="0" i="0" u="none" strike="noStrike" kern="1200" cap="none" spc="0" normalizeH="0" noProof="0" dirty="0" err="1">
                <a:ln>
                  <a:noFill/>
                </a:ln>
                <a:solidFill>
                  <a:srgbClr val="00A53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tốt</a:t>
            </a:r>
            <a:r>
              <a:rPr kumimoji="0" lang="en-US" altLang="zh-CN" sz="7200" b="0" i="0" u="none" strike="noStrike" kern="1200" cap="none" spc="0" normalizeH="0" noProof="0" dirty="0">
                <a:ln>
                  <a:noFill/>
                </a:ln>
                <a:solidFill>
                  <a:srgbClr val="00A53E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!</a:t>
            </a:r>
            <a:endParaRPr kumimoji="0" lang="en-US" altLang="zh-CN" sz="7200" b="0" i="0" u="none" strike="noStrike" kern="1200" cap="none" spc="0" normalizeH="0" baseline="0" noProof="0" dirty="0">
              <a:ln>
                <a:noFill/>
              </a:ln>
              <a:solidFill>
                <a:srgbClr val="E6792A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43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33823" y="1023295"/>
            <a:ext cx="4913717" cy="1665382"/>
            <a:chOff x="6066165" y="1572985"/>
            <a:chExt cx="4913717" cy="1665382"/>
          </a:xfrm>
        </p:grpSpPr>
        <p:sp>
          <p:nvSpPr>
            <p:cNvPr id="5" name="TextBox 26"/>
            <p:cNvSpPr txBox="1"/>
            <p:nvPr/>
          </p:nvSpPr>
          <p:spPr>
            <a:xfrm>
              <a:off x="8225505" y="1572985"/>
              <a:ext cx="5950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ontserrat Semi" charset="0"/>
                </a:rPr>
                <a:t>1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ontserrat Semi" charset="0"/>
              </a:endParaRPr>
            </a:p>
          </p:txBody>
        </p:sp>
        <p:sp>
          <p:nvSpPr>
            <p:cNvPr id="6" name="TextBox 38"/>
            <p:cNvSpPr txBox="1"/>
            <p:nvPr/>
          </p:nvSpPr>
          <p:spPr>
            <a:xfrm>
              <a:off x="6066165" y="2453537"/>
              <a:ext cx="4913717" cy="784830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yêu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Tổ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quốc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Việt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 Nam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oppins SemiBold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oppins SemiBold" charset="0"/>
              </a:endParaRPr>
            </a:p>
          </p:txBody>
        </p:sp>
        <p:cxnSp>
          <p:nvCxnSpPr>
            <p:cNvPr id="7" name="Straight Connector 39"/>
            <p:cNvCxnSpPr/>
            <p:nvPr/>
          </p:nvCxnSpPr>
          <p:spPr>
            <a:xfrm>
              <a:off x="8337204" y="3037404"/>
              <a:ext cx="379142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5767315" y="1065382"/>
            <a:ext cx="5930406" cy="1629085"/>
            <a:chOff x="5557830" y="1611500"/>
            <a:chExt cx="5930406" cy="1629085"/>
          </a:xfrm>
        </p:grpSpPr>
        <p:sp>
          <p:nvSpPr>
            <p:cNvPr id="9" name="TextBox 26"/>
            <p:cNvSpPr txBox="1"/>
            <p:nvPr/>
          </p:nvSpPr>
          <p:spPr>
            <a:xfrm>
              <a:off x="8257309" y="1611500"/>
              <a:ext cx="5950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Montserrat Semi" charset="0"/>
                </a:rPr>
                <a:t>2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ontserrat Semi" charset="0"/>
              </a:endParaRPr>
            </a:p>
          </p:txBody>
        </p:sp>
        <p:sp>
          <p:nvSpPr>
            <p:cNvPr id="10" name="TextBox 38"/>
            <p:cNvSpPr txBox="1"/>
            <p:nvPr/>
          </p:nvSpPr>
          <p:spPr>
            <a:xfrm>
              <a:off x="5557830" y="2455755"/>
              <a:ext cx="5930406" cy="784830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Quan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tâm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hàng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xóm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láng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Poppins SemiBold" charset="0"/>
                </a:rPr>
                <a:t>giềng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oppins SemiBold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oppins SemiBold" charset="0"/>
              </a:endParaRPr>
            </a:p>
          </p:txBody>
        </p:sp>
        <p:cxnSp>
          <p:nvCxnSpPr>
            <p:cNvPr id="11" name="Straight Connector 39"/>
            <p:cNvCxnSpPr/>
            <p:nvPr/>
          </p:nvCxnSpPr>
          <p:spPr>
            <a:xfrm>
              <a:off x="8365256" y="2998089"/>
              <a:ext cx="379142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1427354" y="3385602"/>
            <a:ext cx="2526654" cy="1588021"/>
            <a:chOff x="7346920" y="1646174"/>
            <a:chExt cx="2526654" cy="1588021"/>
          </a:xfrm>
        </p:grpSpPr>
        <p:sp>
          <p:nvSpPr>
            <p:cNvPr id="13" name="TextBox 26"/>
            <p:cNvSpPr txBox="1"/>
            <p:nvPr/>
          </p:nvSpPr>
          <p:spPr>
            <a:xfrm>
              <a:off x="8358088" y="1646174"/>
              <a:ext cx="5950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ontserrat Semi" charset="0"/>
                </a:rPr>
                <a:t>3</a:t>
              </a:r>
            </a:p>
          </p:txBody>
        </p:sp>
        <p:sp>
          <p:nvSpPr>
            <p:cNvPr id="14" name="TextBox 38"/>
            <p:cNvSpPr txBox="1"/>
            <p:nvPr/>
          </p:nvSpPr>
          <p:spPr>
            <a:xfrm>
              <a:off x="7346920" y="2449365"/>
              <a:ext cx="2526654" cy="784830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华文新魏" panose="02010800040101010101" pitchFamily="2" charset="-122"/>
                  <a:cs typeface="Poppins SemiBold" charset="0"/>
                </a:rPr>
                <a:t>Ham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华文新魏" panose="02010800040101010101" pitchFamily="2" charset="-122"/>
                  <a:cs typeface="Poppins SemiBold" charset="0"/>
                </a:rPr>
                <a:t>học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华文新魏" panose="02010800040101010101" pitchFamily="2" charset="-122"/>
                  <a:cs typeface="Poppins SemiBold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华文新魏" panose="02010800040101010101" pitchFamily="2" charset="-122"/>
                  <a:cs typeface="Poppins SemiBold" charset="0"/>
                </a:rPr>
                <a:t>hỏi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oppins SemiBold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oppins SemiBold" charset="0"/>
              </a:endParaRPr>
            </a:p>
          </p:txBody>
        </p:sp>
        <p:cxnSp>
          <p:nvCxnSpPr>
            <p:cNvPr id="15" name="Straight Connector 39"/>
            <p:cNvCxnSpPr/>
            <p:nvPr/>
          </p:nvCxnSpPr>
          <p:spPr>
            <a:xfrm>
              <a:off x="8364455" y="2920085"/>
              <a:ext cx="379142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7595562" y="3505210"/>
            <a:ext cx="2337499" cy="1600775"/>
            <a:chOff x="7354275" y="1646607"/>
            <a:chExt cx="2337499" cy="1600775"/>
          </a:xfrm>
        </p:grpSpPr>
        <p:sp>
          <p:nvSpPr>
            <p:cNvPr id="17" name="TextBox 26"/>
            <p:cNvSpPr txBox="1"/>
            <p:nvPr/>
          </p:nvSpPr>
          <p:spPr>
            <a:xfrm>
              <a:off x="8263990" y="1646607"/>
              <a:ext cx="59503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Montserrat Semi" charset="0"/>
                </a:rPr>
                <a:t>4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Montserrat Semi" charset="0"/>
              </a:endParaRPr>
            </a:p>
          </p:txBody>
        </p:sp>
        <p:sp>
          <p:nvSpPr>
            <p:cNvPr id="18" name="TextBox 38"/>
            <p:cNvSpPr txBox="1"/>
            <p:nvPr/>
          </p:nvSpPr>
          <p:spPr>
            <a:xfrm>
              <a:off x="7354275" y="2455755"/>
              <a:ext cx="2337499" cy="791627"/>
            </a:xfrm>
            <a:prstGeom prst="rect">
              <a:avLst/>
            </a:prstGeom>
            <a:noFill/>
          </p:spPr>
          <p:txBody>
            <a:bodyPr wrap="none" rtlCol="0" anchor="t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华文新魏" panose="02010800040101010101" pitchFamily="2" charset="-122"/>
                  <a:cs typeface="Poppins SemiBold" charset="0"/>
                </a:rPr>
                <a:t>Giữ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华文新魏" panose="02010800040101010101" pitchFamily="2" charset="-122"/>
                  <a:cs typeface="Poppins SemiBold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华文新魏" panose="02010800040101010101" pitchFamily="2" charset="-122"/>
                  <a:cs typeface="Poppins SemiBold" charset="0"/>
                </a:rPr>
                <a:t>lời</a:t>
              </a:r>
              <a:r>
                <a:rPr kumimoji="0" lang="en-US" altLang="zh-CN" sz="3200" b="1" i="0" u="none" strike="noStrike" kern="1200" cap="none" spc="0" normalizeH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华文新魏" panose="02010800040101010101" pitchFamily="2" charset="-122"/>
                  <a:cs typeface="Poppins SemiBold" charset="0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华文新魏" panose="02010800040101010101" pitchFamily="2" charset="-122"/>
                  <a:cs typeface="Poppins SemiBold" charset="0"/>
                </a:rPr>
                <a:t>hứa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oppins SemiBold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26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Poppins SemiBold" charset="0"/>
              </a:endParaRPr>
            </a:p>
          </p:txBody>
        </p:sp>
        <p:cxnSp>
          <p:nvCxnSpPr>
            <p:cNvPr id="19" name="Straight Connector 39"/>
            <p:cNvCxnSpPr/>
            <p:nvPr/>
          </p:nvCxnSpPr>
          <p:spPr>
            <a:xfrm>
              <a:off x="8365997" y="3036433"/>
              <a:ext cx="379142" cy="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579" y="2528320"/>
            <a:ext cx="1121761" cy="82912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845" y="2546402"/>
            <a:ext cx="1121761" cy="107298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6516" y="4732713"/>
            <a:ext cx="1255885" cy="102421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8239" y="4973623"/>
            <a:ext cx="1188823" cy="101202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225" y="748541"/>
            <a:ext cx="2302000" cy="7536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0452" t="10833" r="10142" b="27740"/>
          <a:stretch/>
        </p:blipFill>
        <p:spPr>
          <a:xfrm>
            <a:off x="4431784" y="168837"/>
            <a:ext cx="3751337" cy="139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8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266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2" presetClass="entr" presetSubtype="1" accel="266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1" accel="266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2" presetID="2" presetClass="entr" presetSubtype="4" accel="266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266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0" presetID="2" presetClass="entr" presetSubtype="1" accel="266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1" presetID="2" presetClass="entr" presetSubtype="1" accel="266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42" presetID="2" presetClass="entr" presetSubtype="4" accel="266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sp>
        <p:nvSpPr>
          <p:cNvPr id="16" name="KSO_Shape"/>
          <p:cNvSpPr/>
          <p:nvPr/>
        </p:nvSpPr>
        <p:spPr bwMode="auto">
          <a:xfrm>
            <a:off x="1680241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079" y="2368199"/>
            <a:ext cx="5547841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79832" y="266217"/>
            <a:ext cx="7874644" cy="6041986"/>
            <a:chOff x="2079832" y="266217"/>
            <a:chExt cx="7874644" cy="60419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832" y="266217"/>
              <a:ext cx="7874644" cy="604198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566474" y="1070425"/>
              <a:ext cx="697953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 err="1">
                  <a:solidFill>
                    <a:srgbClr val="0070C0"/>
                  </a:solidFill>
                </a:rPr>
                <a:t>Em</a:t>
              </a:r>
              <a:r>
                <a:rPr lang="en-US" sz="6000" dirty="0">
                  <a:solidFill>
                    <a:srgbClr val="0070C0"/>
                  </a:solidFill>
                </a:rPr>
                <a:t> </a:t>
              </a:r>
              <a:r>
                <a:rPr lang="en-US" sz="6000" dirty="0" err="1">
                  <a:solidFill>
                    <a:srgbClr val="0070C0"/>
                  </a:solidFill>
                </a:rPr>
                <a:t>hãy</a:t>
              </a:r>
              <a:r>
                <a:rPr lang="en-US" sz="6000" dirty="0">
                  <a:solidFill>
                    <a:srgbClr val="0070C0"/>
                  </a:solidFill>
                </a:rPr>
                <a:t> </a:t>
              </a:r>
              <a:r>
                <a:rPr lang="en-US" sz="6000" dirty="0" err="1">
                  <a:solidFill>
                    <a:srgbClr val="0070C0"/>
                  </a:solidFill>
                </a:rPr>
                <a:t>thực</a:t>
              </a:r>
              <a:r>
                <a:rPr lang="en-US" sz="6000" dirty="0">
                  <a:solidFill>
                    <a:srgbClr val="0070C0"/>
                  </a:solidFill>
                </a:rPr>
                <a:t> </a:t>
              </a:r>
              <a:r>
                <a:rPr lang="en-US" sz="6000" dirty="0" err="1">
                  <a:solidFill>
                    <a:srgbClr val="0070C0"/>
                  </a:solidFill>
                </a:rPr>
                <a:t>hiện</a:t>
              </a:r>
              <a:r>
                <a:rPr lang="en-US" sz="6000" dirty="0">
                  <a:solidFill>
                    <a:srgbClr val="0070C0"/>
                  </a:solidFill>
                </a:rPr>
                <a:t> </a:t>
              </a:r>
            </a:p>
            <a:p>
              <a:pPr algn="ctr"/>
              <a:r>
                <a:rPr lang="en-US" sz="6000" dirty="0" err="1">
                  <a:solidFill>
                    <a:srgbClr val="0070C0"/>
                  </a:solidFill>
                </a:rPr>
                <a:t>lại</a:t>
              </a:r>
              <a:r>
                <a:rPr lang="en-US" sz="6000" dirty="0">
                  <a:solidFill>
                    <a:srgbClr val="0070C0"/>
                  </a:solidFill>
                </a:rPr>
                <a:t> </a:t>
              </a:r>
              <a:r>
                <a:rPr lang="en-US" sz="6000" dirty="0" err="1">
                  <a:solidFill>
                    <a:srgbClr val="0070C0"/>
                  </a:solidFill>
                </a:rPr>
                <a:t>tư</a:t>
              </a:r>
              <a:r>
                <a:rPr lang="en-US" sz="6000" dirty="0">
                  <a:solidFill>
                    <a:srgbClr val="0070C0"/>
                  </a:solidFill>
                </a:rPr>
                <a:t> </a:t>
              </a:r>
              <a:r>
                <a:rPr lang="en-US" sz="6000" dirty="0" err="1">
                  <a:solidFill>
                    <a:srgbClr val="0070C0"/>
                  </a:solidFill>
                </a:rPr>
                <a:t>thế</a:t>
              </a:r>
              <a:r>
                <a:rPr lang="en-US" sz="6000" dirty="0">
                  <a:solidFill>
                    <a:srgbClr val="0070C0"/>
                  </a:solidFill>
                </a:rPr>
                <a:t> </a:t>
              </a:r>
              <a:r>
                <a:rPr lang="en-US" sz="6000" dirty="0" err="1">
                  <a:solidFill>
                    <a:srgbClr val="0070C0"/>
                  </a:solidFill>
                </a:rPr>
                <a:t>khi</a:t>
              </a:r>
              <a:r>
                <a:rPr lang="en-US" sz="6000" dirty="0">
                  <a:solidFill>
                    <a:srgbClr val="0070C0"/>
                  </a:solidFill>
                </a:rPr>
                <a:t> </a:t>
              </a:r>
            </a:p>
            <a:p>
              <a:pPr algn="ctr"/>
              <a:r>
                <a:rPr lang="en-US" sz="6000" dirty="0" err="1">
                  <a:solidFill>
                    <a:srgbClr val="0070C0"/>
                  </a:solidFill>
                </a:rPr>
                <a:t>đứng</a:t>
              </a:r>
              <a:r>
                <a:rPr lang="en-US" sz="6000" dirty="0">
                  <a:solidFill>
                    <a:srgbClr val="0070C0"/>
                  </a:solidFill>
                </a:rPr>
                <a:t> </a:t>
              </a:r>
              <a:r>
                <a:rPr lang="en-US" sz="6000" dirty="0" err="1">
                  <a:solidFill>
                    <a:srgbClr val="0070C0"/>
                  </a:solidFill>
                </a:rPr>
                <a:t>chào</a:t>
              </a:r>
              <a:r>
                <a:rPr lang="en-US" sz="6000" dirty="0">
                  <a:solidFill>
                    <a:srgbClr val="0070C0"/>
                  </a:solidFill>
                </a:rPr>
                <a:t> </a:t>
              </a:r>
              <a:r>
                <a:rPr lang="en-US" sz="6000" dirty="0" err="1">
                  <a:solidFill>
                    <a:srgbClr val="0070C0"/>
                  </a:solidFill>
                </a:rPr>
                <a:t>cờ</a:t>
              </a:r>
              <a:r>
                <a:rPr lang="en-US" sz="6000" dirty="0">
                  <a:solidFill>
                    <a:srgbClr val="0070C0"/>
                  </a:solidFill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9" y="3169608"/>
            <a:ext cx="2371508" cy="36883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74" y="2847371"/>
            <a:ext cx="2079998" cy="38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8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079832" y="266217"/>
            <a:ext cx="7874644" cy="6041986"/>
            <a:chOff x="2079832" y="266217"/>
            <a:chExt cx="7874644" cy="604198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832" y="266217"/>
              <a:ext cx="7874644" cy="604198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693666" y="823601"/>
              <a:ext cx="6971066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solidFill>
                    <a:srgbClr val="0070C0"/>
                  </a:solidFill>
                </a:rPr>
                <a:t>Khi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thấy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các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bạn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nói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chuyện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rồi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cười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đùa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trong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lúc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hát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Quốc</a:t>
              </a:r>
              <a:r>
                <a:rPr lang="en-US" sz="5400" dirty="0">
                  <a:solidFill>
                    <a:srgbClr val="0070C0"/>
                  </a:solidFill>
                </a:rPr>
                <a:t> ca </a:t>
              </a:r>
              <a:r>
                <a:rPr lang="en-US" sz="5400" dirty="0" err="1">
                  <a:solidFill>
                    <a:srgbClr val="0070C0"/>
                  </a:solidFill>
                </a:rPr>
                <a:t>em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sẽ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làm</a:t>
              </a:r>
              <a:r>
                <a:rPr lang="en-US" sz="5400" dirty="0">
                  <a:solidFill>
                    <a:srgbClr val="0070C0"/>
                  </a:solidFill>
                </a:rPr>
                <a:t> </a:t>
              </a:r>
              <a:r>
                <a:rPr lang="en-US" sz="5400" dirty="0" err="1">
                  <a:solidFill>
                    <a:srgbClr val="0070C0"/>
                  </a:solidFill>
                </a:rPr>
                <a:t>gì</a:t>
              </a:r>
              <a:r>
                <a:rPr lang="en-US" sz="5400" dirty="0">
                  <a:solidFill>
                    <a:srgbClr val="0070C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85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1" y="-17868"/>
            <a:ext cx="12027087" cy="6096806"/>
          </a:xfrm>
          <a:prstGeom prst="rect">
            <a:avLst/>
          </a:prstGeom>
        </p:spPr>
      </p:pic>
      <p:sp>
        <p:nvSpPr>
          <p:cNvPr id="16" name="KSO_Shape"/>
          <p:cNvSpPr/>
          <p:nvPr/>
        </p:nvSpPr>
        <p:spPr bwMode="auto">
          <a:xfrm>
            <a:off x="1680241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5207128"/>
            <a:ext cx="3993573" cy="1650872"/>
          </a:xfrm>
          <a:prstGeom prst="rect">
            <a:avLst/>
          </a:prstGeom>
        </p:spPr>
      </p:pic>
      <p:pic>
        <p:nvPicPr>
          <p:cNvPr id="17" name="图片 16" descr="图片包含 书写用具, 定居者, 铅笔&#10;&#10;已生成极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1" y="1316691"/>
            <a:ext cx="1821228" cy="276463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2" t="3069" r="21060" b="58268"/>
          <a:stretch>
            <a:fillRect/>
          </a:stretch>
        </p:blipFill>
        <p:spPr>
          <a:xfrm>
            <a:off x="7461804" y="826623"/>
            <a:ext cx="3312368" cy="2357231"/>
          </a:xfrm>
          <a:prstGeom prst="rect">
            <a:avLst/>
          </a:prstGeom>
        </p:spPr>
      </p:pic>
      <p:pic>
        <p:nvPicPr>
          <p:cNvPr id="14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3387" y="953724"/>
            <a:ext cx="1347499" cy="1288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7412" y="2387107"/>
            <a:ext cx="6444031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079832" y="266217"/>
            <a:ext cx="7874644" cy="6041986"/>
            <a:chOff x="2079832" y="266217"/>
            <a:chExt cx="7874644" cy="604198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832" y="266217"/>
              <a:ext cx="7874644" cy="604198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2501195" y="823601"/>
              <a:ext cx="711009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solidFill>
                    <a:srgbClr val="0070C0"/>
                  </a:solidFill>
                </a:rPr>
                <a:t>Hãy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kể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những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việc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em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đã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làm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thể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hiện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sự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quan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tâm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đến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hàng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xóm</a:t>
              </a:r>
              <a:r>
                <a:rPr lang="en-US" sz="4800" dirty="0">
                  <a:solidFill>
                    <a:srgbClr val="0070C0"/>
                  </a:solidFill>
                </a:rPr>
                <a:t>, </a:t>
              </a:r>
              <a:r>
                <a:rPr lang="en-US" sz="4800" dirty="0" err="1">
                  <a:solidFill>
                    <a:srgbClr val="0070C0"/>
                  </a:solidFill>
                </a:rPr>
                <a:t>láng</a:t>
              </a:r>
              <a:r>
                <a:rPr lang="en-US" sz="4800" dirty="0">
                  <a:solidFill>
                    <a:srgbClr val="0070C0"/>
                  </a:solidFill>
                </a:rPr>
                <a:t> </a:t>
              </a:r>
              <a:r>
                <a:rPr lang="en-US" sz="4800" dirty="0" err="1">
                  <a:solidFill>
                    <a:srgbClr val="0070C0"/>
                  </a:solidFill>
                </a:rPr>
                <a:t>giềng</a:t>
              </a:r>
              <a:r>
                <a:rPr lang="en-US" sz="4800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9" y="3169608"/>
            <a:ext cx="2371508" cy="36883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74" y="2847371"/>
            <a:ext cx="2079998" cy="38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688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1" y="-17868"/>
            <a:ext cx="12027087" cy="6096806"/>
          </a:xfrm>
          <a:prstGeom prst="rect">
            <a:avLst/>
          </a:prstGeom>
        </p:spPr>
      </p:pic>
      <p:sp>
        <p:nvSpPr>
          <p:cNvPr id="16" name="KSO_Shape"/>
          <p:cNvSpPr/>
          <p:nvPr/>
        </p:nvSpPr>
        <p:spPr bwMode="auto">
          <a:xfrm>
            <a:off x="1680241" y="953724"/>
            <a:ext cx="9001000" cy="4950551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rgbClr val="E3F6F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5207128"/>
            <a:ext cx="3993573" cy="1650872"/>
          </a:xfrm>
          <a:prstGeom prst="rect">
            <a:avLst/>
          </a:prstGeom>
        </p:spPr>
      </p:pic>
      <p:pic>
        <p:nvPicPr>
          <p:cNvPr id="17" name="图片 16" descr="图片包含 书写用具, 定居者, 铅笔&#10;&#10;已生成极高可信度的说明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41" y="1316691"/>
            <a:ext cx="1821228" cy="276463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2" t="3069" r="21060" b="58268"/>
          <a:stretch>
            <a:fillRect/>
          </a:stretch>
        </p:blipFill>
        <p:spPr>
          <a:xfrm>
            <a:off x="7461804" y="826623"/>
            <a:ext cx="3312368" cy="2357231"/>
          </a:xfrm>
          <a:prstGeom prst="rect">
            <a:avLst/>
          </a:prstGeom>
        </p:spPr>
      </p:pic>
      <p:pic>
        <p:nvPicPr>
          <p:cNvPr id="14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6945" y="1359505"/>
            <a:ext cx="1653810" cy="1348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8848" y="2835344"/>
            <a:ext cx="4230991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079832" y="266216"/>
            <a:ext cx="7874644" cy="6944811"/>
            <a:chOff x="2079832" y="266216"/>
            <a:chExt cx="7874644" cy="6944811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9832" y="266216"/>
              <a:ext cx="7874644" cy="694481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2535919" y="593371"/>
              <a:ext cx="7110091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Tin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là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một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học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sinh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học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còn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chậm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. Tin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rất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ngại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thắc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mắc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với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thầy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cô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và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bạn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bè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vì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sợ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mọi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người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chê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cười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mình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.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Nếu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em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là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bạn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của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Tin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em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sẽ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khuyên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Tin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như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thế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en-US" sz="4400" dirty="0" err="1">
                  <a:solidFill>
                    <a:srgbClr val="0070C0"/>
                  </a:solidFill>
                  <a:latin typeface="Calibri"/>
                </a:rPr>
                <a:t>nào</a:t>
              </a:r>
              <a:r>
                <a:rPr lang="en-US" sz="4400" dirty="0">
                  <a:solidFill>
                    <a:srgbClr val="0070C0"/>
                  </a:solidFill>
                  <a:latin typeface="Calibri"/>
                </a:rPr>
                <a:t>?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1" y="3169608"/>
            <a:ext cx="2371508" cy="368839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564" y="3009417"/>
            <a:ext cx="2079998" cy="3848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7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16</TotalTime>
  <Words>193</Words>
  <Application>Microsoft Office PowerPoint</Application>
  <PresentationFormat>Widescreen</PresentationFormat>
  <Paragraphs>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华文新魏</vt:lpstr>
      <vt:lpstr>Aptos</vt:lpstr>
      <vt:lpstr>Arial</vt:lpstr>
      <vt:lpstr>Calibri</vt:lpstr>
      <vt:lpstr>Cambria</vt:lpstr>
      <vt:lpstr>Gill Sans MT</vt:lpstr>
      <vt:lpstr>Times New Roman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11332</cp:lastModifiedBy>
  <cp:revision>4</cp:revision>
  <dcterms:created xsi:type="dcterms:W3CDTF">2024-12-27T13:50:57Z</dcterms:created>
  <dcterms:modified xsi:type="dcterms:W3CDTF">2024-12-28T09:32:42Z</dcterms:modified>
</cp:coreProperties>
</file>