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007577432" r:id="rId2"/>
    <p:sldId id="2007577445" r:id="rId3"/>
    <p:sldId id="586" r:id="rId4"/>
    <p:sldId id="264" r:id="rId5"/>
    <p:sldId id="2007577447" r:id="rId6"/>
    <p:sldId id="2007577449" r:id="rId7"/>
    <p:sldId id="2007577450" r:id="rId8"/>
    <p:sldId id="2007577451" r:id="rId9"/>
    <p:sldId id="2007577452" r:id="rId10"/>
    <p:sldId id="200757743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72CEA-78F3-42E8-9710-CCB37D4A9AD8}" type="datetimeFigureOut">
              <a:rPr lang="en-ID" smtClean="0"/>
              <a:t>15/12/2024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71608-ED6D-48B7-AC75-DADC9BD457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68834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15069-CD33-33DB-1DDB-504C90DE8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26D3F-969D-4443-D8D5-8B166ECC0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A8931-1830-BE66-2001-4600DF5AB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A736-1788-4E98-9A06-DA980939DEE2}" type="datetimeFigureOut">
              <a:rPr lang="en-ID" smtClean="0"/>
              <a:t>15/12/2024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E4614-D85D-ADC9-67E3-963FFC8C2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77280-1F48-1325-231C-778896F29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EEA2-D289-4DC5-A108-4428358C13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4650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338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801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83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175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61394D15-EDA6-3C5D-F76F-207CB985BFC4}"/>
              </a:ext>
            </a:extLst>
          </p:cNvPr>
          <p:cNvSpPr/>
          <p:nvPr userDrawn="1"/>
        </p:nvSpPr>
        <p:spPr>
          <a:xfrm>
            <a:off x="514350" y="520700"/>
            <a:ext cx="11163300" cy="5816600"/>
          </a:xfrm>
          <a:prstGeom prst="roundRect">
            <a:avLst>
              <a:gd name="adj" fmla="val 3273"/>
            </a:avLst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5669A-CEA4-13A2-DF3D-384F9D2CF293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80796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F2F00-5F4C-E873-0103-09D661837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79732-0660-FC0A-C03B-38DCD7CAB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F761C-92DC-7013-D846-3ACDCF9C7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A736-1788-4E98-9A06-DA980939DEE2}" type="datetimeFigureOut">
              <a:rPr lang="en-ID" smtClean="0"/>
              <a:t>15/12/2024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6E4D8-EC45-80A8-9CF1-77B8AABC4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0E0D0-F7E8-B497-78D5-59DE943A6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EEA2-D289-4DC5-A108-4428358C13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2305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777D5-822E-867E-0263-3F59725E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B5289-AF6A-2215-DA41-83B8B1FD5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677BB-2C3D-C9D3-5DF6-3749D02D8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A736-1788-4E98-9A06-DA980939DEE2}" type="datetimeFigureOut">
              <a:rPr lang="en-ID" smtClean="0"/>
              <a:t>15/12/2024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AE8CD-88B2-FE5F-4F1A-65F25FB3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B6C78-F6F0-559D-D398-EF22F9D52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EEA2-D289-4DC5-A108-4428358C13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16423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84553-3343-B4C6-6562-22946C62C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90DC7-1E01-7023-64EC-4A0575C80F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2F1FE5-CAD6-686B-684B-E00DC480D7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E435C2-CDB3-CAB7-B72F-87C996D76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A736-1788-4E98-9A06-DA980939DEE2}" type="datetimeFigureOut">
              <a:rPr lang="en-ID" smtClean="0"/>
              <a:t>15/12/2024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90C0C3-30B5-F48F-C528-973951EC8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0D8B62-0F19-DFFB-1F45-4505D32E0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EEA2-D289-4DC5-A108-4428358C13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0800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7FB28-1E80-4E80-2074-E27A1BFFE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E2841-1987-6BB3-4E35-9980EB2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CCC752-C46B-6219-50FF-626B5A5C4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A7813A-EAE2-8F69-836C-7DC2DE23CE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628820-08ED-E42B-DF38-151977B5EF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C04D62-9CDC-691B-DDCA-A50594DBD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A736-1788-4E98-9A06-DA980939DEE2}" type="datetimeFigureOut">
              <a:rPr lang="en-ID" smtClean="0"/>
              <a:t>15/12/2024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0B9852-284C-8933-853E-0D948263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9A8481-6CB8-44F6-7BBD-0D38B4BB1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EEA2-D289-4DC5-A108-4428358C13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4173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03309-1FB3-6A0F-B1D7-B76353CEB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B7117-D6C8-1D20-28AA-1A83111F0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A736-1788-4E98-9A06-DA980939DEE2}" type="datetimeFigureOut">
              <a:rPr lang="en-ID" smtClean="0"/>
              <a:t>15/12/2024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18FD14-D794-2EBE-7E77-FB00AF726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FEB951-5E3A-85C4-F5A1-5A2B31434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EEA2-D289-4DC5-A108-4428358C13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81393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5131D-46AA-B5DC-F819-59416E641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A736-1788-4E98-9A06-DA980939DEE2}" type="datetimeFigureOut">
              <a:rPr lang="en-ID" smtClean="0"/>
              <a:t>15/12/2024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2A63E9-C9B8-641E-1554-7E3793CB2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E31B0-4764-EF13-E05E-EFF53B979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EEA2-D289-4DC5-A108-4428358C13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52624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780FD-BD8F-BE05-A2A8-313A3D008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F5988-DB96-4DCD-8E8F-B22107899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2DFB4E-2708-78E9-D129-072F8AE6E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9781AD-450D-6DAD-CB8C-FBFFB004E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A736-1788-4E98-9A06-DA980939DEE2}" type="datetimeFigureOut">
              <a:rPr lang="en-ID" smtClean="0"/>
              <a:t>15/12/2024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B521F6-A9D2-413E-EB82-E7D2FB488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1B84A8-24AA-D0B8-31D6-BEE36D340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EEA2-D289-4DC5-A108-4428358C13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24264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6E20-FCEE-7740-1CDC-6DC81A88A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8A09FF-8673-11EF-E13E-11A4F88809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1260C4-C6A6-FC2E-28FA-BC2A6AB609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6B09A0-382E-EEB3-B639-DF5D43E5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A736-1788-4E98-9A06-DA980939DEE2}" type="datetimeFigureOut">
              <a:rPr lang="en-ID" smtClean="0"/>
              <a:t>15/12/2024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A876C0-DD64-8055-1CED-B3CCC2CFF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101AD2-A0D4-EEFD-7715-08A8236F0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EEA2-D289-4DC5-A108-4428358C13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0705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4A8795-4FA5-B990-69B5-6B890EC0A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46EBF-1692-8B55-B50A-2B32C77E7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0B8A7-3F3F-8ABE-5952-96A5ABDFEC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49A736-1788-4E98-9A06-DA980939DEE2}" type="datetimeFigureOut">
              <a:rPr lang="en-ID" smtClean="0"/>
              <a:t>15/12/2024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A31DB-B880-B710-40F1-657A3139DF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3E602-1068-0B1D-9FA2-78E55EBC0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27EEA2-D289-4DC5-A108-4428358C13D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154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ṧļiḑé">
            <a:extLst>
              <a:ext uri="{FF2B5EF4-FFF2-40B4-BE49-F238E27FC236}">
                <a16:creationId xmlns:a16="http://schemas.microsoft.com/office/drawing/2014/main" id="{DDCA95D9-7DBE-BD27-7415-C2BCF0A2F75A}"/>
              </a:ext>
            </a:extLst>
          </p:cNvPr>
          <p:cNvSpPr txBox="1"/>
          <p:nvPr/>
        </p:nvSpPr>
        <p:spPr>
          <a:xfrm>
            <a:off x="3233678" y="495177"/>
            <a:ext cx="5724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normalizeH="0" baseline="0" noProof="0" dirty="0" err="1">
                <a:ln w="28575">
                  <a:solidFill>
                    <a:srgbClr val="F58125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庞门正道标题体" panose="02010600030101010101" pitchFamily="2" charset="-122"/>
              </a:rPr>
              <a:t>Tự</a:t>
            </a:r>
            <a:r>
              <a:rPr kumimoji="0" lang="en-US" altLang="zh-CN" sz="5400" b="1" i="0" u="none" strike="noStrike" kern="1200" cap="none" normalizeH="0" noProof="0" dirty="0">
                <a:ln w="28575">
                  <a:solidFill>
                    <a:srgbClr val="F58125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庞门正道标题体" panose="02010600030101010101" pitchFamily="2" charset="-122"/>
              </a:rPr>
              <a:t> </a:t>
            </a:r>
            <a:r>
              <a:rPr kumimoji="0" lang="en-US" altLang="zh-CN" sz="5400" b="1" i="0" u="none" strike="noStrike" kern="1200" cap="none" normalizeH="0" noProof="0" dirty="0" err="1">
                <a:ln w="28575">
                  <a:solidFill>
                    <a:srgbClr val="F58125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庞门正道标题体" panose="02010600030101010101" pitchFamily="2" charset="-122"/>
              </a:rPr>
              <a:t>nhiên</a:t>
            </a:r>
            <a:r>
              <a:rPr kumimoji="0" lang="en-US" altLang="zh-CN" sz="5400" b="1" i="0" u="none" strike="noStrike" kern="1200" cap="none" normalizeH="0" noProof="0" dirty="0">
                <a:ln w="28575">
                  <a:solidFill>
                    <a:srgbClr val="F58125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庞门正道标题体" panose="02010600030101010101" pitchFamily="2" charset="-122"/>
              </a:rPr>
              <a:t> </a:t>
            </a:r>
            <a:r>
              <a:rPr kumimoji="0" lang="en-US" altLang="zh-CN" sz="5400" b="1" i="0" u="none" strike="noStrike" kern="1200" cap="none" normalizeH="0" noProof="0" dirty="0" err="1">
                <a:ln w="28575">
                  <a:solidFill>
                    <a:srgbClr val="F58125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庞门正道标题体" panose="02010600030101010101" pitchFamily="2" charset="-122"/>
              </a:rPr>
              <a:t>và</a:t>
            </a:r>
            <a:r>
              <a:rPr kumimoji="0" lang="en-US" altLang="zh-CN" sz="5400" b="1" i="0" u="none" strike="noStrike" kern="1200" cap="none" normalizeH="0" noProof="0" dirty="0">
                <a:ln w="28575">
                  <a:solidFill>
                    <a:srgbClr val="F58125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庞门正道标题体" panose="02010600030101010101" pitchFamily="2" charset="-122"/>
              </a:rPr>
              <a:t> </a:t>
            </a:r>
            <a:r>
              <a:rPr kumimoji="0" lang="en-US" altLang="zh-CN" sz="5400" b="1" i="0" u="none" strike="noStrike" kern="1200" cap="none" normalizeH="0" noProof="0" dirty="0" err="1">
                <a:ln w="28575">
                  <a:solidFill>
                    <a:srgbClr val="F58125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庞门正道标题体" panose="02010600030101010101" pitchFamily="2" charset="-122"/>
              </a:rPr>
              <a:t>xã</a:t>
            </a:r>
            <a:r>
              <a:rPr kumimoji="0" lang="en-US" altLang="zh-CN" sz="5400" b="1" i="0" u="none" strike="noStrike" kern="1200" cap="none" normalizeH="0" noProof="0" dirty="0">
                <a:ln w="28575">
                  <a:solidFill>
                    <a:srgbClr val="F58125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庞门正道标题体" panose="02010600030101010101" pitchFamily="2" charset="-122"/>
              </a:rPr>
              <a:t> </a:t>
            </a:r>
            <a:r>
              <a:rPr kumimoji="0" lang="en-US" altLang="zh-CN" sz="5400" b="1" i="0" u="none" strike="noStrike" kern="1200" cap="none" normalizeH="0" noProof="0" dirty="0" err="1">
                <a:ln w="28575">
                  <a:solidFill>
                    <a:srgbClr val="F58125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庞门正道标题体" panose="02010600030101010101" pitchFamily="2" charset="-122"/>
              </a:rPr>
              <a:t>hội</a:t>
            </a:r>
            <a:endParaRPr kumimoji="0" lang="zh-CN" altLang="en-US" sz="5400" b="1" i="0" u="none" strike="noStrike" kern="1200" cap="none" normalizeH="0" baseline="0" noProof="0" dirty="0">
              <a:ln w="28575">
                <a:solidFill>
                  <a:srgbClr val="F58125"/>
                </a:solidFill>
              </a:ln>
              <a:solidFill>
                <a:srgbClr val="FFFFFF"/>
              </a:solidFill>
              <a:effectLst/>
              <a:uLnTx/>
              <a:uFillTx/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  <a:sym typeface="庞门正道标题体" panose="02010600030101010101" pitchFamily="2" charset="-122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EA98B2-E5ED-771C-DC79-B2F093BF6F8D}"/>
              </a:ext>
            </a:extLst>
          </p:cNvPr>
          <p:cNvGrpSpPr/>
          <p:nvPr/>
        </p:nvGrpSpPr>
        <p:grpSpPr>
          <a:xfrm>
            <a:off x="2976880" y="1503680"/>
            <a:ext cx="5981442" cy="1015663"/>
            <a:chOff x="2976880" y="1503680"/>
            <a:chExt cx="5981442" cy="101566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76320CA-2241-B261-BD2C-5E975E31D39F}"/>
                </a:ext>
              </a:extLst>
            </p:cNvPr>
            <p:cNvSpPr txBox="1"/>
            <p:nvPr/>
          </p:nvSpPr>
          <p:spPr>
            <a:xfrm>
              <a:off x="2976880" y="1503680"/>
              <a:ext cx="598144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n w="190500">
                    <a:solidFill>
                      <a:schemeClr val="bg1"/>
                    </a:solidFill>
                  </a:ln>
                  <a:effectLst>
                    <a:glow rad="50800">
                      <a:srgbClr val="F66E21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ÔN TẬP CHỦ ĐỀ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203505-6414-C1C3-A916-8916F411DB1E}"/>
                </a:ext>
              </a:extLst>
            </p:cNvPr>
            <p:cNvSpPr txBox="1"/>
            <p:nvPr/>
          </p:nvSpPr>
          <p:spPr>
            <a:xfrm>
              <a:off x="2976880" y="1503680"/>
              <a:ext cx="598144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gradFill>
                    <a:gsLst>
                      <a:gs pos="25000">
                        <a:srgbClr val="F66E21"/>
                      </a:gs>
                      <a:gs pos="54000">
                        <a:srgbClr val="FCCD3C"/>
                      </a:gs>
                      <a:gs pos="87000">
                        <a:srgbClr val="00B050"/>
                      </a:gs>
                    </a:gsLst>
                    <a:lin ang="5400000" scaled="1"/>
                  </a:gra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ÔN TẬP CHỦ ĐỀ</a:t>
              </a:r>
            </a:p>
          </p:txBody>
        </p:sp>
      </p:grpSp>
      <p:sp>
        <p:nvSpPr>
          <p:cNvPr id="3" name="iṧļiḑé">
            <a:extLst>
              <a:ext uri="{FF2B5EF4-FFF2-40B4-BE49-F238E27FC236}">
                <a16:creationId xmlns:a16="http://schemas.microsoft.com/office/drawing/2014/main" id="{FBDD1D97-401F-1F5C-3BA1-6C2C33A85607}"/>
              </a:ext>
            </a:extLst>
          </p:cNvPr>
          <p:cNvSpPr txBox="1"/>
          <p:nvPr/>
        </p:nvSpPr>
        <p:spPr>
          <a:xfrm>
            <a:off x="5413352" y="3888217"/>
            <a:ext cx="21675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normalizeH="0" baseline="0" noProof="0" dirty="0">
                <a:ln w="28575">
                  <a:solidFill>
                    <a:srgbClr val="F58125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庞门正道标题体" panose="02010600030101010101" pitchFamily="2" charset="-122"/>
              </a:rPr>
              <a:t>(</a:t>
            </a:r>
            <a:r>
              <a:rPr kumimoji="0" lang="en-US" altLang="zh-CN" sz="5400" b="1" i="0" u="none" strike="noStrike" kern="1200" cap="none" normalizeH="0" baseline="0" noProof="0" dirty="0" err="1">
                <a:ln w="28575">
                  <a:solidFill>
                    <a:srgbClr val="F58125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庞门正道标题体" panose="02010600030101010101" pitchFamily="2" charset="-122"/>
              </a:rPr>
              <a:t>Tiết</a:t>
            </a:r>
            <a:r>
              <a:rPr kumimoji="0" lang="en-US" altLang="zh-CN" sz="5400" b="1" i="0" u="none" strike="noStrike" kern="1200" cap="none" normalizeH="0" noProof="0" dirty="0">
                <a:ln w="28575">
                  <a:solidFill>
                    <a:srgbClr val="F58125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庞门正道标题体" panose="02010600030101010101" pitchFamily="2" charset="-122"/>
              </a:rPr>
              <a:t> 2)</a:t>
            </a:r>
            <a:endParaRPr kumimoji="0" lang="zh-CN" altLang="en-US" sz="5400" b="1" i="0" u="none" strike="noStrike" kern="1200" cap="none" normalizeH="0" baseline="0" noProof="0" dirty="0">
              <a:ln w="28575">
                <a:solidFill>
                  <a:srgbClr val="F58125"/>
                </a:solidFill>
              </a:ln>
              <a:solidFill>
                <a:srgbClr val="FFFFFF"/>
              </a:solidFill>
              <a:effectLst/>
              <a:uLnTx/>
              <a:uFillTx/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  <a:sym typeface="庞门正道标题体" panose="02010600030101010101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FF4362-4AFE-F2C5-B5E3-FD99961F4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616" y="2519343"/>
            <a:ext cx="10534801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3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0753E8F-1B40-9614-F77B-2EC1BDC0DE58}"/>
              </a:ext>
            </a:extLst>
          </p:cNvPr>
          <p:cNvGrpSpPr/>
          <p:nvPr/>
        </p:nvGrpSpPr>
        <p:grpSpPr>
          <a:xfrm>
            <a:off x="2153920" y="1368089"/>
            <a:ext cx="8361680" cy="3092152"/>
            <a:chOff x="2976880" y="1490008"/>
            <a:chExt cx="5981442" cy="453798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6BFF48B-2022-6F3A-E63F-4561AAD4BBF7}"/>
                </a:ext>
              </a:extLst>
            </p:cNvPr>
            <p:cNvSpPr txBox="1"/>
            <p:nvPr/>
          </p:nvSpPr>
          <p:spPr>
            <a:xfrm>
              <a:off x="2976880" y="1503680"/>
              <a:ext cx="5981442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>
                  <a:ln w="190500">
                    <a:solidFill>
                      <a:schemeClr val="bg1"/>
                    </a:solidFill>
                  </a:ln>
                  <a:effectLst>
                    <a:glow rad="50800">
                      <a:srgbClr val="F66E21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CHÚC CÁC EM HỌC TỐT!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DE5B7C1-D579-919E-D7A9-1680FAAE5186}"/>
                </a:ext>
              </a:extLst>
            </p:cNvPr>
            <p:cNvSpPr txBox="1"/>
            <p:nvPr/>
          </p:nvSpPr>
          <p:spPr>
            <a:xfrm>
              <a:off x="2976880" y="1490008"/>
              <a:ext cx="5981442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>
                  <a:gradFill>
                    <a:gsLst>
                      <a:gs pos="25000">
                        <a:srgbClr val="F66E21"/>
                      </a:gs>
                      <a:gs pos="54000">
                        <a:srgbClr val="FCCD3C"/>
                      </a:gs>
                      <a:gs pos="87000">
                        <a:srgbClr val="00B050"/>
                      </a:gs>
                    </a:gsLst>
                    <a:lin ang="5400000" scaled="1"/>
                  </a:gra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CHÚC CÁC EM HỌC TỐT!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394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椭圆 25">
            <a:extLst>
              <a:ext uri="{FF2B5EF4-FFF2-40B4-BE49-F238E27FC236}">
                <a16:creationId xmlns:a16="http://schemas.microsoft.com/office/drawing/2014/main" id="{893F9495-087A-458F-9F43-AEF10AF877ED}"/>
              </a:ext>
            </a:extLst>
          </p:cNvPr>
          <p:cNvSpPr/>
          <p:nvPr/>
        </p:nvSpPr>
        <p:spPr>
          <a:xfrm rot="19383958">
            <a:off x="8567055" y="851515"/>
            <a:ext cx="2882712" cy="738352"/>
          </a:xfrm>
          <a:prstGeom prst="ellipse">
            <a:avLst/>
          </a:prstGeom>
          <a:noFill/>
          <a:ln w="19050">
            <a:gradFill>
              <a:gsLst>
                <a:gs pos="20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庞门正道标题体" panose="02010600030101010101" pitchFamily="2" charset="-122"/>
              <a:ea typeface="胡晓波男神体" panose="02010600030101010101" pitchFamily="2" charset="-122"/>
              <a:cs typeface="胡晓波男神体" panose="02010600030101010101" pitchFamily="2" charset="-122"/>
              <a:sym typeface="庞门正道标题体" panose="02010600030101010101" pitchFamily="2" charset="-122"/>
            </a:endParaRPr>
          </a:p>
        </p:txBody>
      </p:sp>
      <p:sp>
        <p:nvSpPr>
          <p:cNvPr id="27" name="星形: 四角 26">
            <a:extLst>
              <a:ext uri="{FF2B5EF4-FFF2-40B4-BE49-F238E27FC236}">
                <a16:creationId xmlns:a16="http://schemas.microsoft.com/office/drawing/2014/main" id="{34BCBA82-6020-4EB6-A5B6-4D70CF2994BE}"/>
              </a:ext>
            </a:extLst>
          </p:cNvPr>
          <p:cNvSpPr/>
          <p:nvPr/>
        </p:nvSpPr>
        <p:spPr>
          <a:xfrm>
            <a:off x="10986471" y="474137"/>
            <a:ext cx="271462" cy="271462"/>
          </a:xfrm>
          <a:prstGeom prst="star4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庞门正道标题体" panose="02010600030101010101" pitchFamily="2" charset="-122"/>
              <a:ea typeface="胡晓波男神体" panose="02010600030101010101" pitchFamily="2" charset="-122"/>
              <a:cs typeface="胡晓波男神体" panose="02010600030101010101" pitchFamily="2" charset="-122"/>
              <a:sym typeface="庞门正道标题体" panose="02010600030101010101" pitchFamily="2" charset="-122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BC9F36-9F39-74CB-D83F-6FDA9559A6CF}"/>
              </a:ext>
            </a:extLst>
          </p:cNvPr>
          <p:cNvGrpSpPr/>
          <p:nvPr/>
        </p:nvGrpSpPr>
        <p:grpSpPr>
          <a:xfrm>
            <a:off x="530236" y="459117"/>
            <a:ext cx="11614644" cy="5924746"/>
            <a:chOff x="403236" y="459117"/>
            <a:chExt cx="11614644" cy="5924746"/>
          </a:xfrm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E9E00A4B-00BA-488A-B824-380A98D0A047}"/>
                </a:ext>
              </a:extLst>
            </p:cNvPr>
            <p:cNvSpPr/>
            <p:nvPr/>
          </p:nvSpPr>
          <p:spPr>
            <a:xfrm>
              <a:off x="403236" y="459117"/>
              <a:ext cx="11614644" cy="5924746"/>
            </a:xfrm>
            <a:prstGeom prst="roundRect">
              <a:avLst>
                <a:gd name="adj" fmla="val 36453"/>
              </a:avLst>
            </a:prstGeom>
            <a:solidFill>
              <a:schemeClr val="bg1"/>
            </a:solidFill>
            <a:ln>
              <a:noFill/>
            </a:ln>
            <a:effectLst>
              <a:outerShdw blurRad="241300" dist="101600" dir="2700000" algn="tl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庞门正道标题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  <a:sym typeface="庞门正道标题体" panose="02010600030101010101" pitchFamily="2" charset="-122"/>
              </a:endParaRPr>
            </a:p>
          </p:txBody>
        </p:sp>
        <p:sp>
          <p:nvSpPr>
            <p:cNvPr id="2" name="矩形: 圆角 30">
              <a:extLst>
                <a:ext uri="{FF2B5EF4-FFF2-40B4-BE49-F238E27FC236}">
                  <a16:creationId xmlns:a16="http://schemas.microsoft.com/office/drawing/2014/main" id="{C855FEAC-1663-F0AD-BBFB-69EE221F8E1E}"/>
                </a:ext>
              </a:extLst>
            </p:cNvPr>
            <p:cNvSpPr/>
            <p:nvPr/>
          </p:nvSpPr>
          <p:spPr>
            <a:xfrm>
              <a:off x="530236" y="526158"/>
              <a:ext cx="11360644" cy="5790664"/>
            </a:xfrm>
            <a:prstGeom prst="roundRect">
              <a:avLst>
                <a:gd name="adj" fmla="val 36453"/>
              </a:avLst>
            </a:prstGeom>
            <a:noFill/>
            <a:ln w="28575">
              <a:solidFill>
                <a:srgbClr val="F66E21"/>
              </a:solidFill>
              <a:prstDash val="sysDash"/>
            </a:ln>
            <a:effectLst>
              <a:outerShdw blurRad="241300" dist="101600" dir="2700000" algn="tl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庞门正道标题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  <a:sym typeface="庞门正道标题体" panose="02010600030101010101" pitchFamily="2" charset="-122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CDF9144-8369-1D53-15F6-8A4336D24E29}"/>
              </a:ext>
            </a:extLst>
          </p:cNvPr>
          <p:cNvGrpSpPr/>
          <p:nvPr/>
        </p:nvGrpSpPr>
        <p:grpSpPr>
          <a:xfrm>
            <a:off x="3440405" y="653029"/>
            <a:ext cx="5981442" cy="923331"/>
            <a:chOff x="2976880" y="1503679"/>
            <a:chExt cx="5981442" cy="92333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B8F52E8-E2C5-E5A8-54E8-D79A7022AE82}"/>
                </a:ext>
              </a:extLst>
            </p:cNvPr>
            <p:cNvSpPr txBox="1"/>
            <p:nvPr/>
          </p:nvSpPr>
          <p:spPr>
            <a:xfrm>
              <a:off x="2976880" y="1503680"/>
              <a:ext cx="59814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>
                  <a:ln w="190500">
                    <a:solidFill>
                      <a:schemeClr val="bg1"/>
                    </a:solidFill>
                  </a:ln>
                  <a:effectLst>
                    <a:glow rad="50800">
                      <a:srgbClr val="F66E21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Yêu</a:t>
              </a:r>
              <a:r>
                <a:rPr lang="en-US" sz="5400" dirty="0">
                  <a:ln w="190500">
                    <a:solidFill>
                      <a:schemeClr val="bg1"/>
                    </a:solidFill>
                  </a:ln>
                  <a:effectLst>
                    <a:glow rad="50800">
                      <a:srgbClr val="F66E21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sz="5400" dirty="0" err="1">
                  <a:ln w="190500">
                    <a:solidFill>
                      <a:schemeClr val="bg1"/>
                    </a:solidFill>
                  </a:ln>
                  <a:effectLst>
                    <a:glow rad="50800">
                      <a:srgbClr val="F66E21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cầu</a:t>
              </a:r>
              <a:r>
                <a:rPr lang="en-US" sz="5400" dirty="0">
                  <a:ln w="190500">
                    <a:solidFill>
                      <a:schemeClr val="bg1"/>
                    </a:solidFill>
                  </a:ln>
                  <a:effectLst>
                    <a:glow rad="50800">
                      <a:srgbClr val="F66E21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sz="5400" dirty="0" err="1">
                  <a:ln w="190500">
                    <a:solidFill>
                      <a:schemeClr val="bg1"/>
                    </a:solidFill>
                  </a:ln>
                  <a:effectLst>
                    <a:glow rad="50800">
                      <a:srgbClr val="F66E21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cần</a:t>
              </a:r>
              <a:r>
                <a:rPr lang="en-US" sz="5400" dirty="0">
                  <a:ln w="190500">
                    <a:solidFill>
                      <a:schemeClr val="bg1"/>
                    </a:solidFill>
                  </a:ln>
                  <a:effectLst>
                    <a:glow rad="50800">
                      <a:srgbClr val="F66E21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sz="5400" dirty="0" err="1">
                  <a:ln w="190500">
                    <a:solidFill>
                      <a:schemeClr val="bg1"/>
                    </a:solidFill>
                  </a:ln>
                  <a:effectLst>
                    <a:glow rad="50800">
                      <a:srgbClr val="F66E21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đạt</a:t>
              </a:r>
              <a:endParaRPr lang="en-US" sz="5400" dirty="0">
                <a:ln w="190500">
                  <a:solidFill>
                    <a:schemeClr val="bg1"/>
                  </a:solidFill>
                </a:ln>
                <a:effectLst>
                  <a:glow rad="50800">
                    <a:srgbClr val="F66E2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6FB4F46-F1E6-A621-D097-D3391749E927}"/>
                </a:ext>
              </a:extLst>
            </p:cNvPr>
            <p:cNvSpPr txBox="1"/>
            <p:nvPr/>
          </p:nvSpPr>
          <p:spPr>
            <a:xfrm>
              <a:off x="2976880" y="1503679"/>
              <a:ext cx="59814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>
                  <a:gradFill>
                    <a:gsLst>
                      <a:gs pos="25000">
                        <a:srgbClr val="F66E21"/>
                      </a:gs>
                      <a:gs pos="54000">
                        <a:srgbClr val="FCCD3C"/>
                      </a:gs>
                      <a:gs pos="87000">
                        <a:srgbClr val="00B050"/>
                      </a:gs>
                    </a:gsLst>
                    <a:lin ang="5400000" scaled="1"/>
                  </a:gra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Yêu</a:t>
              </a:r>
              <a:r>
                <a:rPr lang="en-US" sz="5400" dirty="0">
                  <a:gradFill>
                    <a:gsLst>
                      <a:gs pos="25000">
                        <a:srgbClr val="F66E21"/>
                      </a:gs>
                      <a:gs pos="54000">
                        <a:srgbClr val="FCCD3C"/>
                      </a:gs>
                      <a:gs pos="87000">
                        <a:srgbClr val="00B050"/>
                      </a:gs>
                    </a:gsLst>
                    <a:lin ang="5400000" scaled="1"/>
                  </a:gra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sz="5400" dirty="0" err="1">
                  <a:gradFill>
                    <a:gsLst>
                      <a:gs pos="25000">
                        <a:srgbClr val="F66E21"/>
                      </a:gs>
                      <a:gs pos="54000">
                        <a:srgbClr val="FCCD3C"/>
                      </a:gs>
                      <a:gs pos="87000">
                        <a:srgbClr val="00B050"/>
                      </a:gs>
                    </a:gsLst>
                    <a:lin ang="5400000" scaled="1"/>
                  </a:gra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cầu</a:t>
              </a:r>
              <a:r>
                <a:rPr lang="en-US" sz="5400" dirty="0">
                  <a:gradFill>
                    <a:gsLst>
                      <a:gs pos="25000">
                        <a:srgbClr val="F66E21"/>
                      </a:gs>
                      <a:gs pos="54000">
                        <a:srgbClr val="FCCD3C"/>
                      </a:gs>
                      <a:gs pos="87000">
                        <a:srgbClr val="00B050"/>
                      </a:gs>
                    </a:gsLst>
                    <a:lin ang="5400000" scaled="1"/>
                  </a:gra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sz="5400" dirty="0" err="1">
                  <a:gradFill>
                    <a:gsLst>
                      <a:gs pos="25000">
                        <a:srgbClr val="F66E21"/>
                      </a:gs>
                      <a:gs pos="54000">
                        <a:srgbClr val="FCCD3C"/>
                      </a:gs>
                      <a:gs pos="87000">
                        <a:srgbClr val="00B050"/>
                      </a:gs>
                    </a:gsLst>
                    <a:lin ang="5400000" scaled="1"/>
                  </a:gra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cần</a:t>
              </a:r>
              <a:r>
                <a:rPr lang="en-US" sz="5400" dirty="0">
                  <a:gradFill>
                    <a:gsLst>
                      <a:gs pos="25000">
                        <a:srgbClr val="F66E21"/>
                      </a:gs>
                      <a:gs pos="54000">
                        <a:srgbClr val="FCCD3C"/>
                      </a:gs>
                      <a:gs pos="87000">
                        <a:srgbClr val="00B050"/>
                      </a:gs>
                    </a:gsLst>
                    <a:lin ang="5400000" scaled="1"/>
                  </a:gra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sz="5400" dirty="0" err="1">
                  <a:gradFill>
                    <a:gsLst>
                      <a:gs pos="25000">
                        <a:srgbClr val="F66E21"/>
                      </a:gs>
                      <a:gs pos="54000">
                        <a:srgbClr val="FCCD3C"/>
                      </a:gs>
                      <a:gs pos="87000">
                        <a:srgbClr val="00B050"/>
                      </a:gs>
                    </a:gsLst>
                    <a:lin ang="5400000" scaled="1"/>
                  </a:gra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đạt</a:t>
              </a:r>
              <a:endParaRPr lang="en-US" sz="5400" dirty="0">
                <a:gradFill>
                  <a:gsLst>
                    <a:gs pos="25000">
                      <a:srgbClr val="F66E21"/>
                    </a:gs>
                    <a:gs pos="54000">
                      <a:srgbClr val="FCCD3C"/>
                    </a:gs>
                    <a:gs pos="87000">
                      <a:srgbClr val="00B050"/>
                    </a:gs>
                  </a:gsLst>
                  <a:lin ang="5400000" scaled="1"/>
                </a:gra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302FD1E-5B29-54AF-8643-53923A9ACC3A}"/>
              </a:ext>
            </a:extLst>
          </p:cNvPr>
          <p:cNvSpPr txBox="1"/>
          <p:nvPr/>
        </p:nvSpPr>
        <p:spPr>
          <a:xfrm>
            <a:off x="1398026" y="1576359"/>
            <a:ext cx="10066200" cy="428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1. Năng lực đặc thù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- Báo cáo được các kết quả của việc thực hiện Dự án giới thiệu về địa phương em.</a:t>
            </a:r>
            <a:endParaRPr lang="en-US" sz="24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- Thể hiện tinh thần tiết kiệm, trách nhiệm bảo vệ môi trường.</a:t>
            </a:r>
            <a:endParaRPr lang="en-US" sz="24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0" marR="0" indent="228600" algn="just">
              <a:spcBef>
                <a:spcPts val="60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chung</a:t>
            </a:r>
            <a:r>
              <a:rPr lang="en-US" sz="2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endParaRPr lang="en-US" sz="2400" b="1" dirty="0"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0" marR="0" indent="228600" algn="just">
              <a:spcBef>
                <a:spcPts val="60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quyết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giao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0" marR="0" indent="2286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3.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ái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chăm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trách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nhiệm</a:t>
            </a:r>
            <a:r>
              <a:rPr lang="en-US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02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9414AF90-F871-B807-4A59-040848B9BC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" t="44328" b="6870"/>
          <a:stretch/>
        </p:blipFill>
        <p:spPr>
          <a:xfrm flipH="1">
            <a:off x="7820976" y="4658457"/>
            <a:ext cx="4371023" cy="2199543"/>
          </a:xfrm>
          <a:prstGeom prst="rect">
            <a:avLst/>
          </a:prstGeom>
        </p:spPr>
      </p:pic>
      <p:pic>
        <p:nvPicPr>
          <p:cNvPr id="2" name="图片 15">
            <a:extLst>
              <a:ext uri="{FF2B5EF4-FFF2-40B4-BE49-F238E27FC236}">
                <a16:creationId xmlns:a16="http://schemas.microsoft.com/office/drawing/2014/main" id="{04DAD4BA-419E-B98B-5248-73E3CDCBC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037" y="1187775"/>
            <a:ext cx="5121727" cy="51217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9717D9-C049-13E3-339B-5D38323C6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7588" y="1905695"/>
            <a:ext cx="8563633" cy="260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9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BB1371A-354E-60AC-65DD-AA5C7E229A82}"/>
              </a:ext>
            </a:extLst>
          </p:cNvPr>
          <p:cNvGrpSpPr/>
          <p:nvPr/>
        </p:nvGrpSpPr>
        <p:grpSpPr>
          <a:xfrm>
            <a:off x="2463769" y="447163"/>
            <a:ext cx="8555528" cy="4397354"/>
            <a:chOff x="2463769" y="447163"/>
            <a:chExt cx="8555528" cy="439735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777C4A8-7BF1-4488-6A00-B677A157F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63769" y="447163"/>
              <a:ext cx="8555528" cy="439735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50233CD-B946-CE40-3A0C-EE0B5487F29C}"/>
                </a:ext>
              </a:extLst>
            </p:cNvPr>
            <p:cNvSpPr txBox="1"/>
            <p:nvPr/>
          </p:nvSpPr>
          <p:spPr>
            <a:xfrm>
              <a:off x="2868585" y="1226693"/>
              <a:ext cx="753437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800" b="1" dirty="0">
                  <a:solidFill>
                    <a:srgbClr val="F0464E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Những việc em đã thực hiện để tiết kiệm tiêu dùng, bảo vệ môi trường?</a:t>
              </a:r>
              <a:endParaRPr lang="en-US" sz="13800" b="1" dirty="0">
                <a:ln w="190500">
                  <a:solidFill>
                    <a:schemeClr val="bg1"/>
                  </a:solidFill>
                </a:ln>
                <a:solidFill>
                  <a:srgbClr val="F0464E"/>
                </a:solidFill>
                <a:effectLst>
                  <a:glow rad="50800">
                    <a:srgbClr val="F66E2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pic>
        <p:nvPicPr>
          <p:cNvPr id="8" name="图片 4">
            <a:extLst>
              <a:ext uri="{FF2B5EF4-FFF2-40B4-BE49-F238E27FC236}">
                <a16:creationId xmlns:a16="http://schemas.microsoft.com/office/drawing/2014/main" id="{3B5F2311-2A21-022E-84E1-AD6FFC530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38660" y="653143"/>
            <a:ext cx="6204857" cy="620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4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9414AF90-F871-B807-4A59-040848B9BC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" t="44328" b="6870"/>
          <a:stretch/>
        </p:blipFill>
        <p:spPr>
          <a:xfrm flipH="1">
            <a:off x="7820976" y="4658457"/>
            <a:ext cx="4371023" cy="2199543"/>
          </a:xfrm>
          <a:prstGeom prst="rect">
            <a:avLst/>
          </a:prstGeom>
        </p:spPr>
      </p:pic>
      <p:pic>
        <p:nvPicPr>
          <p:cNvPr id="2" name="图片 15">
            <a:extLst>
              <a:ext uri="{FF2B5EF4-FFF2-40B4-BE49-F238E27FC236}">
                <a16:creationId xmlns:a16="http://schemas.microsoft.com/office/drawing/2014/main" id="{04DAD4BA-419E-B98B-5248-73E3CDCBC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157" y="1187775"/>
            <a:ext cx="5121727" cy="51217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917698-82A9-009F-4428-F90744806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1373" y="1742277"/>
            <a:ext cx="9102117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3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FBA1E2FD-F525-D093-8717-A931A919F87C}"/>
              </a:ext>
            </a:extLst>
          </p:cNvPr>
          <p:cNvGrpSpPr/>
          <p:nvPr/>
        </p:nvGrpSpPr>
        <p:grpSpPr>
          <a:xfrm>
            <a:off x="704850" y="2833658"/>
            <a:ext cx="4716097" cy="3186141"/>
            <a:chOff x="704850" y="2833658"/>
            <a:chExt cx="4716097" cy="318614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B71BF38-0DFC-DC0A-B97B-79CD3DA158E2}"/>
                </a:ext>
              </a:extLst>
            </p:cNvPr>
            <p:cNvSpPr/>
            <p:nvPr/>
          </p:nvSpPr>
          <p:spPr>
            <a:xfrm>
              <a:off x="704850" y="2833658"/>
              <a:ext cx="4716097" cy="318614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F66E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9ADCE3F-DDD0-2F60-4E55-8DF32F69B6F0}"/>
                </a:ext>
              </a:extLst>
            </p:cNvPr>
            <p:cNvSpPr txBox="1"/>
            <p:nvPr/>
          </p:nvSpPr>
          <p:spPr>
            <a:xfrm>
              <a:off x="843883" y="2833659"/>
              <a:ext cx="4488424" cy="31085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latin typeface="Cambria" panose="02040503050406030204" pitchFamily="18" charset="0"/>
                </a:rPr>
                <a:t>- </a:t>
              </a:r>
              <a:r>
                <a:rPr lang="en-US" sz="2800" dirty="0" err="1">
                  <a:latin typeface="Cambria" panose="02040503050406030204" pitchFamily="18" charset="0"/>
                </a:rPr>
                <a:t>Các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nhóm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tiếp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tục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thảo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luận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hoàn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thành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sản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phẩm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học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tập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của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dự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án</a:t>
              </a:r>
              <a:r>
                <a:rPr lang="en-US" sz="2800" dirty="0">
                  <a:latin typeface="Cambria" panose="02040503050406030204" pitchFamily="18" charset="0"/>
                </a:rPr>
                <a:t>.</a:t>
              </a:r>
            </a:p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latin typeface="Cambria" panose="02040503050406030204" pitchFamily="18" charset="0"/>
                </a:rPr>
                <a:t>- </a:t>
              </a:r>
              <a:r>
                <a:rPr lang="en-US" sz="2800" dirty="0" err="1">
                  <a:latin typeface="Cambria" panose="02040503050406030204" pitchFamily="18" charset="0"/>
                </a:rPr>
                <a:t>Các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nhóm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chuẩn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bị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nội</a:t>
              </a:r>
              <a:r>
                <a:rPr lang="en-US" sz="2800" dirty="0">
                  <a:latin typeface="Cambria" panose="02040503050406030204" pitchFamily="18" charset="0"/>
                </a:rPr>
                <a:t> dung, </a:t>
              </a:r>
              <a:r>
                <a:rPr lang="en-US" sz="2800" dirty="0" err="1">
                  <a:latin typeface="Cambria" panose="02040503050406030204" pitchFamily="18" charset="0"/>
                </a:rPr>
                <a:t>thảo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luận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và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lựa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chọn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các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thông</a:t>
              </a:r>
              <a:r>
                <a:rPr lang="en-US" sz="2800" dirty="0">
                  <a:latin typeface="Cambria" panose="02040503050406030204" pitchFamily="18" charset="0"/>
                </a:rPr>
                <a:t> tin </a:t>
              </a:r>
              <a:r>
                <a:rPr lang="en-US" sz="2800" dirty="0" err="1">
                  <a:latin typeface="Cambria" panose="02040503050406030204" pitchFamily="18" charset="0"/>
                </a:rPr>
                <a:t>để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thuyết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trình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sản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phẩm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của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nhóm</a:t>
              </a:r>
              <a:r>
                <a:rPr lang="en-US" sz="2800" dirty="0">
                  <a:latin typeface="Cambria" panose="02040503050406030204" pitchFamily="18" charset="0"/>
                </a:rPr>
                <a:t>.</a:t>
              </a:r>
              <a:endParaRPr lang="en-US" sz="3600" dirty="0">
                <a:latin typeface="Cambria" panose="020405030504060302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29721021-A2A4-C62C-128A-E8900172A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086" y="1569719"/>
            <a:ext cx="5393463" cy="44500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CA08FED-7EA6-D106-62CC-4A4A3BBF6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73" y="529195"/>
            <a:ext cx="11266384" cy="11034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D060F2-A0D1-B9F1-563C-ACE9CDC91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18" y="1632667"/>
            <a:ext cx="5218628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6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516AB3-40BA-3ED6-061C-EDA3813190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2355" t="32248" r="7645" b="34884"/>
          <a:stretch/>
        </p:blipFill>
        <p:spPr>
          <a:xfrm>
            <a:off x="5099176" y="1859990"/>
            <a:ext cx="6552048" cy="4037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0C3435-82B9-2226-B28B-9F71DEEAE98F}"/>
              </a:ext>
            </a:extLst>
          </p:cNvPr>
          <p:cNvSpPr txBox="1"/>
          <p:nvPr/>
        </p:nvSpPr>
        <p:spPr>
          <a:xfrm>
            <a:off x="540776" y="2467899"/>
            <a:ext cx="468654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mbria" panose="02040503050406030204" pitchFamily="18" charset="0"/>
              </a:rPr>
              <a:t>- </a:t>
            </a:r>
            <a:r>
              <a:rPr lang="en-US" sz="3200" b="1" dirty="0" err="1">
                <a:latin typeface="Cambria" panose="02040503050406030204" pitchFamily="18" charset="0"/>
              </a:rPr>
              <a:t>Các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nhóm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báo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cáo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sản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phẩm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học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tập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của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mình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trước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lớp</a:t>
            </a:r>
            <a:r>
              <a:rPr lang="en-US" sz="3200" b="1" dirty="0">
                <a:latin typeface="Cambria" panose="02040503050406030204" pitchFamily="18" charset="0"/>
              </a:rPr>
              <a:t>.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mbria" panose="02040503050406030204" pitchFamily="18" charset="0"/>
              </a:rPr>
              <a:t>- </a:t>
            </a:r>
            <a:r>
              <a:rPr lang="en-US" sz="3200" b="1" dirty="0" err="1">
                <a:latin typeface="Cambria" panose="02040503050406030204" pitchFamily="18" charset="0"/>
              </a:rPr>
              <a:t>Nêu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cảm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nhận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và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niềm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tự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hào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về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địa</a:t>
            </a: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</a:rPr>
              <a:t>phương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A20100-2CFF-6846-A2B4-43DB672F4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256" y="650814"/>
            <a:ext cx="9781487" cy="120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4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9414AF90-F871-B807-4A59-040848B9BC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" t="44328" b="6870"/>
          <a:stretch/>
        </p:blipFill>
        <p:spPr>
          <a:xfrm flipH="1">
            <a:off x="7820976" y="4658457"/>
            <a:ext cx="4371023" cy="2199543"/>
          </a:xfrm>
          <a:prstGeom prst="rect">
            <a:avLst/>
          </a:prstGeom>
        </p:spPr>
      </p:pic>
      <p:pic>
        <p:nvPicPr>
          <p:cNvPr id="2" name="图片 15">
            <a:extLst>
              <a:ext uri="{FF2B5EF4-FFF2-40B4-BE49-F238E27FC236}">
                <a16:creationId xmlns:a16="http://schemas.microsoft.com/office/drawing/2014/main" id="{04DAD4BA-419E-B98B-5248-73E3CDCBC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037" y="1187775"/>
            <a:ext cx="5121727" cy="51217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476CC9-0A65-7FFA-8DAA-3245C1001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694" y="1981074"/>
            <a:ext cx="7614564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9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3703E0B-D0F3-B588-2E7B-9C902FEEF312}"/>
              </a:ext>
            </a:extLst>
          </p:cNvPr>
          <p:cNvGrpSpPr/>
          <p:nvPr/>
        </p:nvGrpSpPr>
        <p:grpSpPr>
          <a:xfrm>
            <a:off x="768927" y="1787236"/>
            <a:ext cx="10342419" cy="4114800"/>
            <a:chOff x="768927" y="1787236"/>
            <a:chExt cx="10342419" cy="41148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654FFDF-4E3D-330D-930F-806BE9F2B5DE}"/>
                </a:ext>
              </a:extLst>
            </p:cNvPr>
            <p:cNvSpPr/>
            <p:nvPr/>
          </p:nvSpPr>
          <p:spPr>
            <a:xfrm>
              <a:off x="768927" y="1787236"/>
              <a:ext cx="10342419" cy="4114800"/>
            </a:xfrm>
            <a:prstGeom prst="roundRect">
              <a:avLst>
                <a:gd name="adj" fmla="val 24914"/>
              </a:avLst>
            </a:prstGeom>
            <a:solidFill>
              <a:srgbClr val="F0F2D2"/>
            </a:solidFill>
            <a:ln w="38100">
              <a:solidFill>
                <a:srgbClr val="C1C6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89BA54B-4FD3-3755-D01C-73BBB52B0EA9}"/>
                </a:ext>
              </a:extLst>
            </p:cNvPr>
            <p:cNvSpPr txBox="1"/>
            <p:nvPr/>
          </p:nvSpPr>
          <p:spPr>
            <a:xfrm>
              <a:off x="1080654" y="2074921"/>
              <a:ext cx="9767455" cy="35394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marR="0" indent="-457200" algn="just"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en-US" sz="2800" dirty="0" err="1">
                  <a:latin typeface="Cambria" panose="02040503050406030204" pitchFamily="18" charset="0"/>
                </a:rPr>
                <a:t>Trình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bày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được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tên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một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số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hoạt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động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số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hoạt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động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sản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xuất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nông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nghiệp</a:t>
              </a:r>
              <a:r>
                <a:rPr lang="en-US" sz="2800" dirty="0">
                  <a:latin typeface="Cambria" panose="02040503050406030204" pitchFamily="18" charset="0"/>
                </a:rPr>
                <a:t>, </a:t>
              </a:r>
              <a:r>
                <a:rPr lang="en-US" sz="2800" dirty="0" err="1">
                  <a:latin typeface="Cambria" panose="02040503050406030204" pitchFamily="18" charset="0"/>
                </a:rPr>
                <a:t>thủ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công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hoặc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công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nghiệp</a:t>
              </a:r>
              <a:r>
                <a:rPr lang="en-US" sz="2800" dirty="0">
                  <a:latin typeface="Cambria" panose="02040503050406030204" pitchFamily="18" charset="0"/>
                </a:rPr>
                <a:t> ở </a:t>
              </a:r>
              <a:r>
                <a:rPr lang="en-US" sz="2800" dirty="0" err="1">
                  <a:latin typeface="Cambria" panose="02040503050406030204" pitchFamily="18" charset="0"/>
                </a:rPr>
                <a:t>địa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phương</a:t>
              </a:r>
              <a:r>
                <a:rPr lang="en-US" sz="2800" dirty="0">
                  <a:latin typeface="Cambria" panose="02040503050406030204" pitchFamily="18" charset="0"/>
                </a:rPr>
                <a:t>.</a:t>
              </a:r>
            </a:p>
            <a:p>
              <a:pPr marL="571500" marR="0" indent="-571500" algn="just"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en-US" sz="2800" dirty="0">
                  <a:latin typeface="Cambria" panose="02040503050406030204" pitchFamily="18" charset="0"/>
                </a:rPr>
                <a:t> Chia </a:t>
              </a:r>
              <a:r>
                <a:rPr lang="en-US" sz="2800" dirty="0" err="1">
                  <a:latin typeface="Cambria" panose="02040503050406030204" pitchFamily="18" charset="0"/>
                </a:rPr>
                <a:t>sẻ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với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những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người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xung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quanh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về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sự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cần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thiết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phải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tiêu</a:t>
              </a:r>
              <a:r>
                <a:rPr lang="en-US" sz="2800" dirty="0">
                  <a:latin typeface="Cambria" panose="02040503050406030204" pitchFamily="18" charset="0"/>
                </a:rPr>
                <a:t> dung </a:t>
              </a:r>
              <a:r>
                <a:rPr lang="en-US" sz="2800" dirty="0" err="1">
                  <a:latin typeface="Cambria" panose="02040503050406030204" pitchFamily="18" charset="0"/>
                </a:rPr>
                <a:t>tiết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kiệm</a:t>
              </a:r>
              <a:r>
                <a:rPr lang="en-US" sz="2800" dirty="0">
                  <a:latin typeface="Cambria" panose="02040503050406030204" pitchFamily="18" charset="0"/>
                </a:rPr>
                <a:t>, </a:t>
              </a:r>
              <a:r>
                <a:rPr lang="en-US" sz="2800" dirty="0" err="1">
                  <a:latin typeface="Cambria" panose="02040503050406030204" pitchFamily="18" charset="0"/>
                </a:rPr>
                <a:t>bảo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vệ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môi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trường</a:t>
              </a:r>
              <a:r>
                <a:rPr lang="en-US" sz="2800" dirty="0">
                  <a:latin typeface="Cambria" panose="02040503050406030204" pitchFamily="18" charset="0"/>
                </a:rPr>
                <a:t>.</a:t>
              </a:r>
            </a:p>
            <a:p>
              <a:pPr marL="571500" marR="0" indent="-571500" algn="just"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en-US" sz="2800" dirty="0" err="1">
                  <a:latin typeface="Cambria" panose="02040503050406030204" pitchFamily="18" charset="0"/>
                </a:rPr>
                <a:t>Giới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thiệu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được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một</a:t>
              </a:r>
              <a:r>
                <a:rPr lang="en-US" sz="2800" dirty="0">
                  <a:latin typeface="Cambria" panose="02040503050406030204" pitchFamily="18" charset="0"/>
                </a:rPr>
                <a:t> di </a:t>
              </a:r>
              <a:r>
                <a:rPr lang="en-US" sz="2800" dirty="0" err="1">
                  <a:latin typeface="Cambria" panose="02040503050406030204" pitchFamily="18" charset="0"/>
                </a:rPr>
                <a:t>tích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lịch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sử</a:t>
              </a:r>
              <a:r>
                <a:rPr lang="en-US" sz="2800" dirty="0">
                  <a:latin typeface="Cambria" panose="02040503050406030204" pitchFamily="18" charset="0"/>
                </a:rPr>
                <a:t> - </a:t>
              </a:r>
              <a:r>
                <a:rPr lang="en-US" sz="2800" dirty="0" err="1">
                  <a:latin typeface="Cambria" panose="02040503050406030204" pitchFamily="18" charset="0"/>
                </a:rPr>
                <a:t>văn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hóa</a:t>
              </a:r>
              <a:r>
                <a:rPr lang="en-US" sz="2800" dirty="0">
                  <a:latin typeface="Cambria" panose="02040503050406030204" pitchFamily="18" charset="0"/>
                </a:rPr>
                <a:t>, </a:t>
              </a:r>
              <a:r>
                <a:rPr lang="en-US" sz="2800" dirty="0" err="1">
                  <a:latin typeface="Cambria" panose="02040503050406030204" pitchFamily="18" charset="0"/>
                </a:rPr>
                <a:t>cảnh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quan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thiên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nhiên</a:t>
              </a:r>
              <a:r>
                <a:rPr lang="en-US" sz="2800" dirty="0">
                  <a:latin typeface="Cambria" panose="02040503050406030204" pitchFamily="18" charset="0"/>
                </a:rPr>
                <a:t> ở </a:t>
              </a:r>
              <a:r>
                <a:rPr lang="en-US" sz="2800" dirty="0" err="1">
                  <a:latin typeface="Cambria" panose="02040503050406030204" pitchFamily="18" charset="0"/>
                </a:rPr>
                <a:t>địa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phương</a:t>
              </a:r>
              <a:r>
                <a:rPr lang="en-US" sz="2800" dirty="0">
                  <a:latin typeface="Cambria" panose="02040503050406030204" pitchFamily="18" charset="0"/>
                </a:rPr>
                <a:t>.</a:t>
              </a:r>
            </a:p>
            <a:p>
              <a:pPr marL="571500" marR="0" indent="-571500" algn="just"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en-US" sz="2800" dirty="0" err="1">
                  <a:latin typeface="Cambria" panose="02040503050406030204" pitchFamily="18" charset="0"/>
                </a:rPr>
                <a:t>Có</a:t>
              </a:r>
              <a:r>
                <a:rPr lang="en-US" sz="2800" dirty="0">
                  <a:latin typeface="Cambria" panose="02040503050406030204" pitchFamily="18" charset="0"/>
                </a:rPr>
                <a:t> ý </a:t>
              </a:r>
              <a:r>
                <a:rPr lang="en-US" sz="2800" dirty="0" err="1">
                  <a:latin typeface="Cambria" panose="02040503050406030204" pitchFamily="18" charset="0"/>
                </a:rPr>
                <a:t>thức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tôn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trọng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và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giữ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vệ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sinh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khi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tham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quan</a:t>
              </a:r>
              <a:r>
                <a:rPr lang="en-US" sz="2800" dirty="0">
                  <a:latin typeface="Cambria" panose="02040503050406030204" pitchFamily="18" charset="0"/>
                </a:rPr>
                <a:t> di </a:t>
              </a:r>
              <a:r>
                <a:rPr lang="en-US" sz="2800" dirty="0" err="1">
                  <a:latin typeface="Cambria" panose="02040503050406030204" pitchFamily="18" charset="0"/>
                </a:rPr>
                <a:t>tích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lịch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sử</a:t>
              </a:r>
              <a:r>
                <a:rPr lang="en-US" sz="2800" dirty="0">
                  <a:latin typeface="Cambria" panose="02040503050406030204" pitchFamily="18" charset="0"/>
                </a:rPr>
                <a:t> - </a:t>
              </a:r>
              <a:r>
                <a:rPr lang="en-US" sz="2800" dirty="0" err="1">
                  <a:latin typeface="Cambria" panose="02040503050406030204" pitchFamily="18" charset="0"/>
                </a:rPr>
                <a:t>văn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hóa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hoặc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cảnh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quan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thiên</a:t>
              </a:r>
              <a:r>
                <a:rPr lang="en-US" sz="2800" dirty="0">
                  <a:latin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</a:rPr>
                <a:t>nhiên</a:t>
              </a:r>
              <a:r>
                <a:rPr lang="en-US" sz="2800" dirty="0">
                  <a:latin typeface="Cambria" panose="02040503050406030204" pitchFamily="18" charset="0"/>
                </a:rPr>
                <a:t>.</a:t>
              </a:r>
              <a:endParaRPr lang="en-US" sz="3600" dirty="0">
                <a:latin typeface="Cambria" panose="020405030504060302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2C8E19E-C712-0520-4AE8-3FB49FF9C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780" y="641089"/>
            <a:ext cx="7169517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8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310</Words>
  <Application>Microsoft Office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#9Slide07 HoneyCream</vt:lpstr>
      <vt:lpstr>Aptos</vt:lpstr>
      <vt:lpstr>Aptos Display</vt:lpstr>
      <vt:lpstr>Arial</vt:lpstr>
      <vt:lpstr>Cambria</vt:lpstr>
      <vt:lpstr>Vogue-ExtraBold</vt:lpstr>
      <vt:lpstr>庞门正道标题体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3</cp:revision>
  <dcterms:created xsi:type="dcterms:W3CDTF">2024-12-15T15:47:31Z</dcterms:created>
  <dcterms:modified xsi:type="dcterms:W3CDTF">2024-12-15T15:48:40Z</dcterms:modified>
</cp:coreProperties>
</file>