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
  </p:notesMasterIdLst>
  <p:sldIdLst>
    <p:sldId id="280" r:id="rId2"/>
    <p:sldId id="282" r:id="rId3"/>
    <p:sldId id="295" r:id="rId4"/>
    <p:sldId id="358" r:id="rId5"/>
    <p:sldId id="318" r:id="rId6"/>
    <p:sldId id="369" r:id="rId7"/>
    <p:sldId id="370" r:id="rId8"/>
    <p:sldId id="360" r:id="rId9"/>
    <p:sldId id="362" r:id="rId10"/>
    <p:sldId id="371" r:id="rId11"/>
    <p:sldId id="339" r:id="rId12"/>
    <p:sldId id="379" r:id="rId13"/>
    <p:sldId id="372" r:id="rId14"/>
    <p:sldId id="375" r:id="rId15"/>
    <p:sldId id="373" r:id="rId16"/>
    <p:sldId id="376" r:id="rId17"/>
    <p:sldId id="377" r:id="rId18"/>
    <p:sldId id="378" r:id="rId19"/>
    <p:sldId id="31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E878B-E55F-49C2-9E0F-D9C812A52237}"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AD528-C8FD-4DED-8538-1C051713D526}" type="slidenum">
              <a:rPr lang="en-US" smtClean="0"/>
              <a:t>‹#›</a:t>
            </a:fld>
            <a:endParaRPr lang="en-US"/>
          </a:p>
        </p:txBody>
      </p:sp>
    </p:spTree>
    <p:extLst>
      <p:ext uri="{BB962C8B-B14F-4D97-AF65-F5344CB8AC3E}">
        <p14:creationId xmlns:p14="http://schemas.microsoft.com/office/powerpoint/2010/main" val="2913324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08992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9787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755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78316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2386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17381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058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9960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01120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38541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30999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6680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52457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3996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63850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27976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6018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59923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1" y="1122363"/>
            <a:ext cx="9144000" cy="2387600"/>
          </a:xfrm>
          <a:prstGeom prst="rect">
            <a:avLst/>
          </a:prstGeo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1"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11/8/2024</a:t>
            </a:fld>
            <a:endParaRPr lang="en-US"/>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725042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a:xfrm>
            <a:off x="838201"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11/8/2024</a:t>
            </a:fld>
            <a:endParaRPr lang="en-US"/>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09882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11/8/2024</a:t>
            </a:fld>
            <a:endParaRPr lang="en-US"/>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803572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50630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11/8/2024</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337005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40"/>
            <a:ext cx="10515600" cy="2852737"/>
          </a:xfrm>
          <a:prstGeom prst="rect">
            <a:avLst/>
          </a:prstGeo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5"/>
            <a:ext cx="10515600" cy="1500187"/>
          </a:xfrm>
          <a:prstGeom prst="rect">
            <a:avLst/>
          </a:prstGeo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11/8/2024</a:t>
            </a:fld>
            <a:endParaRPr lang="en-US"/>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97762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1"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11/8/2024</a:t>
            </a:fld>
            <a:endParaRPr lang="en-US"/>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150947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11/8/2024</a:t>
            </a:fld>
            <a:endParaRPr lang="en-US"/>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582638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11/8/2024</a:t>
            </a:fld>
            <a:endParaRPr lang="en-US"/>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961510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11/8/2024</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869903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7"/>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11/8/2024</a:t>
            </a:fld>
            <a:endParaRPr lang="en-US"/>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70920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7"/>
            <a:ext cx="6172200" cy="4873625"/>
          </a:xfrm>
          <a:prstGeom prst="rect">
            <a:avLst/>
          </a:prstGeo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11/8/2024</a:t>
            </a:fld>
            <a:endParaRPr lang="en-US"/>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892148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2116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1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jpg"/><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em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jpg"/><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4046"/>
          <a:stretch/>
        </p:blipFill>
        <p:spPr>
          <a:xfrm>
            <a:off x="6753269" y="59224"/>
            <a:ext cx="5613375" cy="6858000"/>
          </a:xfrm>
          <a:prstGeom prst="rect">
            <a:avLst/>
          </a:prstGeom>
        </p:spPr>
      </p:pic>
      <p:pic>
        <p:nvPicPr>
          <p:cNvPr id="13" name="Picture 12">
            <a:extLst>
              <a:ext uri="{FF2B5EF4-FFF2-40B4-BE49-F238E27FC236}">
                <a16:creationId xmlns:a16="http://schemas.microsoft.com/office/drawing/2014/main" id="{B0E3B7AA-7EE6-415E-A131-8284F1CCD187}"/>
              </a:ext>
            </a:extLst>
          </p:cNvPr>
          <p:cNvPicPr>
            <a:picLocks noChangeAspect="1"/>
          </p:cNvPicPr>
          <p:nvPr/>
        </p:nvPicPr>
        <p:blipFill>
          <a:blip r:embed="rId6"/>
          <a:stretch>
            <a:fillRect/>
          </a:stretch>
        </p:blipFill>
        <p:spPr>
          <a:xfrm>
            <a:off x="174644" y="2453730"/>
            <a:ext cx="8047417" cy="749873"/>
          </a:xfrm>
          <a:prstGeom prst="rect">
            <a:avLst/>
          </a:prstGeom>
        </p:spPr>
      </p:pic>
      <p:pic>
        <p:nvPicPr>
          <p:cNvPr id="9" name="Picture 8">
            <a:extLst>
              <a:ext uri="{FF2B5EF4-FFF2-40B4-BE49-F238E27FC236}">
                <a16:creationId xmlns:a16="http://schemas.microsoft.com/office/drawing/2014/main" id="{A91C1DF9-FBE7-4EA4-8119-BE0F295B8133}"/>
              </a:ext>
            </a:extLst>
          </p:cNvPr>
          <p:cNvPicPr>
            <a:picLocks noChangeAspect="1"/>
          </p:cNvPicPr>
          <p:nvPr/>
        </p:nvPicPr>
        <p:blipFill>
          <a:blip r:embed="rId7"/>
          <a:stretch>
            <a:fillRect/>
          </a:stretch>
        </p:blipFill>
        <p:spPr>
          <a:xfrm>
            <a:off x="114024" y="3357294"/>
            <a:ext cx="7602371" cy="2194750"/>
          </a:xfrm>
          <a:prstGeom prst="rect">
            <a:avLst/>
          </a:prstGeom>
        </p:spPr>
      </p:pic>
      <p:pic>
        <p:nvPicPr>
          <p:cNvPr id="5" name="Picture 2" descr="Ảnh có chứa văn bản, biểu tượng, Phông chữ, Nhãn hiệu&#10;&#10;Mô tả được tạo tự động">
            <a:extLst>
              <a:ext uri="{FF2B5EF4-FFF2-40B4-BE49-F238E27FC236}">
                <a16:creationId xmlns:a16="http://schemas.microsoft.com/office/drawing/2014/main" id="{060B0D7F-582C-36ED-15A9-3454F0F6F58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693" y="88183"/>
            <a:ext cx="1844528" cy="1740301"/>
          </a:xfrm>
          <a:prstGeom prst="ellipse">
            <a:avLst/>
          </a:prstGeom>
        </p:spPr>
      </p:pic>
      <p:sp>
        <p:nvSpPr>
          <p:cNvPr id="6" name="Hộp Văn bản 5">
            <a:extLst>
              <a:ext uri="{FF2B5EF4-FFF2-40B4-BE49-F238E27FC236}">
                <a16:creationId xmlns:a16="http://schemas.microsoft.com/office/drawing/2014/main" id="{B29D9A86-F415-7E32-4F29-5ED948B75370}"/>
              </a:ext>
            </a:extLst>
          </p:cNvPr>
          <p:cNvSpPr txBox="1"/>
          <p:nvPr/>
        </p:nvSpPr>
        <p:spPr>
          <a:xfrm>
            <a:off x="618092" y="542834"/>
            <a:ext cx="750630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UBND</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QUẬN LONG BIÊN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TRƯỜNG TIỂU HỌC ÁI MỘ B  </a:t>
            </a:r>
          </a:p>
        </p:txBody>
      </p:sp>
    </p:spTree>
    <p:extLst>
      <p:ext uri="{BB962C8B-B14F-4D97-AF65-F5344CB8AC3E}">
        <p14:creationId xmlns:p14="http://schemas.microsoft.com/office/powerpoint/2010/main" val="4274323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4"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00"/>
                                        <p:tgtEl>
                                          <p:spTgt spid="3"/>
                                        </p:tgtEl>
                                      </p:cBhvr>
                                    </p:animEffect>
                                  </p:childTnLst>
                                </p:cTn>
                              </p:par>
                              <p:par>
                                <p:cTn id="11" presetID="2" presetClass="entr" presetSubtype="2"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0"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497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descr="Shape, square&#10;&#10;Description automatically generated">
            <a:extLst>
              <a:ext uri="{FF2B5EF4-FFF2-40B4-BE49-F238E27FC236}">
                <a16:creationId xmlns:a16="http://schemas.microsoft.com/office/drawing/2014/main" id="{F3C3F74A-141C-41F5-869E-EC39B4642A6D}"/>
              </a:ext>
            </a:extLst>
          </p:cNvPr>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860800" y="400803"/>
            <a:ext cx="7896859" cy="5428308"/>
          </a:xfrm>
          <a:prstGeom prst="rect">
            <a:avLst/>
          </a:prstGeom>
        </p:spPr>
      </p:pic>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grpSp>
        <p:nvGrpSpPr>
          <p:cNvPr id="5" name="Group 4"/>
          <p:cNvGrpSpPr/>
          <p:nvPr/>
        </p:nvGrpSpPr>
        <p:grpSpPr>
          <a:xfrm>
            <a:off x="742608" y="871966"/>
            <a:ext cx="292103" cy="4261931"/>
            <a:chOff x="1374772" y="1213680"/>
            <a:chExt cx="274322" cy="5187394"/>
          </a:xfrm>
        </p:grpSpPr>
        <p:sp>
          <p:nvSpPr>
            <p:cNvPr id="6" name="Pentagon 21"/>
            <p:cNvSpPr/>
            <p:nvPr/>
          </p:nvSpPr>
          <p:spPr>
            <a:xfrm rot="5400000">
              <a:off x="1103752" y="5857228"/>
              <a:ext cx="814866" cy="272825"/>
            </a:xfrm>
            <a:prstGeom prst="homePlate">
              <a:avLst>
                <a:gd name="adj" fmla="val 281623"/>
              </a:avLst>
            </a:prstGeom>
            <a:gradFill flip="none" rotWithShape="1">
              <a:gsLst>
                <a:gs pos="100000">
                  <a:srgbClr val="B88954"/>
                </a:gs>
                <a:gs pos="0">
                  <a:srgbClr val="E1C9AF"/>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5"/>
            <p:cNvSpPr/>
            <p:nvPr/>
          </p:nvSpPr>
          <p:spPr>
            <a:xfrm>
              <a:off x="1374774" y="2007666"/>
              <a:ext cx="273845" cy="3776859"/>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1 w 272825"/>
                <a:gd name="connsiteY4" fmla="*/ 3609974 h 3776662"/>
                <a:gd name="connsiteX5" fmla="*/ 0 w 272825"/>
                <a:gd name="connsiteY5" fmla="*/ 0 h 3776662"/>
                <a:gd name="connsiteX0" fmla="*/ 0 w 272825"/>
                <a:gd name="connsiteY0" fmla="*/ 0 h 3776662"/>
                <a:gd name="connsiteX1" fmla="*/ 272825 w 272825"/>
                <a:gd name="connsiteY1" fmla="*/ 0 h 3776662"/>
                <a:gd name="connsiteX2" fmla="*/ 272825 w 272825"/>
                <a:gd name="connsiteY2" fmla="*/ 3776662 h 3776662"/>
                <a:gd name="connsiteX3" fmla="*/ 57151 w 272825"/>
                <a:gd name="connsiteY3" fmla="*/ 3776661 h 3776662"/>
                <a:gd name="connsiteX4" fmla="*/ 0 w 272825"/>
                <a:gd name="connsiteY4" fmla="*/ 3776662 h 3776662"/>
                <a:gd name="connsiteX5" fmla="*/ 1 w 272825"/>
                <a:gd name="connsiteY5" fmla="*/ 3609974 h 3776662"/>
                <a:gd name="connsiteX6" fmla="*/ 0 w 272825"/>
                <a:gd name="connsiteY6"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57151 w 272825"/>
                <a:gd name="connsiteY4" fmla="*/ 3776661 h 3776662"/>
                <a:gd name="connsiteX5" fmla="*/ 0 w 272825"/>
                <a:gd name="connsiteY5" fmla="*/ 3776662 h 3776662"/>
                <a:gd name="connsiteX6" fmla="*/ 1 w 272825"/>
                <a:gd name="connsiteY6" fmla="*/ 3609974 h 3776662"/>
                <a:gd name="connsiteX7" fmla="*/ 0 w 272825"/>
                <a:gd name="connsiteY7"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107157 w 272825"/>
                <a:gd name="connsiteY4" fmla="*/ 3774280 h 3776662"/>
                <a:gd name="connsiteX5" fmla="*/ 57151 w 272825"/>
                <a:gd name="connsiteY5" fmla="*/ 3776661 h 3776662"/>
                <a:gd name="connsiteX6" fmla="*/ 0 w 272825"/>
                <a:gd name="connsiteY6" fmla="*/ 3776662 h 3776662"/>
                <a:gd name="connsiteX7" fmla="*/ 1 w 272825"/>
                <a:gd name="connsiteY7" fmla="*/ 3609974 h 3776662"/>
                <a:gd name="connsiteX8" fmla="*/ 0 w 272825"/>
                <a:gd name="connsiteY8" fmla="*/ 0 h 3776662"/>
                <a:gd name="connsiteX0" fmla="*/ 0 w 272825"/>
                <a:gd name="connsiteY0" fmla="*/ 0 h 3776662"/>
                <a:gd name="connsiteX1" fmla="*/ 272825 w 272825"/>
                <a:gd name="connsiteY1" fmla="*/ 0 h 3776662"/>
                <a:gd name="connsiteX2" fmla="*/ 272825 w 272825"/>
                <a:gd name="connsiteY2" fmla="*/ 3776662 h 3776662"/>
                <a:gd name="connsiteX3" fmla="*/ 221457 w 272825"/>
                <a:gd name="connsiteY3" fmla="*/ 3774280 h 3776662"/>
                <a:gd name="connsiteX4" fmla="*/ 166689 w 272825"/>
                <a:gd name="connsiteY4" fmla="*/ 3776661 h 3776662"/>
                <a:gd name="connsiteX5" fmla="*/ 107157 w 272825"/>
                <a:gd name="connsiteY5" fmla="*/ 3774280 h 3776662"/>
                <a:gd name="connsiteX6" fmla="*/ 57151 w 272825"/>
                <a:gd name="connsiteY6" fmla="*/ 3776661 h 3776662"/>
                <a:gd name="connsiteX7" fmla="*/ 0 w 272825"/>
                <a:gd name="connsiteY7" fmla="*/ 3776662 h 3776662"/>
                <a:gd name="connsiteX8" fmla="*/ 1 w 272825"/>
                <a:gd name="connsiteY8" fmla="*/ 3609974 h 3776662"/>
                <a:gd name="connsiteX9" fmla="*/ 0 w 272825"/>
                <a:gd name="connsiteY9" fmla="*/ 0 h 3776662"/>
                <a:gd name="connsiteX0" fmla="*/ 0 w 272825"/>
                <a:gd name="connsiteY0" fmla="*/ 0 h 3776662"/>
                <a:gd name="connsiteX1" fmla="*/ 272825 w 272825"/>
                <a:gd name="connsiteY1" fmla="*/ 0 h 3776662"/>
                <a:gd name="connsiteX2" fmla="*/ 272825 w 272825"/>
                <a:gd name="connsiteY2" fmla="*/ 3776662 h 3776662"/>
                <a:gd name="connsiteX3" fmla="*/ 252414 w 272825"/>
                <a:gd name="connsiteY3" fmla="*/ 3776661 h 3776662"/>
                <a:gd name="connsiteX4" fmla="*/ 221457 w 272825"/>
                <a:gd name="connsiteY4" fmla="*/ 3774280 h 3776662"/>
                <a:gd name="connsiteX5" fmla="*/ 166689 w 272825"/>
                <a:gd name="connsiteY5" fmla="*/ 3776661 h 3776662"/>
                <a:gd name="connsiteX6" fmla="*/ 107157 w 272825"/>
                <a:gd name="connsiteY6" fmla="*/ 3774280 h 3776662"/>
                <a:gd name="connsiteX7" fmla="*/ 57151 w 272825"/>
                <a:gd name="connsiteY7" fmla="*/ 3776661 h 3776662"/>
                <a:gd name="connsiteX8" fmla="*/ 0 w 272825"/>
                <a:gd name="connsiteY8" fmla="*/ 3776662 h 3776662"/>
                <a:gd name="connsiteX9" fmla="*/ 1 w 272825"/>
                <a:gd name="connsiteY9" fmla="*/ 3609974 h 3776662"/>
                <a:gd name="connsiteX10" fmla="*/ 0 w 272825"/>
                <a:gd name="connsiteY10" fmla="*/ 0 h 3776662"/>
                <a:gd name="connsiteX0" fmla="*/ 0 w 273845"/>
                <a:gd name="connsiteY0" fmla="*/ 0 h 3776662"/>
                <a:gd name="connsiteX1" fmla="*/ 272825 w 273845"/>
                <a:gd name="connsiteY1" fmla="*/ 0 h 3776662"/>
                <a:gd name="connsiteX2" fmla="*/ 273845 w 273845"/>
                <a:gd name="connsiteY2" fmla="*/ 3581399 h 3776662"/>
                <a:gd name="connsiteX3" fmla="*/ 272825 w 273845"/>
                <a:gd name="connsiteY3" fmla="*/ 3776662 h 3776662"/>
                <a:gd name="connsiteX4" fmla="*/ 252414 w 273845"/>
                <a:gd name="connsiteY4" fmla="*/ 3776661 h 3776662"/>
                <a:gd name="connsiteX5" fmla="*/ 221457 w 273845"/>
                <a:gd name="connsiteY5" fmla="*/ 3774280 h 3776662"/>
                <a:gd name="connsiteX6" fmla="*/ 166689 w 273845"/>
                <a:gd name="connsiteY6" fmla="*/ 3776661 h 3776662"/>
                <a:gd name="connsiteX7" fmla="*/ 107157 w 273845"/>
                <a:gd name="connsiteY7" fmla="*/ 3774280 h 3776662"/>
                <a:gd name="connsiteX8" fmla="*/ 57151 w 273845"/>
                <a:gd name="connsiteY8" fmla="*/ 3776661 h 3776662"/>
                <a:gd name="connsiteX9" fmla="*/ 0 w 273845"/>
                <a:gd name="connsiteY9" fmla="*/ 3776662 h 3776662"/>
                <a:gd name="connsiteX10" fmla="*/ 1 w 273845"/>
                <a:gd name="connsiteY10" fmla="*/ 3609974 h 3776662"/>
                <a:gd name="connsiteX11" fmla="*/ 0 w 273845"/>
                <a:gd name="connsiteY11" fmla="*/ 0 h 3776662"/>
                <a:gd name="connsiteX0" fmla="*/ 0 w 273845"/>
                <a:gd name="connsiteY0" fmla="*/ 0 h 3776662"/>
                <a:gd name="connsiteX1" fmla="*/ 272825 w 273845"/>
                <a:gd name="connsiteY1" fmla="*/ 0 h 3776662"/>
                <a:gd name="connsiteX2" fmla="*/ 273845 w 273845"/>
                <a:gd name="connsiteY2" fmla="*/ 3581399 h 3776662"/>
                <a:gd name="connsiteX3" fmla="*/ 252414 w 273845"/>
                <a:gd name="connsiteY3" fmla="*/ 3776661 h 3776662"/>
                <a:gd name="connsiteX4" fmla="*/ 221457 w 273845"/>
                <a:gd name="connsiteY4" fmla="*/ 3774280 h 3776662"/>
                <a:gd name="connsiteX5" fmla="*/ 166689 w 273845"/>
                <a:gd name="connsiteY5" fmla="*/ 3776661 h 3776662"/>
                <a:gd name="connsiteX6" fmla="*/ 107157 w 273845"/>
                <a:gd name="connsiteY6" fmla="*/ 3774280 h 3776662"/>
                <a:gd name="connsiteX7" fmla="*/ 57151 w 273845"/>
                <a:gd name="connsiteY7" fmla="*/ 3776661 h 3776662"/>
                <a:gd name="connsiteX8" fmla="*/ 0 w 273845"/>
                <a:gd name="connsiteY8" fmla="*/ 3776662 h 3776662"/>
                <a:gd name="connsiteX9" fmla="*/ 1 w 273845"/>
                <a:gd name="connsiteY9" fmla="*/ 3609974 h 3776662"/>
                <a:gd name="connsiteX10" fmla="*/ 0 w 273845"/>
                <a:gd name="connsiteY10" fmla="*/ 0 h 3776662"/>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7157 w 273845"/>
                <a:gd name="connsiteY6" fmla="*/ 3774280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0032 w 273845"/>
                <a:gd name="connsiteY3" fmla="*/ 3695699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83000">
                  <a:schemeClr val="tx2"/>
                </a:gs>
                <a:gs pos="82000">
                  <a:schemeClr val="tx2"/>
                </a:gs>
                <a:gs pos="34000">
                  <a:schemeClr val="tx2">
                    <a:lumMod val="75000"/>
                  </a:schemeClr>
                </a:gs>
                <a:gs pos="0">
                  <a:schemeClr val="tx2"/>
                </a:gs>
                <a:gs pos="38000">
                  <a:schemeClr val="tx2"/>
                </a:gs>
                <a:gs pos="100000">
                  <a:schemeClr val="tx2"/>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23"/>
            <p:cNvSpPr/>
            <p:nvPr/>
          </p:nvSpPr>
          <p:spPr>
            <a:xfrm>
              <a:off x="1374774" y="1417118"/>
              <a:ext cx="272825" cy="590550"/>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24"/>
            <p:cNvSpPr/>
            <p:nvPr/>
          </p:nvSpPr>
          <p:spPr>
            <a:xfrm>
              <a:off x="1404710" y="1213680"/>
              <a:ext cx="212954" cy="203438"/>
            </a:xfrm>
            <a:prstGeom prst="rect">
              <a:avLst/>
            </a:pr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Freeform 25"/>
            <p:cNvSpPr/>
            <p:nvPr/>
          </p:nvSpPr>
          <p:spPr>
            <a:xfrm rot="5400000">
              <a:off x="1396885" y="6250198"/>
              <a:ext cx="228600" cy="73152"/>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1" name="Straight Connector 26"/>
            <p:cNvCxnSpPr/>
            <p:nvPr/>
          </p:nvCxnSpPr>
          <p:spPr>
            <a:xfrm>
              <a:off x="1374774" y="148664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27"/>
            <p:cNvCxnSpPr/>
            <p:nvPr/>
          </p:nvCxnSpPr>
          <p:spPr>
            <a:xfrm>
              <a:off x="1374774" y="1562425"/>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28"/>
            <p:cNvCxnSpPr/>
            <p:nvPr/>
          </p:nvCxnSpPr>
          <p:spPr>
            <a:xfrm>
              <a:off x="1374774" y="1638202"/>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29"/>
            <p:cNvCxnSpPr/>
            <p:nvPr/>
          </p:nvCxnSpPr>
          <p:spPr>
            <a:xfrm>
              <a:off x="1374774" y="1713979"/>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30"/>
            <p:cNvCxnSpPr/>
            <p:nvPr/>
          </p:nvCxnSpPr>
          <p:spPr>
            <a:xfrm>
              <a:off x="1374774" y="1789756"/>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31"/>
            <p:cNvCxnSpPr/>
            <p:nvPr/>
          </p:nvCxnSpPr>
          <p:spPr>
            <a:xfrm>
              <a:off x="1374774" y="1865533"/>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32"/>
            <p:cNvCxnSpPr/>
            <p:nvPr/>
          </p:nvCxnSpPr>
          <p:spPr>
            <a:xfrm>
              <a:off x="1374774" y="194130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683081" y="2229158"/>
            <a:ext cx="2822119" cy="1277380"/>
            <a:chOff x="1912729" y="2317037"/>
            <a:chExt cx="3867389" cy="963186"/>
          </a:xfrm>
        </p:grpSpPr>
        <p:sp>
          <p:nvSpPr>
            <p:cNvPr id="19" name="Trapezoid 8"/>
            <p:cNvSpPr/>
            <p:nvPr/>
          </p:nvSpPr>
          <p:spPr>
            <a:xfrm rot="16200000">
              <a:off x="1594832" y="2634935"/>
              <a:ext cx="695326" cy="59529"/>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entagon 9"/>
            <p:cNvSpPr/>
            <p:nvPr/>
          </p:nvSpPr>
          <p:spPr>
            <a:xfrm>
              <a:off x="1912729" y="2359899"/>
              <a:ext cx="3867389" cy="920324"/>
            </a:xfrm>
            <a:prstGeom prst="homePlate">
              <a:avLst>
                <a:gd name="adj" fmla="val 36274"/>
              </a:avLst>
            </a:prstGeom>
            <a:solidFill>
              <a:srgbClr val="74AC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45" name="TextBox 44">
            <a:extLst>
              <a:ext uri="{FF2B5EF4-FFF2-40B4-BE49-F238E27FC236}">
                <a16:creationId xmlns:a16="http://schemas.microsoft.com/office/drawing/2014/main" id="{8680C6BF-7F10-4564-8729-40F4DB70C844}"/>
              </a:ext>
            </a:extLst>
          </p:cNvPr>
          <p:cNvSpPr txBox="1"/>
          <p:nvPr/>
        </p:nvSpPr>
        <p:spPr>
          <a:xfrm>
            <a:off x="4673600" y="1039109"/>
            <a:ext cx="6835319" cy="4506939"/>
          </a:xfrm>
          <a:prstGeom prst="rect">
            <a:avLst/>
          </a:prstGeom>
          <a:noFill/>
        </p:spPr>
        <p:txBody>
          <a:bodyPr wrap="square" rtlCol="0">
            <a:spAutoFit/>
          </a:bodyPr>
          <a:lstStyle/>
          <a:p>
            <a:pPr lvl="0" algn="just">
              <a:lnSpc>
                <a:spcPct val="130000"/>
              </a:lnSpc>
              <a:defRPr/>
            </a:pPr>
            <a:r>
              <a:rPr lang="nl-NL" sz="3200">
                <a:latin typeface="Arial" panose="020B0604020202020204" pitchFamily="34" charset="0"/>
                <a:cs typeface="Arial" panose="020B0604020202020204" pitchFamily="34" charset="0"/>
              </a:rPr>
              <a:t>Em giận bạn vì bạn sai hẹn. Em không biết rằng, lí do bạn sai hẹn là bạn phải trông em bé cho đến khi bố mẹ về. Em đã không tìm hiểu nguyên nhân mà vội nặng lời với bạn. Bạn cũng nóng giận, nặng lời với em.</a:t>
            </a:r>
            <a:endParaRPr lang="vi-VN" sz="3200" b="1" dirty="0">
              <a:solidFill>
                <a:prstClr val="black"/>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D657B9D-1D4F-4304-9641-56DBA8348638}"/>
              </a:ext>
            </a:extLst>
          </p:cNvPr>
          <p:cNvSpPr txBox="1"/>
          <p:nvPr/>
        </p:nvSpPr>
        <p:spPr>
          <a:xfrm>
            <a:off x="871098" y="2520673"/>
            <a:ext cx="2722880" cy="646331"/>
          </a:xfrm>
          <a:prstGeom prst="rect">
            <a:avLst/>
          </a:prstGeom>
          <a:noFill/>
        </p:spPr>
        <p:txBody>
          <a:bodyPr wrap="square" rtlCol="0">
            <a:spAutoFit/>
          </a:bodyPr>
          <a:lstStyle/>
          <a:p>
            <a:r>
              <a:rPr lang="en-US" sz="3600" b="1" dirty="0" err="1"/>
              <a:t>Tình</a:t>
            </a:r>
            <a:r>
              <a:rPr lang="en-US" sz="3600" b="1" dirty="0"/>
              <a:t> </a:t>
            </a:r>
            <a:r>
              <a:rPr lang="en-US" sz="3600" b="1" dirty="0" err="1"/>
              <a:t>huống</a:t>
            </a:r>
            <a:endParaRPr lang="en-US" sz="3600" b="1" dirty="0"/>
          </a:p>
        </p:txBody>
      </p:sp>
    </p:spTree>
    <p:extLst>
      <p:ext uri="{BB962C8B-B14F-4D97-AF65-F5344CB8AC3E}">
        <p14:creationId xmlns:p14="http://schemas.microsoft.com/office/powerpoint/2010/main" val="291790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654685" y="3761328"/>
            <a:ext cx="3785235" cy="2230038"/>
            <a:chOff x="8416216" y="4844834"/>
            <a:chExt cx="3649410" cy="2004581"/>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7157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err="1">
                  <a:solidFill>
                    <a:srgbClr val="002060"/>
                  </a:solidFill>
                  <a:latin typeface="Arial" panose="020B0604020202020204" pitchFamily="34" charset="0"/>
                  <a:cs typeface="Arial" panose="020B0604020202020204" pitchFamily="34" charset="0"/>
                </a:rPr>
                <a:t>nhóm</a:t>
              </a:r>
              <a:r>
                <a:rPr lang="en-US" sz="2800" b="1">
                  <a:solidFill>
                    <a:srgbClr val="002060"/>
                  </a:solidFill>
                  <a:latin typeface="Arial" panose="020B0604020202020204" pitchFamily="34" charset="0"/>
                  <a:cs typeface="Arial" panose="020B0604020202020204" pitchFamily="34" charset="0"/>
                </a:rPr>
                <a:t> 2, sắm vai</a:t>
              </a:r>
              <a:endParaRPr lang="en-US" sz="2800" b="1" dirty="0">
                <a:solidFill>
                  <a:srgbClr val="002060"/>
                </a:solidFill>
                <a:latin typeface="Arial" panose="020B0604020202020204" pitchFamily="34" charset="0"/>
                <a:cs typeface="Arial" panose="020B0604020202020204" pitchFamily="34" charset="0"/>
              </a:endParaRP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3158762" y="832403"/>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nl-NL" sz="2800"/>
              <a:t>Em và bạn bất đồng vì điều gì? Em cảm thấy như thế nào khi xảy ra sự việc?</a:t>
            </a:r>
            <a:endParaRPr kumimoji="0" lang="vi-VN" sz="2800" b="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712458" y="2580640"/>
            <a:ext cx="6595621"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a:latin typeface="Arial" panose="020B0604020202020204" pitchFamily="34" charset="0"/>
                <a:cs typeface="Arial" panose="020B0604020202020204" pitchFamily="34" charset="0"/>
              </a:rPr>
              <a:t> </a:t>
            </a:r>
            <a:r>
              <a:rPr lang="nl-NL" sz="2800"/>
              <a:t>Em suy nghĩ như thế nào nếu em ở vị trí bạn? Theo em, có thể có chuyện gì xảy ra?</a:t>
            </a:r>
            <a:endParaRPr kumimoji="0" lang="vi-VN" sz="2800" b="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712458" y="4037000"/>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nl-NL" sz="2800"/>
              <a:t>Em nên làm gì để bạn hiểu em?</a:t>
            </a:r>
            <a:endParaRPr kumimoji="0" lang="vi-VN" sz="2800" b="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4983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5" name="Picture 4">
            <a:extLst>
              <a:ext uri="{FF2B5EF4-FFF2-40B4-BE49-F238E27FC236}">
                <a16:creationId xmlns:a16="http://schemas.microsoft.com/office/drawing/2014/main" id="{D9CBFE7A-9AA7-40BF-9B7F-25A02CBDF9E3}"/>
              </a:ext>
            </a:extLst>
          </p:cNvPr>
          <p:cNvPicPr>
            <a:picLocks noChangeAspect="1"/>
          </p:cNvPicPr>
          <p:nvPr/>
        </p:nvPicPr>
        <p:blipFill>
          <a:blip r:embed="rId7"/>
          <a:stretch>
            <a:fillRect/>
          </a:stretch>
        </p:blipFill>
        <p:spPr>
          <a:xfrm>
            <a:off x="1024867" y="2049978"/>
            <a:ext cx="6383065" cy="2139881"/>
          </a:xfrm>
          <a:prstGeom prst="rect">
            <a:avLst/>
          </a:prstGeom>
        </p:spPr>
      </p:pic>
    </p:spTree>
    <p:extLst>
      <p:ext uri="{BB962C8B-B14F-4D97-AF65-F5344CB8AC3E}">
        <p14:creationId xmlns:p14="http://schemas.microsoft.com/office/powerpoint/2010/main" val="1332877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400685" y="2863876"/>
            <a:ext cx="3785235" cy="2085288"/>
            <a:chOff x="8416216" y="4844834"/>
            <a:chExt cx="3649410" cy="1874465"/>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2904762" y="358814"/>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Gà</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đã làm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với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306058" y="2027932"/>
            <a:ext cx="7073142"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Sau khi vịt đi, gà gặp chuyện gì?</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641338" y="3539698"/>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Vịt xử sự thế nào với gà?</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8" name="Rounded Rectangular Callout 18">
            <a:extLst>
              <a:ext uri="{FF2B5EF4-FFF2-40B4-BE49-F238E27FC236}">
                <a16:creationId xmlns:a16="http://schemas.microsoft.com/office/drawing/2014/main" id="{B8DB602F-7AAD-426B-89E4-A377C5489C4E}"/>
              </a:ext>
            </a:extLst>
          </p:cNvPr>
          <p:cNvSpPr/>
          <p:nvPr/>
        </p:nvSpPr>
        <p:spPr>
          <a:xfrm>
            <a:off x="4641337" y="5266537"/>
            <a:ext cx="6447019" cy="1160159"/>
          </a:xfrm>
          <a:prstGeom prst="wedgeRoundRectCallout">
            <a:avLst>
              <a:gd name="adj1" fmla="val -41116"/>
              <a:gd name="adj2" fmla="val 80371"/>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Gà đã nhận ra điều gì?</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906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0"/>
                                  </p:iterate>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15" presetClass="emph" presetSubtype="0" grpId="1" nodeType="withEffect">
                                  <p:stCondLst>
                                    <p:cond delay="0"/>
                                  </p:stCondLst>
                                  <p:iterate type="lt">
                                    <p:tmAbs val="25"/>
                                  </p:iterate>
                                  <p:childTnLst>
                                    <p:set>
                                      <p:cBhvr override="childStyle">
                                        <p:cTn id="35"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P spid="8" grpId="0" animBg="1"/>
      <p:bldP spid="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12546" y="2214160"/>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Gà </a:t>
            </a:r>
            <a:r>
              <a:rPr lang="vi-VN" sz="4000" kern="0">
                <a:solidFill>
                  <a:srgbClr val="005279"/>
                </a:solidFill>
                <a:cs typeface="Arial" panose="020B0604020202020204" pitchFamily="34" charset="0"/>
              </a:rPr>
              <a:t>đã là</a:t>
            </a:r>
            <a:r>
              <a:rPr lang="en-US" sz="4400" kern="0">
                <a:solidFill>
                  <a:srgbClr val="005279"/>
                </a:solidFill>
                <a:cs typeface="Arial" panose="020B0604020202020204" pitchFamily="34" charset="0"/>
              </a:rPr>
              <a:t>m</a:t>
            </a:r>
            <a:r>
              <a:rPr lang="vi-VN" sz="4000" kern="0">
                <a:solidFill>
                  <a:srgbClr val="005279"/>
                </a:solidFill>
                <a:cs typeface="Arial" panose="020B0604020202020204" pitchFamily="34" charset="0"/>
              </a:rPr>
              <a:t> </a:t>
            </a:r>
            <a:r>
              <a:rPr lang="vi-VN" sz="4000" kern="0" dirty="0">
                <a:solidFill>
                  <a:srgbClr val="005279"/>
                </a:solidFill>
                <a:cs typeface="Arial" panose="020B0604020202020204" pitchFamily="34" charset="0"/>
              </a:rPr>
              <a:t>gì với vịt?</a:t>
            </a: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Gà đã chê vịt bới thức ăn kém nên đuổi vịt đi.</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892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12546" y="2214160"/>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Sau khi vịt đi, gà gặp chuyện gì?</a:t>
            </a:r>
            <a:endParaRPr lang="vi-VN" sz="4000" kern="0" dirty="0">
              <a:solidFill>
                <a:srgbClr val="005279"/>
              </a:solidFill>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Gà đã gặp sói đuổi ăn thịt.</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58897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433426" y="2276655"/>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Vịt xử sự thế nào với gà?</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503922"/>
          </a:xfrm>
          <a:prstGeom prst="wedgeRoundRectCallout">
            <a:avLst>
              <a:gd name="adj1" fmla="val -40448"/>
              <a:gd name="adj2" fmla="val 57402"/>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a:solidFill>
                  <a:srgbClr val="6E4F2B"/>
                </a:solidFill>
                <a:cs typeface="Arial" panose="020B0604020202020204" pitchFamily="34" charset="0"/>
              </a:rPr>
              <a:t>Vịt giúp gà ngồi lên lưng và bơi ra giữa hồ để cáo không bắt được.</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68663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423266" y="2276655"/>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Gà đã nhận ra điều gì?</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422642"/>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Mỗi con vật có một đặc điểm riêng và nhận ra mình sai, xin lỗi vịt.</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854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6" name="Picture 5">
            <a:extLst>
              <a:ext uri="{FF2B5EF4-FFF2-40B4-BE49-F238E27FC236}">
                <a16:creationId xmlns:a16="http://schemas.microsoft.com/office/drawing/2014/main" id="{4759944D-FF4F-4BB3-AB70-E505465A8D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543" y="1303842"/>
            <a:ext cx="8853828" cy="2380636"/>
          </a:xfrm>
          <a:prstGeom prst="rect">
            <a:avLst/>
          </a:prstGeom>
        </p:spPr>
      </p:pic>
    </p:spTree>
    <p:extLst>
      <p:ext uri="{BB962C8B-B14F-4D97-AF65-F5344CB8AC3E}">
        <p14:creationId xmlns:p14="http://schemas.microsoft.com/office/powerpoint/2010/main" val="883663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5" name="Picture 4" descr="Logo&#10;&#10;Description automatically generated">
            <a:extLst>
              <a:ext uri="{FF2B5EF4-FFF2-40B4-BE49-F238E27FC236}">
                <a16:creationId xmlns:a16="http://schemas.microsoft.com/office/drawing/2014/main" id="{22D54E32-CDA4-4FE9-A6AF-B3CF247B2F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779" y="1223139"/>
            <a:ext cx="5520335" cy="2236879"/>
          </a:xfrm>
          <a:prstGeom prst="rect">
            <a:avLst/>
          </a:prstGeom>
        </p:spPr>
      </p:pic>
    </p:spTree>
    <p:extLst>
      <p:ext uri="{BB962C8B-B14F-4D97-AF65-F5344CB8AC3E}">
        <p14:creationId xmlns:p14="http://schemas.microsoft.com/office/powerpoint/2010/main" val="1399875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50B62283-F769-45A7-8C1E-0EFA9142B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697" y="923159"/>
            <a:ext cx="9447403" cy="5632106"/>
          </a:xfrm>
          <a:prstGeom prst="rect">
            <a:avLst/>
          </a:prstGeom>
        </p:spPr>
      </p:pic>
      <p:pic>
        <p:nvPicPr>
          <p:cNvPr id="53" name="图片 3">
            <a:extLst>
              <a:ext uri="{FF2B5EF4-FFF2-40B4-BE49-F238E27FC236}">
                <a16:creationId xmlns:a16="http://schemas.microsoft.com/office/drawing/2014/main" id="{E967028A-1BFB-45A5-A429-78F219A93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592" y="3997"/>
            <a:ext cx="2276475" cy="1838325"/>
          </a:xfrm>
          <a:prstGeom prst="rect">
            <a:avLst/>
          </a:prstGeom>
        </p:spPr>
      </p:pic>
      <p:pic>
        <p:nvPicPr>
          <p:cNvPr id="55" name="Picture 54" descr="A picture containing toy, doll&#10;&#10;Description automatically generated">
            <a:extLst>
              <a:ext uri="{FF2B5EF4-FFF2-40B4-BE49-F238E27FC236}">
                <a16:creationId xmlns:a16="http://schemas.microsoft.com/office/drawing/2014/main" id="{84F2015D-EE9F-490B-B31E-D48199923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97" y="3599102"/>
            <a:ext cx="3855703" cy="3535680"/>
          </a:xfrm>
          <a:prstGeom prst="rect">
            <a:avLst/>
          </a:prstGeom>
        </p:spPr>
      </p:pic>
      <p:sp>
        <p:nvSpPr>
          <p:cNvPr id="9" name="TextBox 8">
            <a:extLst>
              <a:ext uri="{FF2B5EF4-FFF2-40B4-BE49-F238E27FC236}">
                <a16:creationId xmlns:a16="http://schemas.microsoft.com/office/drawing/2014/main" id="{C85708CA-E7C4-4399-8EDE-1B8E778B9C73}"/>
              </a:ext>
            </a:extLst>
          </p:cNvPr>
          <p:cNvSpPr txBox="1"/>
          <p:nvPr/>
        </p:nvSpPr>
        <p:spPr>
          <a:xfrm rot="21142875">
            <a:off x="2253800" y="2153767"/>
            <a:ext cx="4870332"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Vẽ</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sơ</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err="1">
                <a:ln>
                  <a:noFill/>
                </a:ln>
                <a:solidFill>
                  <a:srgbClr val="FF0000"/>
                </a:solidFill>
                <a:effectLst/>
                <a:uLnTx/>
                <a:uFillTx/>
                <a:latin typeface="Arial" panose="020B0604020202020204" pitchFamily="34" charset="0"/>
                <a:ea typeface="+mn-ea"/>
                <a:cs typeface="Arial" panose="020B0604020202020204" pitchFamily="34" charset="0"/>
              </a:rPr>
              <a:t>đồ</a:t>
            </a: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Sao tình bạn”</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7868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sp>
        <p:nvSpPr>
          <p:cNvPr id="24" name="TextBox 23">
            <a:extLst>
              <a:ext uri="{FF2B5EF4-FFF2-40B4-BE49-F238E27FC236}">
                <a16:creationId xmlns:a16="http://schemas.microsoft.com/office/drawing/2014/main" id="{CAE5144A-5CD4-49FF-8E3F-EE4B88E30DE2}"/>
              </a:ext>
            </a:extLst>
          </p:cNvPr>
          <p:cNvSpPr txBox="1"/>
          <p:nvPr/>
        </p:nvSpPr>
        <p:spPr>
          <a:xfrm>
            <a:off x="1625600" y="144595"/>
            <a:ext cx="931545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Vẽ</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sơ</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nối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từ</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đến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bạn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thân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pic>
        <p:nvPicPr>
          <p:cNvPr id="21" name="Picture 20">
            <a:extLst>
              <a:ext uri="{FF2B5EF4-FFF2-40B4-BE49-F238E27FC236}">
                <a16:creationId xmlns:a16="http://schemas.microsoft.com/office/drawing/2014/main" id="{63676BDF-CF53-4AF7-A6CF-F0F4CD6373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302" y="275349"/>
            <a:ext cx="938822" cy="938822"/>
          </a:xfrm>
          <a:prstGeom prst="rect">
            <a:avLst/>
          </a:prstGeom>
        </p:spPr>
      </p:pic>
      <p:grpSp>
        <p:nvGrpSpPr>
          <p:cNvPr id="6" name="Group 5">
            <a:extLst>
              <a:ext uri="{FF2B5EF4-FFF2-40B4-BE49-F238E27FC236}">
                <a16:creationId xmlns:a16="http://schemas.microsoft.com/office/drawing/2014/main" id="{D65C72E4-A955-441D-9545-99BD7688B403}"/>
              </a:ext>
            </a:extLst>
          </p:cNvPr>
          <p:cNvGrpSpPr/>
          <p:nvPr/>
        </p:nvGrpSpPr>
        <p:grpSpPr>
          <a:xfrm>
            <a:off x="1223393" y="1503677"/>
            <a:ext cx="2971538" cy="2253973"/>
            <a:chOff x="1223393" y="1503677"/>
            <a:chExt cx="2971538" cy="2253973"/>
          </a:xfrm>
        </p:grpSpPr>
        <p:grpSp>
          <p:nvGrpSpPr>
            <p:cNvPr id="4" name="Group 3">
              <a:extLst>
                <a:ext uri="{FF2B5EF4-FFF2-40B4-BE49-F238E27FC236}">
                  <a16:creationId xmlns:a16="http://schemas.microsoft.com/office/drawing/2014/main" id="{C73271F2-E508-44B2-A3B6-C50337340887}"/>
                </a:ext>
              </a:extLst>
            </p:cNvPr>
            <p:cNvGrpSpPr/>
            <p:nvPr/>
          </p:nvGrpSpPr>
          <p:grpSpPr>
            <a:xfrm>
              <a:off x="1223393" y="1503677"/>
              <a:ext cx="2971538" cy="2253973"/>
              <a:chOff x="1223393" y="1503677"/>
              <a:chExt cx="2971538" cy="2253973"/>
            </a:xfrm>
          </p:grpSpPr>
          <p:sp>
            <p:nvSpPr>
              <p:cNvPr id="5" name="Google Shape;200;p27">
                <a:extLst>
                  <a:ext uri="{FF2B5EF4-FFF2-40B4-BE49-F238E27FC236}">
                    <a16:creationId xmlns:a16="http://schemas.microsoft.com/office/drawing/2014/main" id="{7A5065FB-D2F3-4DB7-807B-E56A486854A6}"/>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320D5011-B2FC-45CE-9605-E4BA43D03D61}"/>
                  </a:ext>
                </a:extLst>
              </p:cNvPr>
              <p:cNvSpPr txBox="1"/>
              <p:nvPr/>
            </p:nvSpPr>
            <p:spPr>
              <a:xfrm>
                <a:off x="1423921" y="2296160"/>
                <a:ext cx="2570480" cy="584775"/>
              </a:xfrm>
              <a:prstGeom prst="rect">
                <a:avLst/>
              </a:prstGeom>
              <a:noFill/>
            </p:spPr>
            <p:txBody>
              <a:bodyPr wrap="square" rtlCol="0">
                <a:spAutoFit/>
              </a:bodyPr>
              <a:lstStyle/>
              <a:p>
                <a:r>
                  <a:rPr lang="en-US" sz="3200" dirty="0" err="1"/>
                  <a:t>Hòa</a:t>
                </a:r>
                <a:r>
                  <a:rPr lang="en-US" sz="3200" dirty="0"/>
                  <a:t> </a:t>
                </a:r>
                <a:r>
                  <a:rPr lang="en-US" sz="3200" dirty="0" err="1"/>
                  <a:t>thuận</a:t>
                </a:r>
                <a:endParaRPr lang="en-US" sz="3200" dirty="0"/>
              </a:p>
            </p:txBody>
          </p:sp>
        </p:grpSp>
        <p:sp>
          <p:nvSpPr>
            <p:cNvPr id="3" name="Heart 2">
              <a:extLst>
                <a:ext uri="{FF2B5EF4-FFF2-40B4-BE49-F238E27FC236}">
                  <a16:creationId xmlns:a16="http://schemas.microsoft.com/office/drawing/2014/main" id="{A110BED9-BDC6-43EC-ACCA-1DED688516C4}"/>
                </a:ext>
              </a:extLst>
            </p:cNvPr>
            <p:cNvSpPr/>
            <p:nvPr/>
          </p:nvSpPr>
          <p:spPr>
            <a:xfrm>
              <a:off x="3333241" y="2296160"/>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24E75490-99C3-41FC-A4BC-2E48B440864C}"/>
              </a:ext>
            </a:extLst>
          </p:cNvPr>
          <p:cNvGrpSpPr/>
          <p:nvPr/>
        </p:nvGrpSpPr>
        <p:grpSpPr>
          <a:xfrm>
            <a:off x="1335153" y="2876054"/>
            <a:ext cx="2971538" cy="2253973"/>
            <a:chOff x="1223393" y="1503677"/>
            <a:chExt cx="2971538" cy="2253973"/>
          </a:xfrm>
        </p:grpSpPr>
        <p:sp>
          <p:nvSpPr>
            <p:cNvPr id="10" name="Google Shape;200;p27">
              <a:extLst>
                <a:ext uri="{FF2B5EF4-FFF2-40B4-BE49-F238E27FC236}">
                  <a16:creationId xmlns:a16="http://schemas.microsoft.com/office/drawing/2014/main" id="{9DE04BC4-4877-4738-9B52-F015424E41C7}"/>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92557883-F04C-49F6-906B-E29FEA87A6CF}"/>
                </a:ext>
              </a:extLst>
            </p:cNvPr>
            <p:cNvSpPr txBox="1"/>
            <p:nvPr/>
          </p:nvSpPr>
          <p:spPr>
            <a:xfrm>
              <a:off x="1513840" y="2154087"/>
              <a:ext cx="2570480" cy="830997"/>
            </a:xfrm>
            <a:prstGeom prst="rect">
              <a:avLst/>
            </a:prstGeom>
            <a:noFill/>
          </p:spPr>
          <p:txBody>
            <a:bodyPr wrap="square" rtlCol="0">
              <a:spAutoFit/>
            </a:bodyPr>
            <a:lstStyle/>
            <a:p>
              <a:r>
                <a:rPr lang="en-US" sz="3200" dirty="0" err="1"/>
                <a:t>Bất</a:t>
              </a:r>
              <a:r>
                <a:rPr lang="en-US" sz="3200" dirty="0"/>
                <a:t> </a:t>
              </a:r>
              <a:r>
                <a:rPr lang="en-US" sz="3200" dirty="0" err="1"/>
                <a:t>đồng</a:t>
              </a:r>
              <a:r>
                <a:rPr lang="en-US" sz="3200" dirty="0"/>
                <a:t> </a:t>
              </a:r>
              <a:r>
                <a:rPr lang="en-US" sz="4800" dirty="0"/>
                <a:t>!</a:t>
              </a:r>
            </a:p>
          </p:txBody>
        </p:sp>
      </p:grpSp>
      <p:grpSp>
        <p:nvGrpSpPr>
          <p:cNvPr id="12" name="Group 11">
            <a:extLst>
              <a:ext uri="{FF2B5EF4-FFF2-40B4-BE49-F238E27FC236}">
                <a16:creationId xmlns:a16="http://schemas.microsoft.com/office/drawing/2014/main" id="{44D173E3-37DC-4B81-B40F-0B97E48A8184}"/>
              </a:ext>
            </a:extLst>
          </p:cNvPr>
          <p:cNvGrpSpPr/>
          <p:nvPr/>
        </p:nvGrpSpPr>
        <p:grpSpPr>
          <a:xfrm>
            <a:off x="5017518" y="2094278"/>
            <a:ext cx="1291842" cy="1200329"/>
            <a:chOff x="5017518" y="2094278"/>
            <a:chExt cx="1291842" cy="1200329"/>
          </a:xfrm>
        </p:grpSpPr>
        <p:sp>
          <p:nvSpPr>
            <p:cNvPr id="7" name="Star: 5 Points 6">
              <a:extLst>
                <a:ext uri="{FF2B5EF4-FFF2-40B4-BE49-F238E27FC236}">
                  <a16:creationId xmlns:a16="http://schemas.microsoft.com/office/drawing/2014/main" id="{1C9862AC-1129-451D-8A42-9D7FDF07BF58}"/>
                </a:ext>
              </a:extLst>
            </p:cNvPr>
            <p:cNvSpPr/>
            <p:nvPr/>
          </p:nvSpPr>
          <p:spPr>
            <a:xfrm>
              <a:off x="5017518" y="2094278"/>
              <a:ext cx="1291842" cy="1200329"/>
            </a:xfrm>
            <a:prstGeom prst="star5">
              <a:avLst>
                <a:gd name="adj" fmla="val 27972"/>
                <a:gd name="hf" fmla="val 105146"/>
                <a:gd name="vf" fmla="val 11055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800" dirty="0"/>
            </a:p>
          </p:txBody>
        </p:sp>
        <p:sp>
          <p:nvSpPr>
            <p:cNvPr id="8" name="TextBox 7">
              <a:extLst>
                <a:ext uri="{FF2B5EF4-FFF2-40B4-BE49-F238E27FC236}">
                  <a16:creationId xmlns:a16="http://schemas.microsoft.com/office/drawing/2014/main" id="{A3C91EA8-AE63-4EF8-81F0-7D2C5C9F5CAC}"/>
                </a:ext>
              </a:extLst>
            </p:cNvPr>
            <p:cNvSpPr txBox="1"/>
            <p:nvPr/>
          </p:nvSpPr>
          <p:spPr>
            <a:xfrm>
              <a:off x="5129278" y="2509520"/>
              <a:ext cx="966722" cy="461665"/>
            </a:xfrm>
            <a:prstGeom prst="rect">
              <a:avLst/>
            </a:prstGeom>
            <a:noFill/>
          </p:spPr>
          <p:txBody>
            <a:bodyPr wrap="square" rtlCol="0">
              <a:spAutoFit/>
            </a:bodyPr>
            <a:lstStyle/>
            <a:p>
              <a:pPr algn="ctr"/>
              <a:r>
                <a:rPr lang="en-US" sz="2400" dirty="0" err="1"/>
                <a:t>Giang</a:t>
              </a:r>
              <a:endParaRPr lang="en-US" sz="2400" dirty="0"/>
            </a:p>
          </p:txBody>
        </p:sp>
      </p:grpSp>
      <p:sp>
        <p:nvSpPr>
          <p:cNvPr id="13" name="Freeform: Shape 12">
            <a:extLst>
              <a:ext uri="{FF2B5EF4-FFF2-40B4-BE49-F238E27FC236}">
                <a16:creationId xmlns:a16="http://schemas.microsoft.com/office/drawing/2014/main" id="{48D7B4F8-BC25-44FD-8F69-081FC1DAE471}"/>
              </a:ext>
            </a:extLst>
          </p:cNvPr>
          <p:cNvSpPr/>
          <p:nvPr/>
        </p:nvSpPr>
        <p:spPr>
          <a:xfrm>
            <a:off x="6045200" y="2956560"/>
            <a:ext cx="670560" cy="325120"/>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art 16">
            <a:extLst>
              <a:ext uri="{FF2B5EF4-FFF2-40B4-BE49-F238E27FC236}">
                <a16:creationId xmlns:a16="http://schemas.microsoft.com/office/drawing/2014/main" id="{8B166573-C079-45A9-953B-40A096E3532B}"/>
              </a:ext>
            </a:extLst>
          </p:cNvPr>
          <p:cNvSpPr/>
          <p:nvPr/>
        </p:nvSpPr>
        <p:spPr>
          <a:xfrm>
            <a:off x="6595362" y="2928612"/>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940AE844-EC4C-45B2-B7FB-31E7E9E6BF60}"/>
              </a:ext>
            </a:extLst>
          </p:cNvPr>
          <p:cNvSpPr/>
          <p:nvPr/>
        </p:nvSpPr>
        <p:spPr>
          <a:xfrm>
            <a:off x="7080884" y="3361779"/>
            <a:ext cx="629921" cy="164685"/>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BB721541-4266-4EF3-9323-A066D891D3D7}"/>
              </a:ext>
            </a:extLst>
          </p:cNvPr>
          <p:cNvGrpSpPr/>
          <p:nvPr/>
        </p:nvGrpSpPr>
        <p:grpSpPr>
          <a:xfrm>
            <a:off x="7506721" y="2802712"/>
            <a:ext cx="1291842" cy="1200329"/>
            <a:chOff x="5017518" y="2094278"/>
            <a:chExt cx="1291842" cy="1200329"/>
          </a:xfrm>
        </p:grpSpPr>
        <p:sp>
          <p:nvSpPr>
            <p:cNvPr id="20" name="Star: 5 Points 19">
              <a:extLst>
                <a:ext uri="{FF2B5EF4-FFF2-40B4-BE49-F238E27FC236}">
                  <a16:creationId xmlns:a16="http://schemas.microsoft.com/office/drawing/2014/main" id="{A4AFD2C9-F5E2-47A6-818D-1DD6097A1F2D}"/>
                </a:ext>
              </a:extLst>
            </p:cNvPr>
            <p:cNvSpPr/>
            <p:nvPr/>
          </p:nvSpPr>
          <p:spPr>
            <a:xfrm>
              <a:off x="5017518" y="2094278"/>
              <a:ext cx="1291842" cy="1200329"/>
            </a:xfrm>
            <a:prstGeom prst="star5">
              <a:avLst>
                <a:gd name="adj" fmla="val 27972"/>
                <a:gd name="hf" fmla="val 105146"/>
                <a:gd name="vf" fmla="val 11055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800" dirty="0"/>
            </a:p>
          </p:txBody>
        </p:sp>
        <p:sp>
          <p:nvSpPr>
            <p:cNvPr id="22" name="TextBox 21">
              <a:extLst>
                <a:ext uri="{FF2B5EF4-FFF2-40B4-BE49-F238E27FC236}">
                  <a16:creationId xmlns:a16="http://schemas.microsoft.com/office/drawing/2014/main" id="{C84859DC-B1CC-4799-B953-DBBF1CF7A721}"/>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Tôi</a:t>
              </a:r>
              <a:endParaRPr lang="en-US" sz="2400" dirty="0"/>
            </a:p>
          </p:txBody>
        </p:sp>
      </p:grpSp>
      <p:sp>
        <p:nvSpPr>
          <p:cNvPr id="23" name="Freeform: Shape 22">
            <a:extLst>
              <a:ext uri="{FF2B5EF4-FFF2-40B4-BE49-F238E27FC236}">
                <a16:creationId xmlns:a16="http://schemas.microsoft.com/office/drawing/2014/main" id="{0860FD3F-8267-4805-8511-38672622D56C}"/>
              </a:ext>
            </a:extLst>
          </p:cNvPr>
          <p:cNvSpPr/>
          <p:nvPr/>
        </p:nvSpPr>
        <p:spPr>
          <a:xfrm>
            <a:off x="8517006" y="3616215"/>
            <a:ext cx="428117"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93E93EA-813A-4B54-BEEC-E91D964B52F3}"/>
              </a:ext>
            </a:extLst>
          </p:cNvPr>
          <p:cNvSpPr txBox="1"/>
          <p:nvPr/>
        </p:nvSpPr>
        <p:spPr>
          <a:xfrm rot="569907">
            <a:off x="8759447" y="3418759"/>
            <a:ext cx="538605" cy="707886"/>
          </a:xfrm>
          <a:prstGeom prst="rect">
            <a:avLst/>
          </a:prstGeom>
          <a:noFill/>
        </p:spPr>
        <p:txBody>
          <a:bodyPr wrap="square" rtlCol="0">
            <a:spAutoFit/>
          </a:bodyPr>
          <a:lstStyle/>
          <a:p>
            <a:r>
              <a:rPr lang="en-US" sz="4000" dirty="0"/>
              <a:t>!</a:t>
            </a:r>
          </a:p>
        </p:txBody>
      </p:sp>
      <p:sp>
        <p:nvSpPr>
          <p:cNvPr id="25" name="Freeform: Shape 24">
            <a:extLst>
              <a:ext uri="{FF2B5EF4-FFF2-40B4-BE49-F238E27FC236}">
                <a16:creationId xmlns:a16="http://schemas.microsoft.com/office/drawing/2014/main" id="{7379A059-B042-4EA7-8EFF-A36441859679}"/>
              </a:ext>
            </a:extLst>
          </p:cNvPr>
          <p:cNvSpPr/>
          <p:nvPr/>
        </p:nvSpPr>
        <p:spPr>
          <a:xfrm>
            <a:off x="8986288" y="3787937"/>
            <a:ext cx="428117"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D177B027-1195-4573-B315-C0F581282E3E}"/>
              </a:ext>
            </a:extLst>
          </p:cNvPr>
          <p:cNvGrpSpPr/>
          <p:nvPr/>
        </p:nvGrpSpPr>
        <p:grpSpPr>
          <a:xfrm>
            <a:off x="9267324" y="3079341"/>
            <a:ext cx="1291842" cy="1200329"/>
            <a:chOff x="5017518" y="2094278"/>
            <a:chExt cx="1291842" cy="1200329"/>
          </a:xfrm>
        </p:grpSpPr>
        <p:sp>
          <p:nvSpPr>
            <p:cNvPr id="27" name="Star: 5 Points 26">
              <a:extLst>
                <a:ext uri="{FF2B5EF4-FFF2-40B4-BE49-F238E27FC236}">
                  <a16:creationId xmlns:a16="http://schemas.microsoft.com/office/drawing/2014/main" id="{5CCD3C10-543E-4956-91A8-F47622E28877}"/>
                </a:ext>
              </a:extLst>
            </p:cNvPr>
            <p:cNvSpPr/>
            <p:nvPr/>
          </p:nvSpPr>
          <p:spPr>
            <a:xfrm>
              <a:off x="5017518" y="2094278"/>
              <a:ext cx="1291842" cy="1200329"/>
            </a:xfrm>
            <a:prstGeom prst="star5">
              <a:avLst>
                <a:gd name="adj" fmla="val 27972"/>
                <a:gd name="hf" fmla="val 105146"/>
                <a:gd name="vf" fmla="val 11055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p>
          </p:txBody>
        </p:sp>
        <p:sp>
          <p:nvSpPr>
            <p:cNvPr id="28" name="TextBox 27">
              <a:extLst>
                <a:ext uri="{FF2B5EF4-FFF2-40B4-BE49-F238E27FC236}">
                  <a16:creationId xmlns:a16="http://schemas.microsoft.com/office/drawing/2014/main" id="{ADED5DE7-DD52-41F1-93ED-30A5685CF8FE}"/>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Tuệ</a:t>
              </a:r>
              <a:endParaRPr lang="en-US" sz="2400" dirty="0"/>
            </a:p>
          </p:txBody>
        </p:sp>
      </p:grpSp>
      <p:sp>
        <p:nvSpPr>
          <p:cNvPr id="16" name="Freeform: Shape 15">
            <a:extLst>
              <a:ext uri="{FF2B5EF4-FFF2-40B4-BE49-F238E27FC236}">
                <a16:creationId xmlns:a16="http://schemas.microsoft.com/office/drawing/2014/main" id="{57C94B46-64D1-4723-86BC-7FF005AA78CF}"/>
              </a:ext>
            </a:extLst>
          </p:cNvPr>
          <p:cNvSpPr/>
          <p:nvPr/>
        </p:nvSpPr>
        <p:spPr>
          <a:xfrm>
            <a:off x="7639002" y="2639518"/>
            <a:ext cx="274119" cy="458309"/>
          </a:xfrm>
          <a:custGeom>
            <a:avLst/>
            <a:gdLst>
              <a:gd name="connsiteX0" fmla="*/ 255318 w 255318"/>
              <a:gd name="connsiteY0" fmla="*/ 863600 h 863600"/>
              <a:gd name="connsiteX1" fmla="*/ 1318 w 255318"/>
              <a:gd name="connsiteY1" fmla="*/ 203200 h 863600"/>
              <a:gd name="connsiteX2" fmla="*/ 174038 w 255318"/>
              <a:gd name="connsiteY2" fmla="*/ 0 h 863600"/>
            </a:gdLst>
            <a:ahLst/>
            <a:cxnLst>
              <a:cxn ang="0">
                <a:pos x="connsiteX0" y="connsiteY0"/>
              </a:cxn>
              <a:cxn ang="0">
                <a:pos x="connsiteX1" y="connsiteY1"/>
              </a:cxn>
              <a:cxn ang="0">
                <a:pos x="connsiteX2" y="connsiteY2"/>
              </a:cxn>
            </a:cxnLst>
            <a:rect l="l" t="t" r="r" b="b"/>
            <a:pathLst>
              <a:path w="255318" h="863600">
                <a:moveTo>
                  <a:pt x="255318" y="863600"/>
                </a:moveTo>
                <a:cubicBezTo>
                  <a:pt x="135091" y="605366"/>
                  <a:pt x="14865" y="347133"/>
                  <a:pt x="1318" y="203200"/>
                </a:cubicBezTo>
                <a:cubicBezTo>
                  <a:pt x="-12229" y="59267"/>
                  <a:pt x="80904" y="29633"/>
                  <a:pt x="17403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art 29">
            <a:extLst>
              <a:ext uri="{FF2B5EF4-FFF2-40B4-BE49-F238E27FC236}">
                <a16:creationId xmlns:a16="http://schemas.microsoft.com/office/drawing/2014/main" id="{E2A91642-1643-4F08-810B-AEA0331DA879}"/>
              </a:ext>
            </a:extLst>
          </p:cNvPr>
          <p:cNvSpPr/>
          <p:nvPr/>
        </p:nvSpPr>
        <p:spPr>
          <a:xfrm>
            <a:off x="7663642" y="2217956"/>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3C2CE725-A35C-4BB2-98DC-90AF724CAA22}"/>
              </a:ext>
            </a:extLst>
          </p:cNvPr>
          <p:cNvGrpSpPr/>
          <p:nvPr/>
        </p:nvGrpSpPr>
        <p:grpSpPr>
          <a:xfrm>
            <a:off x="8382828" y="1208631"/>
            <a:ext cx="1291842" cy="1200329"/>
            <a:chOff x="5017518" y="2094278"/>
            <a:chExt cx="1291842" cy="1200329"/>
          </a:xfrm>
        </p:grpSpPr>
        <p:sp>
          <p:nvSpPr>
            <p:cNvPr id="32" name="Star: 5 Points 31">
              <a:extLst>
                <a:ext uri="{FF2B5EF4-FFF2-40B4-BE49-F238E27FC236}">
                  <a16:creationId xmlns:a16="http://schemas.microsoft.com/office/drawing/2014/main" id="{4240CDCE-F996-4078-B2AD-B3B88D7EE217}"/>
                </a:ext>
              </a:extLst>
            </p:cNvPr>
            <p:cNvSpPr/>
            <p:nvPr/>
          </p:nvSpPr>
          <p:spPr>
            <a:xfrm>
              <a:off x="5017518" y="2094278"/>
              <a:ext cx="1291842" cy="1200329"/>
            </a:xfrm>
            <a:prstGeom prst="star5">
              <a:avLst>
                <a:gd name="adj" fmla="val 27972"/>
                <a:gd name="hf" fmla="val 105146"/>
                <a:gd name="vf" fmla="val 11055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800" dirty="0"/>
            </a:p>
          </p:txBody>
        </p:sp>
        <p:sp>
          <p:nvSpPr>
            <p:cNvPr id="33" name="TextBox 32">
              <a:extLst>
                <a:ext uri="{FF2B5EF4-FFF2-40B4-BE49-F238E27FC236}">
                  <a16:creationId xmlns:a16="http://schemas.microsoft.com/office/drawing/2014/main" id="{AFF18518-73BE-44F7-93A9-8EBD5F93C924}"/>
                </a:ext>
              </a:extLst>
            </p:cNvPr>
            <p:cNvSpPr txBox="1"/>
            <p:nvPr/>
          </p:nvSpPr>
          <p:spPr>
            <a:xfrm>
              <a:off x="5164078" y="2620317"/>
              <a:ext cx="966722" cy="461665"/>
            </a:xfrm>
            <a:prstGeom prst="rect">
              <a:avLst/>
            </a:prstGeom>
            <a:noFill/>
          </p:spPr>
          <p:txBody>
            <a:bodyPr wrap="square" rtlCol="0">
              <a:spAutoFit/>
            </a:bodyPr>
            <a:lstStyle/>
            <a:p>
              <a:pPr algn="ctr"/>
              <a:r>
                <a:rPr lang="en-US" sz="2400" dirty="0"/>
                <a:t>Nam</a:t>
              </a:r>
            </a:p>
          </p:txBody>
        </p:sp>
      </p:grpSp>
      <p:sp>
        <p:nvSpPr>
          <p:cNvPr id="29" name="Freeform: Shape 28">
            <a:extLst>
              <a:ext uri="{FF2B5EF4-FFF2-40B4-BE49-F238E27FC236}">
                <a16:creationId xmlns:a16="http://schemas.microsoft.com/office/drawing/2014/main" id="{16DCAA80-79D3-44A0-A440-EBC967F5CCC5}"/>
              </a:ext>
            </a:extLst>
          </p:cNvPr>
          <p:cNvSpPr/>
          <p:nvPr/>
        </p:nvSpPr>
        <p:spPr>
          <a:xfrm>
            <a:off x="8016240" y="1991360"/>
            <a:ext cx="629920" cy="304800"/>
          </a:xfrm>
          <a:custGeom>
            <a:avLst/>
            <a:gdLst>
              <a:gd name="connsiteX0" fmla="*/ 0 w 650240"/>
              <a:gd name="connsiteY0" fmla="*/ 264160 h 264160"/>
              <a:gd name="connsiteX1" fmla="*/ 650240 w 650240"/>
              <a:gd name="connsiteY1" fmla="*/ 0 h 264160"/>
            </a:gdLst>
            <a:ahLst/>
            <a:cxnLst>
              <a:cxn ang="0">
                <a:pos x="connsiteX0" y="connsiteY0"/>
              </a:cxn>
              <a:cxn ang="0">
                <a:pos x="connsiteX1" y="connsiteY1"/>
              </a:cxn>
            </a:cxnLst>
            <a:rect l="l" t="t" r="r" b="b"/>
            <a:pathLst>
              <a:path w="650240" h="264160">
                <a:moveTo>
                  <a:pt x="0" y="264160"/>
                </a:moveTo>
                <a:cubicBezTo>
                  <a:pt x="270933" y="147320"/>
                  <a:pt x="541867" y="30480"/>
                  <a:pt x="65024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00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23" grpId="0" animBg="1"/>
      <p:bldP spid="14" grpId="0"/>
      <p:bldP spid="25" grpId="0" animBg="1"/>
      <p:bldP spid="16" grpId="0" animBg="1"/>
      <p:bldP spid="30"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7" name="Picture 6">
            <a:extLst>
              <a:ext uri="{FF2B5EF4-FFF2-40B4-BE49-F238E27FC236}">
                <a16:creationId xmlns:a16="http://schemas.microsoft.com/office/drawing/2014/main" id="{637F78C1-D8E7-4657-B8EB-9CDC6D869879}"/>
              </a:ext>
            </a:extLst>
          </p:cNvPr>
          <p:cNvPicPr>
            <a:picLocks noChangeAspect="1"/>
          </p:cNvPicPr>
          <p:nvPr/>
        </p:nvPicPr>
        <p:blipFill>
          <a:blip r:embed="rId7"/>
          <a:stretch>
            <a:fillRect/>
          </a:stretch>
        </p:blipFill>
        <p:spPr>
          <a:xfrm>
            <a:off x="429311" y="2213951"/>
            <a:ext cx="6943946" cy="2347163"/>
          </a:xfrm>
          <a:prstGeom prst="rect">
            <a:avLst/>
          </a:prstGeom>
        </p:spPr>
      </p:pic>
    </p:spTree>
    <p:extLst>
      <p:ext uri="{BB962C8B-B14F-4D97-AF65-F5344CB8AC3E}">
        <p14:creationId xmlns:p14="http://schemas.microsoft.com/office/powerpoint/2010/main" val="687188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50B62283-F769-45A7-8C1E-0EFA9142B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91" y="223520"/>
            <a:ext cx="10620991" cy="6331745"/>
          </a:xfrm>
          <a:prstGeom prst="rect">
            <a:avLst/>
          </a:prstGeom>
        </p:spPr>
      </p:pic>
      <p:pic>
        <p:nvPicPr>
          <p:cNvPr id="53" name="图片 3">
            <a:extLst>
              <a:ext uri="{FF2B5EF4-FFF2-40B4-BE49-F238E27FC236}">
                <a16:creationId xmlns:a16="http://schemas.microsoft.com/office/drawing/2014/main" id="{E967028A-1BFB-45A5-A429-78F219A93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592" y="3997"/>
            <a:ext cx="2276475" cy="1838325"/>
          </a:xfrm>
          <a:prstGeom prst="rect">
            <a:avLst/>
          </a:prstGeom>
        </p:spPr>
      </p:pic>
      <p:pic>
        <p:nvPicPr>
          <p:cNvPr id="55" name="Picture 54" descr="A picture containing toy, doll&#10;&#10;Description automatically generated">
            <a:extLst>
              <a:ext uri="{FF2B5EF4-FFF2-40B4-BE49-F238E27FC236}">
                <a16:creationId xmlns:a16="http://schemas.microsoft.com/office/drawing/2014/main" id="{84F2015D-EE9F-490B-B31E-D48199923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97" y="3599102"/>
            <a:ext cx="3855703" cy="3535680"/>
          </a:xfrm>
          <a:prstGeom prst="rect">
            <a:avLst/>
          </a:prstGeom>
        </p:spPr>
      </p:pic>
      <p:sp>
        <p:nvSpPr>
          <p:cNvPr id="9" name="TextBox 8">
            <a:extLst>
              <a:ext uri="{FF2B5EF4-FFF2-40B4-BE49-F238E27FC236}">
                <a16:creationId xmlns:a16="http://schemas.microsoft.com/office/drawing/2014/main" id="{C85708CA-E7C4-4399-8EDE-1B8E778B9C73}"/>
              </a:ext>
            </a:extLst>
          </p:cNvPr>
          <p:cNvSpPr txBox="1"/>
          <p:nvPr/>
        </p:nvSpPr>
        <p:spPr>
          <a:xfrm rot="21200484">
            <a:off x="1472584" y="1637606"/>
            <a:ext cx="471423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Lựa chọn cách giải quyết bất đồng giữa những người bạn</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5612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圆角矩形 5">
            <a:extLst>
              <a:ext uri="{FF2B5EF4-FFF2-40B4-BE49-F238E27FC236}">
                <a16:creationId xmlns:a16="http://schemas.microsoft.com/office/drawing/2014/main" id="{C7DF2FF7-835C-4EA0-A319-8DBF963FFBD2}"/>
              </a:ext>
            </a:extLst>
          </p:cNvPr>
          <p:cNvSpPr/>
          <p:nvPr/>
        </p:nvSpPr>
        <p:spPr>
          <a:xfrm>
            <a:off x="1239520" y="228312"/>
            <a:ext cx="10109200" cy="1183928"/>
          </a:xfrm>
          <a:prstGeom prst="roundRect">
            <a:avLst/>
          </a:prstGeom>
          <a:solidFill>
            <a:srgbClr val="74AC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lvl="0" algn="ctr">
              <a:defRPr/>
            </a:pPr>
            <a:r>
              <a:rPr lang="en-US" altLang="zh-CN" sz="4000" dirty="0" err="1">
                <a:solidFill>
                  <a:prstClr val="white"/>
                </a:solidFill>
                <a:latin typeface="Arial" panose="020B0604020202020204" pitchFamily="34" charset="0"/>
                <a:cs typeface="Arial" panose="020B0604020202020204" pitchFamily="34" charset="0"/>
              </a:rPr>
              <a:t>Suy</a:t>
            </a:r>
            <a:r>
              <a:rPr lang="en-US" altLang="zh-CN" sz="4000" dirty="0">
                <a:solidFill>
                  <a:prstClr val="white"/>
                </a:solidFill>
                <a:latin typeface="Arial" panose="020B0604020202020204" pitchFamily="34" charset="0"/>
                <a:cs typeface="Arial" panose="020B0604020202020204" pitchFamily="34" charset="0"/>
              </a:rPr>
              <a:t> </a:t>
            </a:r>
            <a:r>
              <a:rPr lang="vi-VN" altLang="zh-CN" sz="4000" dirty="0">
                <a:solidFill>
                  <a:prstClr val="white"/>
                </a:solidFill>
                <a:latin typeface="Arial" panose="020B0604020202020204" pitchFamily="34" charset="0"/>
                <a:cs typeface="Arial" panose="020B0604020202020204" pitchFamily="34" charset="0"/>
              </a:rPr>
              <a:t>nghĩ và nhớ lại một tình huống giận dỗi với bạn</a:t>
            </a:r>
            <a:endParaRPr kumimoji="0" lang="vi-VN" altLang="zh-CN" sz="40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id="{5769AC8F-B477-4105-A143-2E87B291E8A0}"/>
              </a:ext>
            </a:extLst>
          </p:cNvPr>
          <p:cNvPicPr>
            <a:picLocks noChangeAspect="1"/>
          </p:cNvPicPr>
          <p:nvPr/>
        </p:nvPicPr>
        <p:blipFill>
          <a:blip r:embed="rId4"/>
          <a:stretch>
            <a:fillRect/>
          </a:stretch>
        </p:blipFill>
        <p:spPr>
          <a:xfrm>
            <a:off x="1495523" y="2027554"/>
            <a:ext cx="9200953" cy="3377565"/>
          </a:xfrm>
          <a:prstGeom prst="rect">
            <a:avLst/>
          </a:prstGeom>
        </p:spPr>
      </p:pic>
    </p:spTree>
    <p:extLst>
      <p:ext uri="{BB962C8B-B14F-4D97-AF65-F5344CB8AC3E}">
        <p14:creationId xmlns:p14="http://schemas.microsoft.com/office/powerpoint/2010/main" val="2222299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654685" y="3761329"/>
            <a:ext cx="3785235" cy="2085288"/>
            <a:chOff x="8416216" y="4844834"/>
            <a:chExt cx="3649410" cy="1874465"/>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3158762" y="832403"/>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dirty="0" err="1">
                <a:latin typeface="Arial" panose="020B0604020202020204" pitchFamily="34" charset="0"/>
                <a:cs typeface="Arial" panose="020B0604020202020204" pitchFamily="34" charset="0"/>
              </a:rPr>
              <a:t>Lý</a:t>
            </a:r>
            <a:r>
              <a:rPr lang="en-US" sz="2800" dirty="0">
                <a:latin typeface="Arial" panose="020B0604020202020204" pitchFamily="34" charset="0"/>
                <a:cs typeface="Arial" panose="020B0604020202020204" pitchFamily="34" charset="0"/>
              </a:rPr>
              <a:t> do </a:t>
            </a:r>
            <a:r>
              <a:rPr lang="en-US" sz="2800" dirty="0" err="1">
                <a:latin typeface="Arial" panose="020B0604020202020204" pitchFamily="34" charset="0"/>
                <a:cs typeface="Arial" panose="020B0604020202020204" pitchFamily="34" charset="0"/>
              </a:rPr>
              <a:t>xảy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712458" y="2580640"/>
            <a:ext cx="6595621"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dirty="0">
                <a:latin typeface="Arial" panose="020B0604020202020204" pitchFamily="34" charset="0"/>
                <a:cs typeface="Arial" panose="020B0604020202020204" pitchFamily="34" charset="0"/>
              </a:rPr>
              <a:t> Cảm xúc khi đang giận dỗi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712458" y="4037000"/>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sẽ</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như</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1958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TotalTime>
  <Words>375</Words>
  <Application>Microsoft Office PowerPoint</Application>
  <PresentationFormat>Widescreen</PresentationFormat>
  <Paragraphs>54</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Georgia</vt:lpstr>
      <vt:lpstr>Times New Roman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28</cp:revision>
  <dcterms:created xsi:type="dcterms:W3CDTF">2022-08-04T03:07:46Z</dcterms:created>
  <dcterms:modified xsi:type="dcterms:W3CDTF">2024-11-08T15:57:11Z</dcterms:modified>
</cp:coreProperties>
</file>