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3" r:id="rId2"/>
    <p:sldId id="457" r:id="rId3"/>
    <p:sldId id="448" r:id="rId4"/>
    <p:sldId id="467" r:id="rId5"/>
    <p:sldId id="469" r:id="rId6"/>
    <p:sldId id="465" r:id="rId7"/>
    <p:sldId id="46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ECD59"/>
    <a:srgbClr val="DDAD49"/>
    <a:srgbClr val="FFE666"/>
    <a:srgbClr val="FFFF9E"/>
    <a:srgbClr val="FFFF99"/>
    <a:srgbClr val="FFFF66"/>
    <a:srgbClr val="FFD268"/>
    <a:srgbClr val="F95C63"/>
    <a:srgbClr val="FFE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4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0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32817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FD34E-F991-4465-83F7-9F4E4AFC26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 r="2239" b="33489"/>
          <a:stretch/>
        </p:blipFill>
        <p:spPr>
          <a:xfrm>
            <a:off x="5040568" y="6220654"/>
            <a:ext cx="2452054" cy="12746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" y="-234327"/>
            <a:ext cx="10374776" cy="7326654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838156" y="274188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881349" y="1348505"/>
            <a:ext cx="577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Chủ đề 3:</a:t>
            </a:r>
          </a:p>
          <a:p>
            <a:pPr algn="ctr"/>
            <a:r>
              <a:rPr lang="en-US" sz="3600" b="1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Vui đến trường</a:t>
            </a:r>
            <a:endParaRPr lang="en-US" sz="3600" b="1" dirty="0">
              <a:ln w="254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373086" y="2741887"/>
            <a:ext cx="7339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Bài 12:</a:t>
            </a:r>
          </a:p>
          <a:p>
            <a:pPr algn="ctr"/>
            <a:r>
              <a:rPr lang="en-US" sz="5400" b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Thầy cô trong mắt em</a:t>
            </a:r>
            <a:endParaRPr lang="en-US" sz="5400" b="1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589182" y="2159531"/>
            <a:ext cx="2675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THẦY CÔ TRONG MẮT EM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6286802" y="449252"/>
            <a:ext cx="45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Hoạt động giáo dục theo chủ đề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62" y="284358"/>
            <a:ext cx="2150948" cy="20212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" y="0"/>
            <a:ext cx="1083839" cy="11972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8951" y="0"/>
            <a:ext cx="980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giáo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dục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theo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FF7C0A"/>
                </a:solidFill>
                <a:latin typeface="UTM Avo" panose="02040603050506020204" pitchFamily="18" charset="0"/>
              </a:rPr>
              <a:t>chủ</a:t>
            </a:r>
            <a:r>
              <a:rPr lang="en-US" sz="3600" b="1">
                <a:solidFill>
                  <a:srgbClr val="FF7C0A"/>
                </a:solidFill>
                <a:latin typeface="UTM Avo" panose="02040603050506020204" pitchFamily="18" charset="0"/>
              </a:rPr>
              <a:t> đề</a:t>
            </a:r>
            <a:endParaRPr lang="en-US" sz="3600" b="1" dirty="0">
              <a:solidFill>
                <a:srgbClr val="FF7C0A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280" y="829695"/>
            <a:ext cx="6875600" cy="735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1. Hát về thầy cô và mái trường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">
            <a:extLst>
              <a:ext uri="{FF2B5EF4-FFF2-40B4-BE49-F238E27FC236}">
                <a16:creationId xmlns:a16="http://schemas.microsoft.com/office/drawing/2014/main" id="{E7E018F6-3711-43F4-A7A6-0FFE7CAE9E93}"/>
              </a:ext>
            </a:extLst>
          </p:cNvPr>
          <p:cNvGrpSpPr/>
          <p:nvPr/>
        </p:nvGrpSpPr>
        <p:grpSpPr>
          <a:xfrm>
            <a:off x="-1958546" y="4906313"/>
            <a:ext cx="21232385" cy="6444890"/>
            <a:chOff x="-4509203" y="4493865"/>
            <a:chExt cx="21232385" cy="6444890"/>
          </a:xfrm>
          <a:solidFill>
            <a:srgbClr val="FFE4D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115">
              <a:extLst>
                <a:ext uri="{FF2B5EF4-FFF2-40B4-BE49-F238E27FC236}">
                  <a16:creationId xmlns:a16="http://schemas.microsoft.com/office/drawing/2014/main" id="{0842F309-BE5D-4FB7-A2CD-03AE56CA3741}"/>
                </a:ext>
              </a:extLst>
            </p:cNvPr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5" name="云形 116">
                <a:extLst>
                  <a:ext uri="{FF2B5EF4-FFF2-40B4-BE49-F238E27FC236}">
                    <a16:creationId xmlns:a16="http://schemas.microsoft.com/office/drawing/2014/main" id="{1B36D488-F58F-4AD3-91FF-BF36D2A242FE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云形 117">
                <a:extLst>
                  <a:ext uri="{FF2B5EF4-FFF2-40B4-BE49-F238E27FC236}">
                    <a16:creationId xmlns:a16="http://schemas.microsoft.com/office/drawing/2014/main" id="{2CE22206-8F91-4072-8212-715FDA7F7607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102">
              <a:extLst>
                <a:ext uri="{FF2B5EF4-FFF2-40B4-BE49-F238E27FC236}">
                  <a16:creationId xmlns:a16="http://schemas.microsoft.com/office/drawing/2014/main" id="{3CE4816B-B79B-47FE-A367-B424E697405B}"/>
                </a:ext>
              </a:extLst>
            </p:cNvPr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3" name="云形 105">
                <a:extLst>
                  <a:ext uri="{FF2B5EF4-FFF2-40B4-BE49-F238E27FC236}">
                    <a16:creationId xmlns:a16="http://schemas.microsoft.com/office/drawing/2014/main" id="{93ABB912-0D78-4E85-B7E4-2C7555D030C5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云形 114">
                <a:extLst>
                  <a:ext uri="{FF2B5EF4-FFF2-40B4-BE49-F238E27FC236}">
                    <a16:creationId xmlns:a16="http://schemas.microsoft.com/office/drawing/2014/main" id="{B0E0F95C-33D0-4FE3-B5FC-5E800D1B73BF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5" y="-29214"/>
            <a:ext cx="1067144" cy="10027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56059" y="0"/>
            <a:ext cx="109199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UTM Avo" panose="02040603050506020204" pitchFamily="18" charset="0"/>
              </a:rPr>
              <a:t>1. Hát về thầy cô và mái trường</a:t>
            </a:r>
          </a:p>
          <a:p>
            <a:r>
              <a:rPr lang="en-US" sz="3200">
                <a:latin typeface="UTM Avo" panose="02040603050506020204" pitchFamily="18" charset="0"/>
              </a:rPr>
              <a:t>- Chia sẻ về cảm xúc mà bài hát đã mang lại cho em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05" y="1330041"/>
            <a:ext cx="10413734" cy="3581780"/>
          </a:xfrm>
          <a:prstGeom prst="rect">
            <a:avLst/>
          </a:prstGeom>
        </p:spPr>
      </p:pic>
      <p:pic>
        <p:nvPicPr>
          <p:cNvPr id="38" name="Picture 37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88339E0D-13D1-469F-B6B3-7583BEA52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9941" y1="40237" x2="89941" y2="40237"/>
                        <a14:backgroundMark x1="87574" y1="40237" x2="87574" y2="40237"/>
                        <a14:backgroundMark x1="90828" y1="43491" x2="90828" y2="43491"/>
                        <a14:backgroundMark x1="42899" y1="80473" x2="42899" y2="80473"/>
                        <a14:backgroundMark x1="44379" y1="78994" x2="44379" y2="78994"/>
                        <a14:backgroundMark x1="46154" y1="79586" x2="46154" y2="79586"/>
                        <a14:backgroundMark x1="47337" y1="80473" x2="47337" y2="8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17" y="3873869"/>
            <a:ext cx="3129822" cy="3129822"/>
          </a:xfrm>
          <a:prstGeom prst="rect">
            <a:avLst/>
          </a:prstGeom>
        </p:spPr>
      </p:pic>
      <p:pic>
        <p:nvPicPr>
          <p:cNvPr id="39" name="Picture 38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1185076-66A1-4467-AFC8-4ACAB9D486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959" y1="83432" x2="52959" y2="83432"/>
                        <a14:foregroundMark x1="73373" y1="84911" x2="73373" y2="84911"/>
                        <a14:foregroundMark x1="72781" y1="85207" x2="72781" y2="85207"/>
                        <a14:foregroundMark x1="72781" y1="85207" x2="72781" y2="85207"/>
                        <a14:foregroundMark x1="71302" y1="85799" x2="71302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6" y="3873869"/>
            <a:ext cx="3044732" cy="30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51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7903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">
            <a:extLst>
              <a:ext uri="{FF2B5EF4-FFF2-40B4-BE49-F238E27FC236}">
                <a16:creationId xmlns:a16="http://schemas.microsoft.com/office/drawing/2014/main" id="{E7E018F6-3711-43F4-A7A6-0FFE7CAE9E93}"/>
              </a:ext>
            </a:extLst>
          </p:cNvPr>
          <p:cNvGrpSpPr/>
          <p:nvPr/>
        </p:nvGrpSpPr>
        <p:grpSpPr>
          <a:xfrm>
            <a:off x="-1958546" y="4906313"/>
            <a:ext cx="21232385" cy="6444890"/>
            <a:chOff x="-4509203" y="4493865"/>
            <a:chExt cx="21232385" cy="6444890"/>
          </a:xfrm>
          <a:solidFill>
            <a:srgbClr val="FFE4D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115">
              <a:extLst>
                <a:ext uri="{FF2B5EF4-FFF2-40B4-BE49-F238E27FC236}">
                  <a16:creationId xmlns:a16="http://schemas.microsoft.com/office/drawing/2014/main" id="{0842F309-BE5D-4FB7-A2CD-03AE56CA3741}"/>
                </a:ext>
              </a:extLst>
            </p:cNvPr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5" name="云形 116">
                <a:extLst>
                  <a:ext uri="{FF2B5EF4-FFF2-40B4-BE49-F238E27FC236}">
                    <a16:creationId xmlns:a16="http://schemas.microsoft.com/office/drawing/2014/main" id="{1B36D488-F58F-4AD3-91FF-BF36D2A242FE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云形 117">
                <a:extLst>
                  <a:ext uri="{FF2B5EF4-FFF2-40B4-BE49-F238E27FC236}">
                    <a16:creationId xmlns:a16="http://schemas.microsoft.com/office/drawing/2014/main" id="{2CE22206-8F91-4072-8212-715FDA7F7607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102">
              <a:extLst>
                <a:ext uri="{FF2B5EF4-FFF2-40B4-BE49-F238E27FC236}">
                  <a16:creationId xmlns:a16="http://schemas.microsoft.com/office/drawing/2014/main" id="{3CE4816B-B79B-47FE-A367-B424E697405B}"/>
                </a:ext>
              </a:extLst>
            </p:cNvPr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3" name="云形 105">
                <a:extLst>
                  <a:ext uri="{FF2B5EF4-FFF2-40B4-BE49-F238E27FC236}">
                    <a16:creationId xmlns:a16="http://schemas.microsoft.com/office/drawing/2014/main" id="{93ABB912-0D78-4E85-B7E4-2C7555D030C5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云形 114">
                <a:extLst>
                  <a:ext uri="{FF2B5EF4-FFF2-40B4-BE49-F238E27FC236}">
                    <a16:creationId xmlns:a16="http://schemas.microsoft.com/office/drawing/2014/main" id="{B0E0F95C-33D0-4FE3-B5FC-5E800D1B73BF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49" y="81528"/>
            <a:ext cx="1418088" cy="13325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6600" y="79934"/>
            <a:ext cx="11607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UTM Avo" panose="02040603050506020204" pitchFamily="18" charset="0"/>
              </a:rPr>
              <a:t>2. Chia sẻ ấn tượng về thầy cô của em</a:t>
            </a:r>
          </a:p>
          <a:p>
            <a:r>
              <a:rPr lang="en-US" sz="3200">
                <a:latin typeface="UTM Avo" panose="02040603050506020204" pitchFamily="18" charset="0"/>
              </a:rPr>
              <a:t>- Kể những điều em nhớ nhất về thầy cô hoặc nhắc lại kỉ niệm giữa em và thầy cô.</a:t>
            </a:r>
          </a:p>
          <a:p>
            <a:r>
              <a:rPr lang="en-US" sz="3200">
                <a:latin typeface="UTM Avo" panose="02040603050506020204" pitchFamily="18" charset="0"/>
              </a:rPr>
              <a:t>- Chia sẻ cảm xúc của em về câu chuyện trên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16" y="2294770"/>
            <a:ext cx="11093824" cy="2566807"/>
          </a:xfrm>
          <a:prstGeom prst="rect">
            <a:avLst/>
          </a:prstGeom>
        </p:spPr>
      </p:pic>
      <p:pic>
        <p:nvPicPr>
          <p:cNvPr id="38" name="Picture 37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88339E0D-13D1-469F-B6B3-7583BEA52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9941" y1="40237" x2="89941" y2="40237"/>
                        <a14:backgroundMark x1="87574" y1="40237" x2="87574" y2="40237"/>
                        <a14:backgroundMark x1="90828" y1="43491" x2="90828" y2="43491"/>
                        <a14:backgroundMark x1="42899" y1="80473" x2="42899" y2="80473"/>
                        <a14:backgroundMark x1="44379" y1="78994" x2="44379" y2="78994"/>
                        <a14:backgroundMark x1="46154" y1="79586" x2="46154" y2="79586"/>
                        <a14:backgroundMark x1="47337" y1="80473" x2="47337" y2="8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17" y="3873869"/>
            <a:ext cx="3129822" cy="3129822"/>
          </a:xfrm>
          <a:prstGeom prst="rect">
            <a:avLst/>
          </a:prstGeom>
        </p:spPr>
      </p:pic>
      <p:pic>
        <p:nvPicPr>
          <p:cNvPr id="39" name="Picture 38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1185076-66A1-4467-AFC8-4ACAB9D486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959" y1="83432" x2="52959" y2="83432"/>
                        <a14:foregroundMark x1="73373" y1="84911" x2="73373" y2="84911"/>
                        <a14:foregroundMark x1="72781" y1="85207" x2="72781" y2="85207"/>
                        <a14:foregroundMark x1="72781" y1="85207" x2="72781" y2="85207"/>
                        <a14:foregroundMark x1="71302" y1="85799" x2="71302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6" y="3873869"/>
            <a:ext cx="3044732" cy="30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7903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-332717" y="0"/>
            <a:ext cx="2108643" cy="21897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967" y="279393"/>
            <a:ext cx="834380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00A651"/>
                </a:solidFill>
                <a:latin typeface="UTM Avo" panose="02040603050506020204" pitchFamily="18" charset="0"/>
              </a:rPr>
              <a:t>giờ</a:t>
            </a:r>
            <a:r>
              <a:rPr lang="en-US" sz="3600" b="1">
                <a:solidFill>
                  <a:srgbClr val="00A651"/>
                </a:solidFill>
                <a:latin typeface="UTM Avo" panose="02040603050506020204" pitchFamily="18" charset="0"/>
              </a:rPr>
              <a:t> học</a:t>
            </a:r>
            <a:endParaRPr lang="en-US" sz="3600" b="1" dirty="0">
              <a:solidFill>
                <a:srgbClr val="00A65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966" y="1650425"/>
            <a:ext cx="6095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Chuẩn bị một món quà nhỏ hoặc làm một tấm bưu thiếp để gửi tặng thầy cô nhân ngày Nhà giáo Việt Nam 20 - 11.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318" y="279393"/>
            <a:ext cx="4144378" cy="5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2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" y="-196227"/>
            <a:ext cx="10374776" cy="7326654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838156" y="274188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935721" y="2042199"/>
            <a:ext cx="6465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Chúc</a:t>
            </a:r>
            <a:r>
              <a:rPr lang="en-US" sz="6600" b="1" dirty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 </a:t>
            </a:r>
            <a:r>
              <a:rPr lang="en-US" sz="6600" b="1" dirty="0" err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các</a:t>
            </a:r>
            <a:r>
              <a:rPr lang="en-US" sz="6600" b="1" dirty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 con </a:t>
            </a:r>
            <a:r>
              <a:rPr lang="en-US" sz="6600" b="1" dirty="0" err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chăm</a:t>
            </a:r>
            <a:r>
              <a:rPr lang="en-US" sz="6600" b="1" dirty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 </a:t>
            </a:r>
            <a:r>
              <a:rPr lang="en-US" sz="6600" b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ngoan</a:t>
            </a:r>
            <a:r>
              <a:rPr lang="en-US" sz="6600" b="1" dirty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269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153</Words>
  <Application>Microsoft Office PowerPoint</Application>
  <PresentationFormat>Widescreen</PresentationFormat>
  <Paragraphs>20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Coiny</vt:lpstr>
      <vt:lpstr>Impact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KTUTS</cp:keywords>
  <cp:lastModifiedBy>11332</cp:lastModifiedBy>
  <cp:revision>112</cp:revision>
  <dcterms:created xsi:type="dcterms:W3CDTF">2019-03-29T12:25:33Z</dcterms:created>
  <dcterms:modified xsi:type="dcterms:W3CDTF">2024-11-22T16:49:42Z</dcterms:modified>
</cp:coreProperties>
</file>