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5"/>
  </p:notesMasterIdLst>
  <p:sldIdLst>
    <p:sldId id="470" r:id="rId3"/>
    <p:sldId id="471" r:id="rId4"/>
    <p:sldId id="472" r:id="rId5"/>
    <p:sldId id="480" r:id="rId6"/>
    <p:sldId id="479" r:id="rId7"/>
    <p:sldId id="481" r:id="rId8"/>
    <p:sldId id="482" r:id="rId9"/>
    <p:sldId id="483" r:id="rId10"/>
    <p:sldId id="493" r:id="rId11"/>
    <p:sldId id="494" r:id="rId12"/>
    <p:sldId id="495" r:id="rId13"/>
    <p:sldId id="496" r:id="rId14"/>
    <p:sldId id="484" r:id="rId15"/>
    <p:sldId id="485" r:id="rId16"/>
    <p:sldId id="318" r:id="rId17"/>
    <p:sldId id="486" r:id="rId18"/>
    <p:sldId id="490" r:id="rId19"/>
    <p:sldId id="491" r:id="rId20"/>
    <p:sldId id="492" r:id="rId21"/>
    <p:sldId id="487" r:id="rId22"/>
    <p:sldId id="488" r:id="rId23"/>
    <p:sldId id="4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150" y="1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5432641" y="2263200"/>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6036198" y="3117590"/>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6"/>
          <a:stretch>
            <a:fillRect/>
          </a:stretch>
        </p:blipFill>
        <p:spPr>
          <a:xfrm>
            <a:off x="4509018" y="3687805"/>
            <a:ext cx="7279255" cy="3170195"/>
          </a:xfrm>
          <a:prstGeom prst="rect">
            <a:avLst/>
          </a:prstGeom>
        </p:spPr>
      </p:pic>
      <p:pic>
        <p:nvPicPr>
          <p:cNvPr id="4" name="Picture 2" descr="Ảnh có chứa văn bản, biểu tượng, Phông chữ, Nhãn hiệu&#10;&#10;Mô tả được tạo tự động">
            <a:extLst>
              <a:ext uri="{FF2B5EF4-FFF2-40B4-BE49-F238E27FC236}">
                <a16:creationId xmlns:a16="http://schemas.microsoft.com/office/drawing/2014/main" id="{264E1D61-E553-2642-BDED-34CF6F844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60" y="91121"/>
            <a:ext cx="1595350" cy="1505203"/>
          </a:xfrm>
          <a:prstGeom prst="ellipse">
            <a:avLst/>
          </a:prstGeom>
        </p:spPr>
      </p:pic>
      <p:sp>
        <p:nvSpPr>
          <p:cNvPr id="6" name="Hộp Văn bản 5">
            <a:extLst>
              <a:ext uri="{FF2B5EF4-FFF2-40B4-BE49-F238E27FC236}">
                <a16:creationId xmlns:a16="http://schemas.microsoft.com/office/drawing/2014/main" id="{C1AF4129-963E-7358-B500-41578E8E0FEA}"/>
              </a:ext>
            </a:extLst>
          </p:cNvPr>
          <p:cNvSpPr txBox="1"/>
          <p:nvPr/>
        </p:nvSpPr>
        <p:spPr>
          <a:xfrm>
            <a:off x="2283044" y="1005008"/>
            <a:ext cx="75063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UBND</a:t>
            </a: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TRƯỜNG TIỂU HỌC ÁI MỘ B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9B68D-5199-07F4-2182-B78DDFBCA1D2}"/>
            </a:ext>
          </a:extLst>
        </p:cNvPr>
        <p:cNvGrpSpPr/>
        <p:nvPr/>
      </p:nvGrpSpPr>
      <p:grpSpPr>
        <a:xfrm>
          <a:off x="0" y="0"/>
          <a:ext cx="0" cy="0"/>
          <a:chOff x="0" y="0"/>
          <a:chExt cx="0" cy="0"/>
        </a:xfrm>
      </p:grpSpPr>
      <p:grpSp>
        <p:nvGrpSpPr>
          <p:cNvPr id="3" name="组合 19">
            <a:extLst>
              <a:ext uri="{FF2B5EF4-FFF2-40B4-BE49-F238E27FC236}">
                <a16:creationId xmlns:a16="http://schemas.microsoft.com/office/drawing/2014/main" id="{806F6ACB-9A55-4AE9-F6EC-C3B58BF82D85}"/>
              </a:ext>
            </a:extLst>
          </p:cNvPr>
          <p:cNvGrpSpPr/>
          <p:nvPr/>
        </p:nvGrpSpPr>
        <p:grpSpPr>
          <a:xfrm>
            <a:off x="0" y="0"/>
            <a:ext cx="12192000" cy="6858000"/>
            <a:chOff x="0" y="0"/>
            <a:chExt cx="12192000" cy="6858000"/>
          </a:xfrm>
        </p:grpSpPr>
        <p:pic>
          <p:nvPicPr>
            <p:cNvPr id="4" name="图片 20">
              <a:extLst>
                <a:ext uri="{FF2B5EF4-FFF2-40B4-BE49-F238E27FC236}">
                  <a16:creationId xmlns:a16="http://schemas.microsoft.com/office/drawing/2014/main" id="{B420E0C6-AE8E-86F9-1FB9-8557FF002C9F}"/>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5" name="矩形 22">
              <a:extLst>
                <a:ext uri="{FF2B5EF4-FFF2-40B4-BE49-F238E27FC236}">
                  <a16:creationId xmlns:a16="http://schemas.microsoft.com/office/drawing/2014/main" id="{6E642EA5-9312-805D-0575-F1A855F75F2A}"/>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 name="Hộp Văn bản 1">
            <a:extLst>
              <a:ext uri="{FF2B5EF4-FFF2-40B4-BE49-F238E27FC236}">
                <a16:creationId xmlns:a16="http://schemas.microsoft.com/office/drawing/2014/main" id="{E1620062-8470-3A3F-050E-525548231ADB}"/>
              </a:ext>
            </a:extLst>
          </p:cNvPr>
          <p:cNvSpPr txBox="1"/>
          <p:nvPr/>
        </p:nvSpPr>
        <p:spPr>
          <a:xfrm>
            <a:off x="401052" y="1160810"/>
            <a:ext cx="10908632" cy="5639557"/>
          </a:xfrm>
          <a:prstGeom prst="rect">
            <a:avLst/>
          </a:prstGeom>
          <a:noFill/>
        </p:spPr>
        <p:txBody>
          <a:bodyPr wrap="square" rtlCol="0">
            <a:spAutoFit/>
          </a:bodyPr>
          <a:lstStyle/>
          <a:p>
            <a:pPr>
              <a:lnSpc>
                <a:spcPct val="107000"/>
              </a:lnSpc>
              <a:spcAft>
                <a:spcPts val="800"/>
              </a:spcAft>
            </a:pPr>
            <a:r>
              <a:rPr lang="vi-VN"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THÀNH TÍCH CỦA TRƯỜNG :</a:t>
            </a:r>
            <a:endParaRPr lang="vi-VN"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2016;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I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2021 (Chu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LĐLĐ</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2015</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Cờ</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2016</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Cờ</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2017</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ương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TNCS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Chí Minh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2019, 2020, 2021, 2022.</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2022</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2023</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Cờ</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2016, 2017, 2018, 2023</a:t>
            </a:r>
            <a:endParaRPr lang="vi-VN"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2887600931"/>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4E44B-FF33-D789-ACB7-C47A937D82E1}"/>
            </a:ext>
          </a:extLst>
        </p:cNvPr>
        <p:cNvGrpSpPr/>
        <p:nvPr/>
      </p:nvGrpSpPr>
      <p:grpSpPr>
        <a:xfrm>
          <a:off x="0" y="0"/>
          <a:ext cx="0" cy="0"/>
          <a:chOff x="0" y="0"/>
          <a:chExt cx="0" cy="0"/>
        </a:xfrm>
      </p:grpSpPr>
      <p:grpSp>
        <p:nvGrpSpPr>
          <p:cNvPr id="3" name="组合 19">
            <a:extLst>
              <a:ext uri="{FF2B5EF4-FFF2-40B4-BE49-F238E27FC236}">
                <a16:creationId xmlns:a16="http://schemas.microsoft.com/office/drawing/2014/main" id="{0227BFAA-6B15-FB99-86CF-B0C3D5FF4CCF}"/>
              </a:ext>
            </a:extLst>
          </p:cNvPr>
          <p:cNvGrpSpPr/>
          <p:nvPr/>
        </p:nvGrpSpPr>
        <p:grpSpPr>
          <a:xfrm>
            <a:off x="0" y="0"/>
            <a:ext cx="12192000" cy="6858000"/>
            <a:chOff x="0" y="0"/>
            <a:chExt cx="12192000" cy="6858000"/>
          </a:xfrm>
        </p:grpSpPr>
        <p:pic>
          <p:nvPicPr>
            <p:cNvPr id="4" name="图片 20">
              <a:extLst>
                <a:ext uri="{FF2B5EF4-FFF2-40B4-BE49-F238E27FC236}">
                  <a16:creationId xmlns:a16="http://schemas.microsoft.com/office/drawing/2014/main" id="{26794FD5-1631-3174-4BA1-D1BDE43EA586}"/>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5" name="矩形 22">
              <a:extLst>
                <a:ext uri="{FF2B5EF4-FFF2-40B4-BE49-F238E27FC236}">
                  <a16:creationId xmlns:a16="http://schemas.microsoft.com/office/drawing/2014/main" id="{D98C1BFF-931B-2DF3-0FB9-CF88C2FC0490}"/>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 name="Hộp Văn bản 1">
            <a:extLst>
              <a:ext uri="{FF2B5EF4-FFF2-40B4-BE49-F238E27FC236}">
                <a16:creationId xmlns:a16="http://schemas.microsoft.com/office/drawing/2014/main" id="{82651FEC-4BE6-8857-0AFA-173AFBE436A2}"/>
              </a:ext>
            </a:extLst>
          </p:cNvPr>
          <p:cNvSpPr txBox="1"/>
          <p:nvPr/>
        </p:nvSpPr>
        <p:spPr>
          <a:xfrm>
            <a:off x="256672" y="1054100"/>
            <a:ext cx="10732169" cy="6137321"/>
          </a:xfrm>
          <a:prstGeom prst="rect">
            <a:avLst/>
          </a:prstGeom>
          <a:noFill/>
        </p:spPr>
        <p:txBody>
          <a:bodyPr wrap="square" rtlCol="0">
            <a:spAutoFit/>
          </a:bodyPr>
          <a:lstStyle/>
          <a:p>
            <a:pPr>
              <a:lnSpc>
                <a:spcPct val="107000"/>
              </a:lnSpc>
              <a:spcAft>
                <a:spcPts val="800"/>
              </a:spcAft>
            </a:pPr>
            <a:r>
              <a:rPr lang="vi-VN" sz="2400" b="1" dirty="0">
                <a:solidFill>
                  <a:srgbClr val="C00000"/>
                </a:solidFill>
                <a:latin typeface="Times New Roman" panose="02020603050405020304" pitchFamily="18" charset="0"/>
                <a:cs typeface="Times New Roman" panose="02020603050405020304" pitchFamily="18" charset="0"/>
              </a:rPr>
              <a:t>THÀNH TÍCH CỦA TRƯỜNG :</a:t>
            </a: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Liên </a:t>
            </a:r>
            <a:r>
              <a:rPr lang="en-US" sz="2400" b="1" dirty="0" err="1">
                <a:solidFill>
                  <a:srgbClr val="FF0000"/>
                </a:solidFill>
                <a:latin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xuất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sắc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 Thành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 9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2015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2024</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khen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Trung </a:t>
            </a:r>
            <a:r>
              <a:rPr lang="en-US" sz="2400" b="1" dirty="0" err="1">
                <a:solidFill>
                  <a:srgbClr val="FF0000"/>
                </a:solidFill>
                <a:latin typeface="Times New Roman" panose="02020603050405020304" pitchFamily="18" charset="0"/>
                <a:cs typeface="Times New Roman" panose="02020603050405020304" pitchFamily="18" charset="0"/>
              </a:rPr>
              <a:t>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TNTP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Hồ</a:t>
            </a:r>
            <a:r>
              <a:rPr lang="en-US" sz="2400" b="1" dirty="0">
                <a:solidFill>
                  <a:srgbClr val="FF0000"/>
                </a:solidFill>
                <a:latin typeface="Times New Roman" panose="02020603050405020304" pitchFamily="18" charset="0"/>
                <a:cs typeface="Times New Roman" panose="02020603050405020304" pitchFamily="18" charset="0"/>
              </a:rPr>
              <a:t> Chí Minh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2024</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Chi </a:t>
            </a:r>
            <a:r>
              <a:rPr lang="en-US" sz="2400" b="1" dirty="0" err="1">
                <a:solidFill>
                  <a:srgbClr val="FF0000"/>
                </a:solidFill>
                <a:latin typeface="Times New Roman" panose="02020603050405020304" pitchFamily="18" charset="0"/>
                <a:cs typeface="Times New Roman" panose="02020603050405020304" pitchFamily="18" charset="0"/>
              </a:rPr>
              <a:t>bộ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Chi </a:t>
            </a:r>
            <a:r>
              <a:rPr lang="en-US" sz="2400" b="1" dirty="0" err="1">
                <a:solidFill>
                  <a:srgbClr val="FF0000"/>
                </a:solidFill>
                <a:latin typeface="Times New Roman" panose="02020603050405020304" pitchFamily="18" charset="0"/>
                <a:cs typeface="Times New Roman" panose="02020603050405020304" pitchFamily="18" charset="0"/>
              </a:rPr>
              <a:t>bộ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xuất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sắc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vụ</a:t>
            </a:r>
            <a:r>
              <a:rPr lang="en-US" sz="2400" b="1"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- 7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2015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2018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2020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2023) </a:t>
            </a:r>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Lao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xuất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sắc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 Thành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giỏi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Quận</a:t>
            </a:r>
            <a:r>
              <a:rPr lang="en-US" sz="2400" b="1" dirty="0">
                <a:solidFill>
                  <a:srgbClr val="FF0000"/>
                </a:solidFill>
                <a:latin typeface="Times New Roman" panose="02020603050405020304" pitchFamily="18" charset="0"/>
                <a:cs typeface="Times New Roman" panose="02020603050405020304" pitchFamily="18" charset="0"/>
              </a:rPr>
              <a:t>, Thành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 126 </a:t>
            </a:r>
            <a:r>
              <a:rPr lang="en-US" sz="2400" b="1" dirty="0" err="1">
                <a:solidFill>
                  <a:srgbClr val="FF0000"/>
                </a:solidFill>
                <a:latin typeface="Times New Roman" panose="02020603050405020304" pitchFamily="18" charset="0"/>
                <a:cs typeface="Times New Roman" panose="02020603050405020304" pitchFamily="18" charset="0"/>
              </a:rPr>
              <a:t>lượt</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Văn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Quốc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52;</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Quốc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98</a:t>
            </a:r>
            <a:endParaRPr lang="vi-VN" sz="2400" b="1" dirty="0">
              <a:solidFill>
                <a:srgbClr val="FF0000"/>
              </a:solidFill>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rgbClr val="FF0000"/>
                </a:solidFill>
                <a:latin typeface="Times New Roman" panose="02020603050405020304" pitchFamily="18" charset="0"/>
                <a:cs typeface="Times New Roman" panose="02020603050405020304" pitchFamily="18" charset="0"/>
              </a:rPr>
              <a:t>+ Thành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 462; + </a:t>
            </a:r>
            <a:r>
              <a:rPr lang="en-US" sz="2400" b="1" dirty="0" err="1">
                <a:solidFill>
                  <a:srgbClr val="FF0000"/>
                </a:solidFill>
                <a:latin typeface="Times New Roman" panose="02020603050405020304" pitchFamily="18" charset="0"/>
                <a:cs typeface="Times New Roman" panose="02020603050405020304" pitchFamily="18" charset="0"/>
              </a:rPr>
              <a:t>Quận</a:t>
            </a:r>
            <a:r>
              <a:rPr lang="en-US" sz="2400" b="1" dirty="0">
                <a:solidFill>
                  <a:srgbClr val="FF0000"/>
                </a:solidFill>
                <a:latin typeface="Times New Roman" panose="02020603050405020304" pitchFamily="18" charset="0"/>
                <a:cs typeface="Times New Roman" panose="02020603050405020304" pitchFamily="18" charset="0"/>
              </a:rPr>
              <a:t>: 295</a:t>
            </a:r>
            <a:endParaRPr lang="vi-VN" sz="2400" b="1" dirty="0">
              <a:solidFill>
                <a:srgbClr val="FF0000"/>
              </a:solidFill>
              <a:latin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421130859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A91FF-E323-088C-DCCE-7A659AC5837D}"/>
            </a:ext>
          </a:extLst>
        </p:cNvPr>
        <p:cNvGrpSpPr/>
        <p:nvPr/>
      </p:nvGrpSpPr>
      <p:grpSpPr>
        <a:xfrm>
          <a:off x="0" y="0"/>
          <a:ext cx="0" cy="0"/>
          <a:chOff x="0" y="0"/>
          <a:chExt cx="0" cy="0"/>
        </a:xfrm>
      </p:grpSpPr>
      <p:grpSp>
        <p:nvGrpSpPr>
          <p:cNvPr id="3" name="组合 19">
            <a:extLst>
              <a:ext uri="{FF2B5EF4-FFF2-40B4-BE49-F238E27FC236}">
                <a16:creationId xmlns:a16="http://schemas.microsoft.com/office/drawing/2014/main" id="{770F24C2-CFD8-4380-CAE0-6ADBD7F2CA2D}"/>
              </a:ext>
            </a:extLst>
          </p:cNvPr>
          <p:cNvGrpSpPr/>
          <p:nvPr/>
        </p:nvGrpSpPr>
        <p:grpSpPr>
          <a:xfrm>
            <a:off x="-368967" y="-48126"/>
            <a:ext cx="12192000" cy="6858000"/>
            <a:chOff x="0" y="0"/>
            <a:chExt cx="12192000" cy="6858000"/>
          </a:xfrm>
        </p:grpSpPr>
        <p:pic>
          <p:nvPicPr>
            <p:cNvPr id="4" name="图片 20">
              <a:extLst>
                <a:ext uri="{FF2B5EF4-FFF2-40B4-BE49-F238E27FC236}">
                  <a16:creationId xmlns:a16="http://schemas.microsoft.com/office/drawing/2014/main" id="{1A8CCFD5-5A73-E511-8223-2EA249831A49}"/>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5" name="矩形 22">
              <a:extLst>
                <a:ext uri="{FF2B5EF4-FFF2-40B4-BE49-F238E27FC236}">
                  <a16:creationId xmlns:a16="http://schemas.microsoft.com/office/drawing/2014/main" id="{F37AF90F-652E-6D80-CF13-7C27803E8323}"/>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Hộp Văn bản 1">
            <a:extLst>
              <a:ext uri="{FF2B5EF4-FFF2-40B4-BE49-F238E27FC236}">
                <a16:creationId xmlns:a16="http://schemas.microsoft.com/office/drawing/2014/main" id="{5FA6DF24-4F64-E383-A19E-E64C0C5E1CCD}"/>
              </a:ext>
            </a:extLst>
          </p:cNvPr>
          <p:cNvSpPr txBox="1"/>
          <p:nvPr/>
        </p:nvSpPr>
        <p:spPr>
          <a:xfrm>
            <a:off x="368967" y="1897659"/>
            <a:ext cx="10668001" cy="3633559"/>
          </a:xfrm>
          <a:prstGeom prst="rect">
            <a:avLst/>
          </a:prstGeom>
          <a:noFill/>
        </p:spPr>
        <p:txBody>
          <a:bodyPr wrap="square" rtlCol="0">
            <a:spAutoFit/>
          </a:bodyPr>
          <a:lstStyle/>
          <a:p>
            <a:pPr>
              <a:lnSpc>
                <a:spcPct val="107000"/>
              </a:lnSpc>
              <a:spcAft>
                <a:spcPts val="800"/>
              </a:spcAft>
            </a:pP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tục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huy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yêu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cầu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CBGVNV</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a:t>
            </a:r>
            <a:r>
              <a:rPr lang="en-US" sz="3200" b="1" dirty="0">
                <a:solidFill>
                  <a:srgbClr val="002060"/>
                </a:solidFill>
                <a:latin typeface="Times New Roman" panose="02020603050405020304" pitchFamily="18" charset="0"/>
                <a:cs typeface="Times New Roman" panose="02020603050405020304" pitchFamily="18" charset="0"/>
              </a:rPr>
              <a:t> B </a:t>
            </a:r>
            <a:r>
              <a:rPr lang="en-US" sz="3200" b="1" dirty="0" err="1">
                <a:solidFill>
                  <a:srgbClr val="002060"/>
                </a:solidFill>
                <a:latin typeface="Times New Roman" panose="02020603050405020304" pitchFamily="18" charset="0"/>
                <a:cs typeface="Times New Roman" panose="02020603050405020304" pitchFamily="18" charset="0"/>
              </a:rPr>
              <a:t>tích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đua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Quản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tốt</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Dạy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tốt</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tốt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Xanh</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Sạch</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Đẹp</a:t>
            </a:r>
            <a:r>
              <a:rPr lang="en-US" sz="3200" b="1" dirty="0">
                <a:solidFill>
                  <a:srgbClr val="002060"/>
                </a:solidFill>
                <a:latin typeface="Times New Roman" panose="02020603050405020304" pitchFamily="18" charset="0"/>
                <a:cs typeface="Times New Roman" panose="02020603050405020304" pitchFamily="18" charset="0"/>
              </a:rPr>
              <a:t> - Văn </a:t>
            </a:r>
            <a:r>
              <a:rPr lang="en-US" sz="3200" b="1" dirty="0" err="1">
                <a:solidFill>
                  <a:srgbClr val="002060"/>
                </a:solidFill>
                <a:latin typeface="Times New Roman" panose="02020603050405020304" pitchFamily="18" charset="0"/>
                <a:cs typeface="Times New Roman" panose="02020603050405020304" pitchFamily="18" charset="0"/>
              </a:rPr>
              <a:t>minh</a:t>
            </a:r>
            <a:r>
              <a:rPr lang="en-US" sz="3200" b="1" dirty="0">
                <a:solidFill>
                  <a:srgbClr val="002060"/>
                </a:solidFill>
                <a:latin typeface="Times New Roman" panose="02020603050405020304" pitchFamily="18" charset="0"/>
                <a:cs typeface="Times New Roman" panose="02020603050405020304" pitchFamily="18" charset="0"/>
              </a:rPr>
              <a:t> - An </a:t>
            </a:r>
            <a:r>
              <a:rPr lang="en-US" sz="3200" b="1" dirty="0" err="1">
                <a:solidFill>
                  <a:srgbClr val="002060"/>
                </a:solidFill>
                <a:latin typeface="Times New Roman" panose="02020603050405020304" pitchFamily="18" charset="0"/>
                <a:cs typeface="Times New Roman" panose="02020603050405020304" pitchFamily="18" charset="0"/>
              </a:rPr>
              <a:t>toàn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phúc</a:t>
            </a:r>
            <a:endParaRPr lang="vi-VN" sz="3200" b="1" dirty="0">
              <a:solidFill>
                <a:srgbClr val="002060"/>
              </a:solidFill>
              <a:latin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5098225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Quan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chép</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nhằm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đầy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Times New Roman" panose="02020603050405020304" pitchFamily="18" charset="0"/>
                <a:cs typeface="Times New Roman" panose="02020603050405020304" pitchFamily="18"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Times New Roman" panose="02020603050405020304" pitchFamily="18" charset="0"/>
                <a:cs typeface="Times New Roman" panose="02020603050405020304" pitchFamily="18"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Hoàn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thiện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1754326"/>
          </a:xfrm>
          <a:prstGeom prst="rect">
            <a:avLst/>
          </a:prstGeom>
          <a:noFill/>
        </p:spPr>
        <p:txBody>
          <a:bodyPr wrap="square" rtlCol="0">
            <a:spAutoFit/>
          </a:bodyPr>
          <a:lstStyle/>
          <a:p>
            <a:pPr algn="ctr">
              <a:defRPr/>
            </a:pPr>
            <a:r>
              <a:rPr lang="en-US" sz="3600" u="sng" dirty="0">
                <a:solidFill>
                  <a:srgbClr val="FF0000"/>
                </a:solidFill>
                <a:latin typeface="Times New Roman" panose="02020603050405020304" pitchFamily="18" charset="0"/>
                <a:cs typeface="Times New Roman" panose="02020603050405020304" pitchFamily="18" charset="0"/>
              </a:rPr>
              <a:t>V</a:t>
            </a:r>
            <a:r>
              <a:rPr lang="vi-VN" sz="3600" u="sng" dirty="0">
                <a:solidFill>
                  <a:srgbClr val="FF0000"/>
                </a:solidFill>
                <a:latin typeface="Times New Roman" panose="02020603050405020304" pitchFamily="18" charset="0"/>
                <a:cs typeface="Times New Roman" panose="02020603050405020304" pitchFamily="18" charset="0"/>
              </a:rPr>
              <a:t>ề nhà</a:t>
            </a:r>
            <a:endParaRPr lang="en-US" sz="3600" u="sng" dirty="0">
              <a:solidFill>
                <a:srgbClr val="FF0000"/>
              </a:solidFill>
              <a:latin typeface="Times New Roman" panose="02020603050405020304" pitchFamily="18" charset="0"/>
              <a:cs typeface="Times New Roman" panose="02020603050405020304" pitchFamily="18" charset="0"/>
            </a:endParaRPr>
          </a:p>
          <a:p>
            <a:pPr algn="ctr">
              <a:defRPr/>
            </a:pPr>
            <a:r>
              <a:rPr lang="en-US" sz="3600" dirty="0" err="1">
                <a:solidFill>
                  <a:srgbClr val="00B050"/>
                </a:solidFill>
                <a:latin typeface="Times New Roman" panose="02020603050405020304" pitchFamily="18" charset="0"/>
                <a:cs typeface="Times New Roman" panose="02020603050405020304" pitchFamily="18" charset="0"/>
              </a:rPr>
              <a:t>Nói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với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bố</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mẹ</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yêu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cầu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việc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cần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thực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hiện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khi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tìm</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hiểu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truyền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thống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nhà</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trường</a:t>
            </a:r>
            <a:r>
              <a:rPr lang="en-US" sz="36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1. </a:t>
            </a:r>
            <a:r>
              <a:rPr lang="en-US" sz="3600" b="1" dirty="0" err="1">
                <a:solidFill>
                  <a:srgbClr val="FFFF00"/>
                </a:solidFill>
                <a:latin typeface="Times New Roman" panose="02020603050405020304" pitchFamily="18" charset="0"/>
                <a:cs typeface="Times New Roman" panose="02020603050405020304" pitchFamily="18" charset="0"/>
              </a:rPr>
              <a:t>Cùng</a:t>
            </a:r>
            <a:r>
              <a:rPr lang="en-US" sz="3600" b="1" dirty="0">
                <a:solidFill>
                  <a:srgbClr val="FFFF00"/>
                </a:solidFill>
                <a:latin typeface="Times New Roman" panose="02020603050405020304" pitchFamily="18" charset="0"/>
                <a:cs typeface="Times New Roman" panose="02020603050405020304" pitchFamily="18" charset="0"/>
              </a:rPr>
              <a:t> Minh, </a:t>
            </a:r>
            <a:r>
              <a:rPr lang="en-US" sz="3600" b="1" dirty="0" err="1">
                <a:solidFill>
                  <a:srgbClr val="FFFF00"/>
                </a:solidFill>
                <a:latin typeface="Times New Roman" panose="02020603050405020304" pitchFamily="18" charset="0"/>
                <a:cs typeface="Times New Roman" panose="02020603050405020304" pitchFamily="18" charset="0"/>
              </a:rPr>
              <a:t>Hoa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tìm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hiểu</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truyền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thống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trường</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dirty="0">
                <a:solidFill>
                  <a:srgbClr val="002060"/>
                </a:solidFill>
                <a:latin typeface="Times New Roman" panose="02020603050405020304" pitchFamily="18" charset="0"/>
                <a:cs typeface="Times New Roman" panose="02020603050405020304" pitchFamily="18"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latin typeface="Times New Roman" panose="02020603050405020304" pitchFamily="18" charset="0"/>
                <a:cs typeface="Times New Roman" panose="02020603050405020304" pitchFamily="18"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thông</a:t>
            </a:r>
            <a:r>
              <a:rPr lang="en-US" sz="3600" dirty="0">
                <a:solidFill>
                  <a:srgbClr val="FF0000"/>
                </a:solidFill>
                <a:latin typeface="Times New Roman" panose="02020603050405020304" pitchFamily="18" charset="0"/>
                <a:cs typeface="Times New Roman" panose="02020603050405020304" pitchFamily="18"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Times New Roman" panose="02020603050405020304" pitchFamily="18" charset="0"/>
                <a:cs typeface="Times New Roman" panose="02020603050405020304" pitchFamily="18" charset="0"/>
              </a:rPr>
              <a:t>Phiếu thu thập thông tin</a:t>
            </a:r>
            <a:endParaRPr lang="en-US" sz="3600" dirty="0">
              <a:solidFill>
                <a:srgbClr val="FF0000"/>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3600" dirty="0">
                <a:solidFill>
                  <a:srgbClr val="FF0000"/>
                </a:solidFill>
                <a:latin typeface="Times New Roman" panose="02020603050405020304" pitchFamily="18" charset="0"/>
                <a:cs typeface="Times New Roman" panose="02020603050405020304" pitchFamily="18" charset="0"/>
              </a:rPr>
              <a:t>B</a:t>
            </a:r>
            <a:r>
              <a:rPr lang="vi-VN" sz="3600" dirty="0">
                <a:solidFill>
                  <a:srgbClr val="FF0000"/>
                </a:solidFill>
                <a:latin typeface="Times New Roman" panose="02020603050405020304" pitchFamily="18" charset="0"/>
                <a:cs typeface="Times New Roman" panose="02020603050405020304" pitchFamily="18"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Khi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lưu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Quan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a:t>
            </a:r>
          </a:p>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endParaRPr lang="en-US" sz="4000" dirty="0">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1107222"/>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Cùng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xây</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dựng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theo</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mẫu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gợi</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505C0C8B-4107-7ABC-8D42-0B876043B89A}"/>
              </a:ext>
            </a:extLst>
          </p:cNvPr>
          <p:cNvGrpSpPr/>
          <p:nvPr/>
        </p:nvGrpSpPr>
        <p:grpSpPr>
          <a:xfrm>
            <a:off x="0" y="0"/>
            <a:ext cx="12192000" cy="6858000"/>
            <a:chOff x="0" y="0"/>
            <a:chExt cx="12192000" cy="6858000"/>
          </a:xfrm>
        </p:grpSpPr>
        <p:pic>
          <p:nvPicPr>
            <p:cNvPr id="4" name="图片 20">
              <a:extLst>
                <a:ext uri="{FF2B5EF4-FFF2-40B4-BE49-F238E27FC236}">
                  <a16:creationId xmlns:a16="http://schemas.microsoft.com/office/drawing/2014/main" id="{564AFBCA-3158-05AE-4443-4DD7A2EA1A88}"/>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5" name="矩形 22">
              <a:extLst>
                <a:ext uri="{FF2B5EF4-FFF2-40B4-BE49-F238E27FC236}">
                  <a16:creationId xmlns:a16="http://schemas.microsoft.com/office/drawing/2014/main" id="{64C5B6DE-0141-BDC4-93B8-F29C64E4416F}"/>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Hộp Văn bản 1">
            <a:extLst>
              <a:ext uri="{FF2B5EF4-FFF2-40B4-BE49-F238E27FC236}">
                <a16:creationId xmlns:a16="http://schemas.microsoft.com/office/drawing/2014/main" id="{BB6E3944-B9BD-63B8-FBB8-A8D747AFDF1B}"/>
              </a:ext>
            </a:extLst>
          </p:cNvPr>
          <p:cNvSpPr txBox="1"/>
          <p:nvPr/>
        </p:nvSpPr>
        <p:spPr>
          <a:xfrm>
            <a:off x="368967" y="1239933"/>
            <a:ext cx="10427369" cy="5316968"/>
          </a:xfrm>
          <a:prstGeom prst="rect">
            <a:avLst/>
          </a:prstGeom>
          <a:noFill/>
        </p:spPr>
        <p:txBody>
          <a:bodyPr wrap="square" rtlCol="0">
            <a:spAutoFit/>
          </a:bodyPr>
          <a:lstStyle/>
          <a:p>
            <a:pPr>
              <a:lnSpc>
                <a:spcPct val="107000"/>
              </a:lnSpc>
              <a:spcAft>
                <a:spcPts val="800"/>
              </a:spcAft>
            </a:pP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trước đây thuộc trường Tiểu học Ái Mộ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1994</a:t>
            </a:r>
            <a:endPar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2015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tách ra thành 2 trường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vi-VN"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2341/</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QĐ-UBND</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23/4/2015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quận</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Long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t>
            </a:r>
            <a:endPar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8596827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884</Words>
  <Application>Microsoft Office PowerPoint</Application>
  <PresentationFormat>Màn hình rộng</PresentationFormat>
  <Paragraphs>83</Paragraphs>
  <Slides>22</Slides>
  <Notes>17</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22</vt:i4>
      </vt:variant>
    </vt:vector>
  </HeadingPairs>
  <TitlesOfParts>
    <vt:vector size="31" baseType="lpstr">
      <vt:lpstr>等线</vt:lpstr>
      <vt:lpstr>等线 Light</vt:lpstr>
      <vt:lpstr>Arial</vt:lpstr>
      <vt:lpstr>Calibri</vt:lpstr>
      <vt:lpstr>Georgia</vt:lpstr>
      <vt:lpstr>Times New Roman</vt:lpstr>
      <vt:lpstr>Yeseva One</vt:lpstr>
      <vt:lpstr>​​</vt:lpstr>
      <vt:lpstr>1_Simple Light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11332</cp:lastModifiedBy>
  <cp:revision>38</cp:revision>
  <dcterms:created xsi:type="dcterms:W3CDTF">2022-07-17T23:20:10Z</dcterms:created>
  <dcterms:modified xsi:type="dcterms:W3CDTF">2024-10-12T17:47:13Z</dcterms:modified>
</cp:coreProperties>
</file>