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7" r:id="rId3"/>
    <p:sldMasterId id="2147483730" r:id="rId4"/>
  </p:sldMasterIdLst>
  <p:notesMasterIdLst>
    <p:notesMasterId r:id="rId18"/>
  </p:notesMasterIdLst>
  <p:sldIdLst>
    <p:sldId id="285" r:id="rId5"/>
    <p:sldId id="284" r:id="rId6"/>
    <p:sldId id="257" r:id="rId7"/>
    <p:sldId id="275" r:id="rId8"/>
    <p:sldId id="263" r:id="rId9"/>
    <p:sldId id="276" r:id="rId10"/>
    <p:sldId id="277" r:id="rId11"/>
    <p:sldId id="279" r:id="rId12"/>
    <p:sldId id="273" r:id="rId13"/>
    <p:sldId id="280" r:id="rId14"/>
    <p:sldId id="281" r:id="rId15"/>
    <p:sldId id="282" r:id="rId16"/>
    <p:sldId id="28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67" d="100"/>
          <a:sy n="67" d="100"/>
        </p:scale>
        <p:origin x="-488" y="-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x-none" smtClean="0"/>
              <a:t>9/16/21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28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6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8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4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49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6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2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6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0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0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95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2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186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324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5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603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xmlns="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xmlns="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xmlns="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xmlns="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03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914400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01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  <p:sldLayoutId id="214748371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6.wdp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11.wdp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7.wdp"/><Relationship Id="rId7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microsoft.com/office/2007/relationships/hdphoto" Target="../media/hdphoto22.wdp"/><Relationship Id="rId4" Type="http://schemas.openxmlformats.org/officeDocument/2006/relationships/image" Target="../media/image48.png"/><Relationship Id="rId9" Type="http://schemas.microsoft.com/office/2007/relationships/hdphoto" Target="../media/hdphoto2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=""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=""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609746"/>
            <a:ext cx="85344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BÀI </a:t>
            </a:r>
            <a:r>
              <a:rPr lang="en-US" altLang="en-US" sz="2800" b="1" dirty="0" smtClean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2: NGHỀ NGHIỆP CỦA NGƯỜI LỚN TRONG GIA ĐÌNH</a:t>
            </a:r>
            <a:endParaRPr lang="en-US" altLang="en-US" sz="2800" b="1" dirty="0">
              <a:solidFill>
                <a:srgbClr val="44546A">
                  <a:lumMod val="85000"/>
                  <a:lumOff val="1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6BD7B9-EAB6-6B4D-BF18-8D53A612B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36111" y="227222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E9BAA4-E99C-AA49-83F1-11627D96E94F}"/>
              </a:ext>
            </a:extLst>
          </p:cNvPr>
          <p:cNvSpPr txBox="1"/>
          <p:nvPr/>
        </p:nvSpPr>
        <p:spPr>
          <a:xfrm>
            <a:off x="1502924" y="432825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bạn, lớn lên em thích làm nghề gì? Vì sao?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902DA2-C671-6645-A44C-060D80EC1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956045"/>
            <a:ext cx="10075819" cy="5453625"/>
          </a:xfrm>
          <a:prstGeom prst="rect">
            <a:avLst/>
          </a:prstGeom>
        </p:spPr>
      </p:pic>
      <p:sp>
        <p:nvSpPr>
          <p:cNvPr id="5" name="Google Shape;124;p17">
            <a:extLst>
              <a:ext uri="{FF2B5EF4-FFF2-40B4-BE49-F238E27FC236}">
                <a16:creationId xmlns:a16="http://schemas.microsoft.com/office/drawing/2014/main" xmlns="" id="{63795806-E319-3844-88F1-A7778D9BE0A8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63C6E-2D4D-CB43-822B-6D520540FFA5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286874" y="6524625"/>
            <a:ext cx="2162175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Cùng bạn xây dựng kế hoạch “Tủ sách ủng hộ vùng khó khăn”.</a:t>
            </a:r>
          </a:p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em muốn thực hiện kế hoạch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B9CC2E-FEB9-9543-BD7F-F157932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3" y="1206457"/>
            <a:ext cx="8164942" cy="5218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6400" y="6572250"/>
            <a:ext cx="2181225" cy="219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73ABA77F-EB1C-AD4D-8F6F-D64B3FAD5751}"/>
              </a:ext>
            </a:extLst>
          </p:cNvPr>
          <p:cNvSpPr/>
          <p:nvPr/>
        </p:nvSpPr>
        <p:spPr>
          <a:xfrm>
            <a:off x="-75841" y="1971413"/>
            <a:ext cx="12386115" cy="4976834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6A40137-FD1F-D843-8218-5E6785A084DF}"/>
              </a:ext>
            </a:extLst>
          </p:cNvPr>
          <p:cNvGrpSpPr/>
          <p:nvPr/>
        </p:nvGrpSpPr>
        <p:grpSpPr>
          <a:xfrm>
            <a:off x="216368" y="307966"/>
            <a:ext cx="8489068" cy="2753022"/>
            <a:chOff x="216368" y="307966"/>
            <a:chExt cx="8489068" cy="2753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5BD6710-807A-E849-9043-9AB4113AC9AB}"/>
                </a:ext>
              </a:extLst>
            </p:cNvPr>
            <p:cNvGrpSpPr/>
            <p:nvPr/>
          </p:nvGrpSpPr>
          <p:grpSpPr>
            <a:xfrm>
              <a:off x="216368" y="307966"/>
              <a:ext cx="8489068" cy="2753022"/>
              <a:chOff x="407576" y="1234574"/>
              <a:chExt cx="10983021" cy="4297911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xmlns="" id="{9AFF8F0C-5275-5741-9974-DBCFBC1E3478}"/>
                  </a:ext>
                </a:extLst>
              </p:cNvPr>
              <p:cNvSpPr/>
              <p:nvPr/>
            </p:nvSpPr>
            <p:spPr>
              <a:xfrm>
                <a:off x="1596430" y="1234574"/>
                <a:ext cx="91440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xmlns="" id="{6AAEC074-91C7-E943-909E-F981500D0CDB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D247A2-10B6-C440-B883-AE43E0A62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B60D8F9-F40C-EE4E-8F31-9D9385177B85}"/>
                </a:ext>
              </a:extLst>
            </p:cNvPr>
            <p:cNvSpPr txBox="1"/>
            <p:nvPr/>
          </p:nvSpPr>
          <p:spPr>
            <a:xfrm>
              <a:off x="1955125" y="779932"/>
              <a:ext cx="6208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 nghiệp tạo ra thu nhập để đảm bảo vật chất cho gia đình, xã hội.</a:t>
              </a:r>
            </a:p>
            <a:p>
              <a:r>
                <a:rPr lang="x-none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công việc tình nguyện không nhận lương nhưng mang lại giá trị tốt đẹp cho cuộc sống.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8469A8-D5B3-AB48-9C25-FB755D93D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27" y="2726553"/>
            <a:ext cx="6208185" cy="4010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003F517-EBCD-E648-AF25-C268DE7EB7DA}"/>
              </a:ext>
            </a:extLst>
          </p:cNvPr>
          <p:cNvGrpSpPr/>
          <p:nvPr/>
        </p:nvGrpSpPr>
        <p:grpSpPr>
          <a:xfrm>
            <a:off x="8304245" y="1156996"/>
            <a:ext cx="3620277" cy="1747478"/>
            <a:chOff x="8304245" y="1156996"/>
            <a:chExt cx="3620277" cy="174747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1B51825F-0362-D94E-A484-F429F1524C66}"/>
                </a:ext>
              </a:extLst>
            </p:cNvPr>
            <p:cNvSpPr/>
            <p:nvPr/>
          </p:nvSpPr>
          <p:spPr>
            <a:xfrm>
              <a:off x="8304245" y="1156996"/>
              <a:ext cx="3620277" cy="17474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4AD4C3C-5DE0-EF47-AEA6-3298A629150D}"/>
                </a:ext>
              </a:extLst>
            </p:cNvPr>
            <p:cNvSpPr txBox="1"/>
            <p:nvPr/>
          </p:nvSpPr>
          <p:spPr>
            <a:xfrm>
              <a:off x="8783053" y="1341558"/>
              <a:ext cx="2556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“</a:t>
              </a:r>
              <a:r>
                <a:rPr lang="x-non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Lao động là vinh quang”</a:t>
              </a:r>
            </a:p>
            <a:p>
              <a:pPr algn="r"/>
              <a:r>
                <a:rPr lang="x-non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(Hồ Chí Minh)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7BF16C62-0E22-4B40-BFD1-CA38F2933C0F}"/>
                </a:ext>
              </a:extLst>
            </p:cNvPr>
            <p:cNvSpPr/>
            <p:nvPr/>
          </p:nvSpPr>
          <p:spPr>
            <a:xfrm>
              <a:off x="8459479" y="1285574"/>
              <a:ext cx="3291161" cy="1486595"/>
            </a:xfrm>
            <a:prstGeom prst="roundRect">
              <a:avLst/>
            </a:prstGeom>
            <a:noFill/>
            <a:ln w="38100">
              <a:solidFill>
                <a:srgbClr val="F3915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3013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1134531" y="4522267"/>
            <a:ext cx="43722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NGHIỆP </a:t>
            </a:r>
          </a:p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LỚN</a:t>
            </a:r>
          </a:p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xmlns="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xmlns="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xmlns="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xmlns="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xmlns="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xmlns="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9772650" y="6461259"/>
            <a:ext cx="1649717" cy="234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xmlns="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545309" y="2809991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xmlns="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xmlns="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xmlns="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xmlns="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x-none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sz="24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x-none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35898"/>
                  <a:ext cx="2300427" cy="960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sz="2667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xmlns="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D5FD029-E87F-314A-AF7F-232DF68A338E}"/>
              </a:ext>
            </a:extLst>
          </p:cNvPr>
          <p:cNvGrpSpPr/>
          <p:nvPr/>
        </p:nvGrpSpPr>
        <p:grpSpPr>
          <a:xfrm>
            <a:off x="2729198" y="833252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xmlns="" id="{2B112385-0FF6-744D-A560-33C0D0AACB0F}"/>
              </a:ext>
            </a:extLst>
          </p:cNvPr>
          <p:cNvSpPr/>
          <p:nvPr/>
        </p:nvSpPr>
        <p:spPr>
          <a:xfrm>
            <a:off x="2644576" y="3466798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xmlns="" id="{696E7580-10C7-FC4A-A2DB-D3C5A6363266}"/>
              </a:ext>
            </a:extLst>
          </p:cNvPr>
          <p:cNvSpPr/>
          <p:nvPr/>
        </p:nvSpPr>
        <p:spPr>
          <a:xfrm>
            <a:off x="5375361" y="3406502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xmlns="" id="{9ECB4730-2E00-724E-B244-0A052D749C75}"/>
              </a:ext>
            </a:extLst>
          </p:cNvPr>
          <p:cNvSpPr/>
          <p:nvPr/>
        </p:nvSpPr>
        <p:spPr>
          <a:xfrm>
            <a:off x="8110375" y="3409736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Thợ may</a:t>
            </a:r>
          </a:p>
        </p:txBody>
      </p:sp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xmlns="" id="{64D89A07-D4C3-334A-AC65-35C53C3786A1}"/>
              </a:ext>
            </a:extLst>
          </p:cNvPr>
          <p:cNvSpPr/>
          <p:nvPr/>
        </p:nvSpPr>
        <p:spPr>
          <a:xfrm>
            <a:off x="2544841" y="6240973"/>
            <a:ext cx="231593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xmlns="" id="{0E9CD86C-3FA1-124F-AAD1-26DC7B074E53}"/>
              </a:ext>
            </a:extLst>
          </p:cNvPr>
          <p:cNvSpPr/>
          <p:nvPr/>
        </p:nvSpPr>
        <p:spPr>
          <a:xfrm>
            <a:off x="5167294" y="6268410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Nông dân</a:t>
            </a: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xmlns="" id="{A56619AE-675D-034E-BB93-8FCFABE783E1}"/>
              </a:ext>
            </a:extLst>
          </p:cNvPr>
          <p:cNvSpPr/>
          <p:nvPr/>
        </p:nvSpPr>
        <p:spPr>
          <a:xfrm>
            <a:off x="8301857" y="6245769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Bán hàng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3239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x-none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E52AD-FB83-474C-8A6B-CBEB5660E53E}"/>
              </a:ext>
            </a:extLst>
          </p:cNvPr>
          <p:cNvSpPr txBox="1"/>
          <p:nvPr/>
        </p:nvSpPr>
        <p:spPr>
          <a:xfrm>
            <a:off x="4000012" y="1640719"/>
            <a:ext cx="384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FECF2-7C6B-8143-8481-95683A547542}"/>
              </a:ext>
            </a:extLst>
          </p:cNvPr>
          <p:cNvSpPr txBox="1"/>
          <p:nvPr/>
        </p:nvSpPr>
        <p:spPr>
          <a:xfrm>
            <a:off x="1162558" y="185593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xmlns="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xmlns="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xmlns="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xmlns="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xmlns="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xmlns="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xmlns="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xmlns="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xmlns="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xmlns="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xmlns="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xmlns="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xmlns="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xmlns="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xmlns="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xmlns="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xmlns="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xmlns="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xmlns="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xmlns="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xmlns="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xmlns="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330CAE7-C71D-7744-8038-563E57EE5CF8}"/>
              </a:ext>
            </a:extLst>
          </p:cNvPr>
          <p:cNvSpPr txBox="1"/>
          <p:nvPr/>
        </p:nvSpPr>
        <p:spPr>
          <a:xfrm>
            <a:off x="1206229" y="456454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171965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94EF97-8885-AA47-8AD0-17DBD7C44CA1}"/>
              </a:ext>
            </a:extLst>
          </p:cNvPr>
          <p:cNvSpPr/>
          <p:nvPr/>
        </p:nvSpPr>
        <p:spPr>
          <a:xfrm>
            <a:off x="833043" y="171965"/>
            <a:ext cx="1093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Thông tin nào dưới đây cho em biết đó là những công việc tình nguyện không nhận lương?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7AD2C1-002B-A945-8EE7-DF4A2416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0" y="1765193"/>
            <a:ext cx="2814748" cy="489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5B2216-94EE-804F-AFC7-72F82C39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7" y="1356226"/>
            <a:ext cx="2528085" cy="489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8F9631-1C06-9B47-B0BB-881A71F40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765193"/>
            <a:ext cx="2814748" cy="4898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4640CA-669E-8840-9FB8-C89ACCDE2CC3}"/>
              </a:ext>
            </a:extLst>
          </p:cNvPr>
          <p:cNvSpPr txBox="1"/>
          <p:nvPr/>
        </p:nvSpPr>
        <p:spPr>
          <a:xfrm>
            <a:off x="833043" y="323384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này đem lại lợi ích gì cho xã hội?</a:t>
            </a:r>
          </a:p>
        </p:txBody>
      </p:sp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2"/>
          <p:cNvSpPr/>
          <p:nvPr/>
        </p:nvSpPr>
        <p:spPr>
          <a:xfrm>
            <a:off x="950814" y="1153241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42"/>
          <p:cNvSpPr/>
          <p:nvPr/>
        </p:nvSpPr>
        <p:spPr>
          <a:xfrm>
            <a:off x="920702" y="3427108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1083248" y="1406558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2345272" y="1122426"/>
            <a:ext cx="3727470" cy="18076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1053136" y="3680425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7160400" y="1514600"/>
            <a:ext cx="4580000" cy="48584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09" y="163206"/>
            <a:ext cx="935181" cy="914400"/>
          </a:xfrm>
          <a:prstGeom prst="roundRect">
            <a:avLst>
              <a:gd name="adj" fmla="val 26822"/>
            </a:avLst>
          </a:prstGeom>
        </p:spPr>
      </p:pic>
      <p:pic>
        <p:nvPicPr>
          <p:cNvPr id="12292" name="Picture 4" descr="Phong Trào Tình Nguyện Của Sinh Viên Được Nâng Cao Và Sát Thực">
            <a:extLst>
              <a:ext uri="{FF2B5EF4-FFF2-40B4-BE49-F238E27FC236}">
                <a16:creationId xmlns:a16="http://schemas.microsoft.com/office/drawing/2014/main" xmlns="" id="{E9A6A48D-75EA-D846-8D48-4D971327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4920"/>
          <a:stretch/>
        </p:blipFill>
        <p:spPr bwMode="auto">
          <a:xfrm>
            <a:off x="6737005" y="1181523"/>
            <a:ext cx="4532690" cy="50459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42"/>
          <p:cNvSpPr/>
          <p:nvPr/>
        </p:nvSpPr>
        <p:spPr>
          <a:xfrm rot="2006840">
            <a:off x="6412927" y="1814066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637597" y="716279"/>
            <a:ext cx="1829619" cy="182961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 rot="623763">
            <a:off x="10535466" y="5262456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6137545" y="4055311"/>
            <a:ext cx="1183067" cy="1271572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10248532" y="932578"/>
            <a:ext cx="569651" cy="1151237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A80B173-B3A0-0B45-952E-BC205792A570}"/>
              </a:ext>
            </a:extLst>
          </p:cNvPr>
          <p:cNvSpPr txBox="1"/>
          <p:nvPr/>
        </p:nvSpPr>
        <p:spPr>
          <a:xfrm>
            <a:off x="1199052" y="355950"/>
            <a:ext cx="1016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57" name="Google Shape;945;p42">
            <a:extLst>
              <a:ext uri="{FF2B5EF4-FFF2-40B4-BE49-F238E27FC236}">
                <a16:creationId xmlns:a16="http://schemas.microsoft.com/office/drawing/2014/main" xmlns="" id="{B3AE8A17-F7C7-5645-A757-30F9C90B5311}"/>
              </a:ext>
            </a:extLst>
          </p:cNvPr>
          <p:cNvSpPr txBox="1">
            <a:spLocks/>
          </p:cNvSpPr>
          <p:nvPr/>
        </p:nvSpPr>
        <p:spPr>
          <a:xfrm>
            <a:off x="2296039" y="3308179"/>
            <a:ext cx="3727470" cy="180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 defTabSz="914400">
              <a:lnSpc>
                <a:spcPct val="150000"/>
              </a:lnSpc>
            </a:pPr>
            <a:r>
              <a:rPr lang="vi-VN" sz="2800" kern="0" dirty="0">
                <a:latin typeface="+mj-lt"/>
              </a:rPr>
              <a:t>Em và người thân đã từng tham gia công việc tình nguyện nào chưa? Lợi ích của công việc đó?</a:t>
            </a:r>
          </a:p>
        </p:txBody>
      </p:sp>
      <p:sp>
        <p:nvSpPr>
          <p:cNvPr id="2" name="Rectangle 1"/>
          <p:cNvSpPr/>
          <p:nvPr/>
        </p:nvSpPr>
        <p:spPr>
          <a:xfrm>
            <a:off x="9201150" y="6524625"/>
            <a:ext cx="25392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animBg="1"/>
      <p:bldP spid="941" grpId="0" animBg="1"/>
      <p:bldP spid="943" grpId="0"/>
      <p:bldP spid="945" grpId="0" build="p"/>
      <p:bldP spid="946" grpId="0"/>
      <p:bldP spid="52" grpId="0"/>
      <p:bldP spid="5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a3ad7fe9398dcbc17403be27afdac221737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2625</TotalTime>
  <Words>396</Words>
  <Application>Microsoft Office PowerPoint</Application>
  <PresentationFormat>Custom</PresentationFormat>
  <Paragraphs>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English Vocabulary Workshop by Slidesgo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107</cp:revision>
  <dcterms:created xsi:type="dcterms:W3CDTF">2021-06-02T02:35:09Z</dcterms:created>
  <dcterms:modified xsi:type="dcterms:W3CDTF">2021-09-16T12:17:04Z</dcterms:modified>
</cp:coreProperties>
</file>