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15"/>
  </p:notesMasterIdLst>
  <p:sldIdLst>
    <p:sldId id="417" r:id="rId4"/>
    <p:sldId id="389" r:id="rId5"/>
    <p:sldId id="395" r:id="rId6"/>
    <p:sldId id="412" r:id="rId7"/>
    <p:sldId id="396" r:id="rId8"/>
    <p:sldId id="413" r:id="rId9"/>
    <p:sldId id="414" r:id="rId10"/>
    <p:sldId id="397" r:id="rId11"/>
    <p:sldId id="415" r:id="rId12"/>
    <p:sldId id="289"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74" d="100"/>
          <a:sy n="74" d="100"/>
        </p:scale>
        <p:origin x="4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585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37709300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7120437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6063660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0548323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3686571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874326218"/>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2148247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90949200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38230557"/>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440853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42659"/>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spTree>
    <p:extLst>
      <p:ext uri="{BB962C8B-B14F-4D97-AF65-F5344CB8AC3E}">
        <p14:creationId xmlns:p14="http://schemas.microsoft.com/office/powerpoint/2010/main" val="3267253726"/>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51910"/>
      </p:ext>
    </p:extLst>
  </p:cSld>
  <p:clrMapOvr>
    <a:masterClrMapping/>
  </p:clrMapOvr>
  <p:transition spd="slow">
    <p:comb/>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853731"/>
      </p:ext>
    </p:extLst>
  </p:cSld>
  <p:clrMapOvr>
    <a:masterClrMapping/>
  </p:clrMapOvr>
  <p:transition spd="slow">
    <p:comb/>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051880"/>
      </p:ext>
    </p:extLst>
  </p:cSld>
  <p:clrMapOvr>
    <a:masterClrMapping/>
  </p:clrMapOvr>
  <p:transition spd="slow">
    <p:comb/>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03781"/>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1756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Tree>
    <p:extLst>
      <p:ext uri="{BB962C8B-B14F-4D97-AF65-F5344CB8AC3E}">
        <p14:creationId xmlns:p14="http://schemas.microsoft.com/office/powerpoint/2010/main" val="68712670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4" r:id="rId13"/>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43240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srgbClr val="FFFFFF">
                    <a:alpha val="0"/>
                  </a:srgbClr>
                </a:solidFill>
                <a:effectLst/>
                <a:uLnTx/>
                <a:uFillTx/>
                <a:latin typeface="微软雅黑" panose="020B0503020204020204" pitchFamily="34" charset="-122"/>
                <a:ea typeface="微软雅黑" panose="020B0503020204020204" pitchFamily="34" charset="-122"/>
                <a:cs typeface="+mn-cs"/>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Tree>
    <p:extLst>
      <p:ext uri="{BB962C8B-B14F-4D97-AF65-F5344CB8AC3E}">
        <p14:creationId xmlns:p14="http://schemas.microsoft.com/office/powerpoint/2010/main" val="39386075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4.png"/><Relationship Id="rId18" Type="http://schemas.openxmlformats.org/officeDocument/2006/relationships/image" Target="../media/image37.gif"/><Relationship Id="rId26" Type="http://schemas.microsoft.com/office/2007/relationships/hdphoto" Target="../media/hdphoto12.wdp"/><Relationship Id="rId3" Type="http://schemas.openxmlformats.org/officeDocument/2006/relationships/image" Target="../media/image28.png"/><Relationship Id="rId21" Type="http://schemas.openxmlformats.org/officeDocument/2006/relationships/image" Target="../media/image39.png"/><Relationship Id="rId7" Type="http://schemas.openxmlformats.org/officeDocument/2006/relationships/image" Target="../media/image30.png"/><Relationship Id="rId12" Type="http://schemas.openxmlformats.org/officeDocument/2006/relationships/image" Target="../media/image33.gif"/><Relationship Id="rId17" Type="http://schemas.openxmlformats.org/officeDocument/2006/relationships/image" Target="../media/image36.png"/><Relationship Id="rId25" Type="http://schemas.openxmlformats.org/officeDocument/2006/relationships/image" Target="../media/image41.png"/><Relationship Id="rId2" Type="http://schemas.openxmlformats.org/officeDocument/2006/relationships/image" Target="../media/image27.gif"/><Relationship Id="rId16" Type="http://schemas.microsoft.com/office/2007/relationships/hdphoto" Target="../media/hdphoto8.wdp"/><Relationship Id="rId20" Type="http://schemas.microsoft.com/office/2007/relationships/hdphoto" Target="../media/hdphoto9.wdp"/><Relationship Id="rId29" Type="http://schemas.openxmlformats.org/officeDocument/2006/relationships/image" Target="../media/image43.gif"/><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image" Target="../media/image32.gif"/><Relationship Id="rId24" Type="http://schemas.microsoft.com/office/2007/relationships/hdphoto" Target="../media/hdphoto11.wdp"/><Relationship Id="rId5" Type="http://schemas.openxmlformats.org/officeDocument/2006/relationships/image" Target="../media/image29.png"/><Relationship Id="rId15" Type="http://schemas.openxmlformats.org/officeDocument/2006/relationships/image" Target="../media/image35.png"/><Relationship Id="rId23" Type="http://schemas.openxmlformats.org/officeDocument/2006/relationships/image" Target="../media/image40.png"/><Relationship Id="rId28" Type="http://schemas.microsoft.com/office/2007/relationships/hdphoto" Target="../media/hdphoto13.wdp"/><Relationship Id="rId10" Type="http://schemas.microsoft.com/office/2007/relationships/hdphoto" Target="../media/hdphoto6.wdp"/><Relationship Id="rId19" Type="http://schemas.openxmlformats.org/officeDocument/2006/relationships/image" Target="../media/image38.png"/><Relationship Id="rId31" Type="http://schemas.microsoft.com/office/2007/relationships/hdphoto" Target="../media/hdphoto14.wdp"/><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7.wdp"/><Relationship Id="rId22" Type="http://schemas.microsoft.com/office/2007/relationships/hdphoto" Target="../media/hdphoto10.wdp"/><Relationship Id="rId27" Type="http://schemas.openxmlformats.org/officeDocument/2006/relationships/image" Target="../media/image42.png"/><Relationship Id="rId30"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6.xml"/><Relationship Id="rId1" Type="http://schemas.openxmlformats.org/officeDocument/2006/relationships/tags" Target="../tags/tag5.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sp>
        <p:nvSpPr>
          <p:cNvPr id="19" name="Title 1">
            <a:extLst>
              <a:ext uri="{FF2B5EF4-FFF2-40B4-BE49-F238E27FC236}">
                <a16:creationId xmlns:a16="http://schemas.microsoft.com/office/drawing/2014/main" id="{B617BD64-3631-4195-ABF3-1A7D72513797}"/>
              </a:ext>
            </a:extLst>
          </p:cNvPr>
          <p:cNvSpPr txBox="1">
            <a:spLocks/>
          </p:cNvSpPr>
          <p:nvPr/>
        </p:nvSpPr>
        <p:spPr>
          <a:xfrm>
            <a:off x="692458" y="3915682"/>
            <a:ext cx="11159230" cy="14456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vi-VN" sz="4800" b="1" i="0" u="none" strike="noStrike" kern="1200" cap="none" spc="0" normalizeH="0" baseline="0" noProof="0" dirty="0">
              <a:ln>
                <a:noFill/>
              </a:ln>
              <a:solidFill>
                <a:srgbClr val="0070C0"/>
              </a:solidFill>
              <a:effectLst/>
              <a:uLnTx/>
              <a:uFillTx/>
              <a:latin typeface="Arial-Rounded" panose="020B0500000000000000" charset="0"/>
              <a:ea typeface="微软雅黑"/>
              <a:cs typeface="Arial-Rounded" panose="020B0500000000000000" charset="0"/>
              <a:sym typeface="+mn-ea"/>
            </a:endParaRPr>
          </a:p>
        </p:txBody>
      </p:sp>
      <p:sp>
        <p:nvSpPr>
          <p:cNvPr id="11" name="WordArt 12">
            <a:extLst>
              <a:ext uri="{FF2B5EF4-FFF2-40B4-BE49-F238E27FC236}">
                <a16:creationId xmlns:a16="http://schemas.microsoft.com/office/drawing/2014/main" id="{F7ADFA6C-62B0-433F-BF39-2C29E971ACA4}"/>
              </a:ext>
            </a:extLst>
          </p:cNvPr>
          <p:cNvSpPr>
            <a:spLocks noChangeArrowheads="1" noChangeShapeType="1" noTextEdit="1"/>
          </p:cNvSpPr>
          <p:nvPr/>
        </p:nvSpPr>
        <p:spPr bwMode="auto">
          <a:xfrm>
            <a:off x="2919046" y="1583057"/>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itchFamily="18" charset="0"/>
                <a:ea typeface="微软雅黑"/>
                <a:cs typeface="Times New Roman" pitchFamily="18" charset="0"/>
              </a:rPr>
              <a:t>MÔN: TIẾNG VIỆT</a:t>
            </a:r>
          </a:p>
        </p:txBody>
      </p:sp>
      <p:sp>
        <p:nvSpPr>
          <p:cNvPr id="12" name="TextBox 12">
            <a:extLst>
              <a:ext uri="{FF2B5EF4-FFF2-40B4-BE49-F238E27FC236}">
                <a16:creationId xmlns:a16="http://schemas.microsoft.com/office/drawing/2014/main" id="{6C4E161B-F9DD-4B77-8B06-5F400B1845BC}"/>
              </a:ext>
            </a:extLst>
          </p:cNvPr>
          <p:cNvSpPr txBox="1">
            <a:spLocks noChangeArrowheads="1"/>
          </p:cNvSpPr>
          <p:nvPr/>
        </p:nvSpPr>
        <p:spPr bwMode="auto">
          <a:xfrm>
            <a:off x="1340158" y="129960"/>
            <a:ext cx="93310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itchFamily="18" charset="0"/>
                <a:ea typeface="微软雅黑"/>
                <a:cs typeface="Times New Roman" pitchFamily="18" charset="0"/>
              </a:rPr>
              <a:t>ỦY BAN NHÂN DÂN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itchFamily="18" charset="0"/>
                <a:ea typeface="微软雅黑"/>
                <a:cs typeface="Times New Roman" pitchFamily="18" charset="0"/>
              </a:rPr>
              <a:t>TRƯỜNG TIỂU </a:t>
            </a:r>
            <a:r>
              <a:rPr kumimoji="0" lang="en-US" sz="2400" b="1" i="0" u="none" strike="noStrike" kern="1200" cap="none" spc="0" normalizeH="0" baseline="0" noProof="0">
                <a:ln>
                  <a:noFill/>
                </a:ln>
                <a:solidFill>
                  <a:srgbClr val="002060"/>
                </a:solidFill>
                <a:effectLst/>
                <a:uLnTx/>
                <a:uFillTx/>
                <a:latin typeface="Times New Roman" pitchFamily="18" charset="0"/>
                <a:ea typeface="微软雅黑"/>
                <a:cs typeface="Times New Roman" pitchFamily="18" charset="0"/>
              </a:rPr>
              <a:t>HỌC </a:t>
            </a:r>
            <a:r>
              <a:rPr lang="en-US" b="1" noProof="0" smtClean="0">
                <a:solidFill>
                  <a:srgbClr val="002060"/>
                </a:solidFill>
                <a:ea typeface="微软雅黑"/>
                <a:cs typeface="Times New Roman" pitchFamily="18" charset="0"/>
              </a:rPr>
              <a:t>ÁI MỘ B</a:t>
            </a:r>
            <a:endParaRPr kumimoji="0" lang="en-US" sz="2400" b="1" i="0" u="none" strike="noStrike" kern="1200" cap="none" spc="0" normalizeH="0" baseline="0" noProof="0" dirty="0">
              <a:ln>
                <a:noFill/>
              </a:ln>
              <a:solidFill>
                <a:srgbClr val="002060"/>
              </a:solidFill>
              <a:effectLst/>
              <a:uLnTx/>
              <a:uFillTx/>
              <a:latin typeface="Times New Roman" pitchFamily="18" charset="0"/>
              <a:ea typeface="微软雅黑"/>
              <a:cs typeface="Times New Roman" pitchFamily="18" charset="0"/>
            </a:endParaRPr>
          </a:p>
        </p:txBody>
      </p:sp>
      <p:sp>
        <p:nvSpPr>
          <p:cNvPr id="13" name="TextBox 13">
            <a:extLst>
              <a:ext uri="{FF2B5EF4-FFF2-40B4-BE49-F238E27FC236}">
                <a16:creationId xmlns:a16="http://schemas.microsoft.com/office/drawing/2014/main" id="{DD0781E0-EFDF-4439-9333-4B2911434027}"/>
              </a:ext>
            </a:extLst>
          </p:cNvPr>
          <p:cNvSpPr txBox="1">
            <a:spLocks noChangeArrowheads="1"/>
          </p:cNvSpPr>
          <p:nvPr/>
        </p:nvSpPr>
        <p:spPr bwMode="auto">
          <a:xfrm>
            <a:off x="1692812" y="2584639"/>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latin typeface="Times New Roman" pitchFamily="18" charset="0"/>
                <a:ea typeface="微软雅黑"/>
                <a:cs typeface="+mn-cs"/>
              </a:rPr>
              <a:t>PHÂN MÔN : ĐỌC</a:t>
            </a:r>
            <a:endParaRPr kumimoji="0" lang="en-US" sz="4000" b="1" i="1" u="none" strike="noStrike" kern="1200" cap="none" spc="0" normalizeH="0" baseline="0" noProof="0" dirty="0">
              <a:ln>
                <a:noFill/>
              </a:ln>
              <a:solidFill>
                <a:srgbClr val="0070C0"/>
              </a:solidFill>
              <a:effectLst/>
              <a:uLnTx/>
              <a:uFillTx/>
              <a:latin typeface="Times New Roman" pitchFamily="18" charset="0"/>
              <a:ea typeface="微软雅黑"/>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0070C0"/>
              </a:solidFill>
              <a:effectLst/>
              <a:uLnTx/>
              <a:uFillTx/>
              <a:latin typeface="Times New Roman" pitchFamily="18" charset="0"/>
              <a:ea typeface="微软雅黑"/>
              <a:cs typeface="Times New Roman" pitchFamily="18" charset="0"/>
            </a:endParaRPr>
          </a:p>
        </p:txBody>
      </p:sp>
      <p:sp>
        <p:nvSpPr>
          <p:cNvPr id="14" name="TextBox 14">
            <a:extLst>
              <a:ext uri="{FF2B5EF4-FFF2-40B4-BE49-F238E27FC236}">
                <a16:creationId xmlns:a16="http://schemas.microsoft.com/office/drawing/2014/main" id="{EB10385B-F046-4438-8FC1-E8CE3816DB7F}"/>
              </a:ext>
            </a:extLst>
          </p:cNvPr>
          <p:cNvSpPr txBox="1">
            <a:spLocks noChangeArrowheads="1"/>
          </p:cNvSpPr>
          <p:nvPr/>
        </p:nvSpPr>
        <p:spPr bwMode="auto">
          <a:xfrm>
            <a:off x="1568741" y="3340193"/>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微软雅黑"/>
                <a:cs typeface="Times New Roman" pitchFamily="18" charset="0"/>
              </a:rPr>
              <a:t>LỚP 2</a:t>
            </a:r>
          </a:p>
        </p:txBody>
      </p:sp>
      <p:sp>
        <p:nvSpPr>
          <p:cNvPr id="15" name="TextBox 14">
            <a:extLst>
              <a:ext uri="{FF2B5EF4-FFF2-40B4-BE49-F238E27FC236}">
                <a16:creationId xmlns:a16="http://schemas.microsoft.com/office/drawing/2014/main" id="{FEA451F1-829F-4C4F-8CBA-583B09B0390E}"/>
              </a:ext>
            </a:extLst>
          </p:cNvPr>
          <p:cNvSpPr txBox="1">
            <a:spLocks noChangeArrowheads="1"/>
          </p:cNvSpPr>
          <p:nvPr/>
        </p:nvSpPr>
        <p:spPr bwMode="auto">
          <a:xfrm>
            <a:off x="2396263" y="4315437"/>
            <a:ext cx="1014788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itchFamily="18" charset="0"/>
                <a:ea typeface="微软雅黑"/>
                <a:cs typeface="Times New Roman" pitchFamily="18" charset="0"/>
              </a:rPr>
              <a:t>Bài</a:t>
            </a:r>
            <a:r>
              <a:rPr kumimoji="0" lang="en-US" sz="3600" b="1"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ea typeface="微软雅黑"/>
                <a:cs typeface="Times New Roman" pitchFamily="18" charset="0"/>
              </a:rPr>
              <a:t>Ôn</a:t>
            </a:r>
            <a:r>
              <a:rPr kumimoji="0" lang="en-US" sz="3600" b="1" i="0" u="none" strike="noStrike" kern="1200" cap="none" spc="0" normalizeH="0" baseline="0" noProof="0" dirty="0" smtClean="0">
                <a:ln>
                  <a:noFill/>
                </a:ln>
                <a:solidFill>
                  <a:srgbClr val="7030A0"/>
                </a:solidFill>
                <a:effectLst/>
                <a:uLnTx/>
                <a:uFillTx/>
                <a:latin typeface="Times New Roman" pitchFamily="18" charset="0"/>
                <a:ea typeface="微软雅黑"/>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ea typeface="微软雅黑"/>
                <a:cs typeface="Times New Roman" pitchFamily="18" charset="0"/>
              </a:rPr>
              <a:t>tập</a:t>
            </a:r>
            <a:r>
              <a:rPr kumimoji="0" lang="en-US" sz="3600" b="1" i="0" u="none" strike="noStrike" kern="1200" cap="none" spc="0" normalizeH="0" baseline="0" noProof="0" dirty="0" smtClean="0">
                <a:ln>
                  <a:noFill/>
                </a:ln>
                <a:solidFill>
                  <a:srgbClr val="7030A0"/>
                </a:solidFill>
                <a:effectLst/>
                <a:uLnTx/>
                <a:uFillTx/>
                <a:latin typeface="Times New Roman" pitchFamily="18" charset="0"/>
                <a:ea typeface="微软雅黑"/>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ea typeface="微软雅黑"/>
                <a:cs typeface="Times New Roman" pitchFamily="18" charset="0"/>
              </a:rPr>
              <a:t>và</a:t>
            </a:r>
            <a:r>
              <a:rPr kumimoji="0" lang="en-US" sz="3600" b="1" i="0" u="none" strike="noStrike" kern="1200" cap="none" spc="0" normalizeH="0" baseline="0" noProof="0" dirty="0" smtClean="0">
                <a:ln>
                  <a:noFill/>
                </a:ln>
                <a:solidFill>
                  <a:srgbClr val="7030A0"/>
                </a:solidFill>
                <a:effectLst/>
                <a:uLnTx/>
                <a:uFillTx/>
                <a:latin typeface="Times New Roman" pitchFamily="18" charset="0"/>
                <a:ea typeface="微软雅黑"/>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ea typeface="微软雅黑"/>
                <a:cs typeface="Times New Roman" pitchFamily="18" charset="0"/>
              </a:rPr>
              <a:t>đánh</a:t>
            </a:r>
            <a:r>
              <a:rPr kumimoji="0" lang="en-US" sz="3600" b="1" i="0" u="none" strike="noStrike" kern="1200" cap="none" spc="0" normalizeH="0" baseline="0" noProof="0" dirty="0" smtClean="0">
                <a:ln>
                  <a:noFill/>
                </a:ln>
                <a:solidFill>
                  <a:srgbClr val="7030A0"/>
                </a:solidFill>
                <a:effectLst/>
                <a:uLnTx/>
                <a:uFillTx/>
                <a:latin typeface="Times New Roman" pitchFamily="18" charset="0"/>
                <a:ea typeface="微软雅黑"/>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ea typeface="微软雅黑"/>
                <a:cs typeface="Times New Roman" pitchFamily="18" charset="0"/>
              </a:rPr>
              <a:t>giá</a:t>
            </a:r>
            <a:r>
              <a:rPr kumimoji="0" lang="en-US" sz="3600" b="1" i="0" u="none" strike="noStrike" kern="1200" cap="none" spc="0" normalizeH="0" baseline="0" noProof="0" dirty="0" smtClean="0">
                <a:ln>
                  <a:noFill/>
                </a:ln>
                <a:solidFill>
                  <a:srgbClr val="7030A0"/>
                </a:solidFill>
                <a:effectLst/>
                <a:uLnTx/>
                <a:uFillTx/>
                <a:latin typeface="Times New Roman" pitchFamily="18" charset="0"/>
                <a:ea typeface="微软雅黑"/>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ea typeface="微软雅黑"/>
                <a:cs typeface="Times New Roman" pitchFamily="18" charset="0"/>
              </a:rPr>
              <a:t>cuối</a:t>
            </a:r>
            <a:r>
              <a:rPr kumimoji="0" lang="en-US" sz="3600" b="1" i="0" u="none" strike="noStrike" kern="1200" cap="none" spc="0" normalizeH="0" baseline="0" noProof="0" dirty="0" smtClean="0">
                <a:ln>
                  <a:noFill/>
                </a:ln>
                <a:solidFill>
                  <a:srgbClr val="7030A0"/>
                </a:solidFill>
                <a:effectLst/>
                <a:uLnTx/>
                <a:uFillTx/>
                <a:latin typeface="Times New Roman" pitchFamily="18" charset="0"/>
                <a:ea typeface="微软雅黑"/>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ea typeface="微软雅黑"/>
                <a:cs typeface="Times New Roman" pitchFamily="18" charset="0"/>
              </a:rPr>
              <a:t>kì</a:t>
            </a:r>
            <a:r>
              <a:rPr kumimoji="0" lang="en-US" sz="3600" b="1" i="0" u="none" strike="noStrike" kern="1200" cap="none" spc="0" normalizeH="0" baseline="0" noProof="0" dirty="0" smtClean="0">
                <a:ln>
                  <a:noFill/>
                </a:ln>
                <a:solidFill>
                  <a:srgbClr val="7030A0"/>
                </a:solidFill>
                <a:effectLst/>
                <a:uLnTx/>
                <a:uFillTx/>
                <a:latin typeface="Times New Roman" pitchFamily="18" charset="0"/>
                <a:ea typeface="微软雅黑"/>
                <a:cs typeface="Times New Roman" pitchFamily="18" charset="0"/>
              </a:rPr>
              <a:t> II</a:t>
            </a:r>
            <a:endParaRPr kumimoji="0" lang="en-US" sz="3600" b="1" i="0" u="none" strike="noStrike" kern="1200" cap="none" spc="0" normalizeH="0" baseline="0" noProof="0" dirty="0">
              <a:ln>
                <a:noFill/>
              </a:ln>
              <a:solidFill>
                <a:srgbClr val="7030A0"/>
              </a:solidFill>
              <a:effectLst/>
              <a:uLnTx/>
              <a:uFillTx/>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6076853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nodePh="1">
                                  <p:stCondLst>
                                    <p:cond delay="0"/>
                                  </p:stCondLst>
                                  <p:endCondLst>
                                    <p:cond evt="begin" delay="0">
                                      <p:tn val="21"/>
                                    </p:cond>
                                  </p:end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nodeType="clickEffect" nodePh="1">
                                  <p:stCondLst>
                                    <p:cond delay="0"/>
                                  </p:stCondLst>
                                  <p:endCondLst>
                                    <p:cond evt="begin" delay="0">
                                      <p:tn val="26"/>
                                    </p:cond>
                                  </p:endCondLst>
                                  <p:iterate type="lt">
                                    <p:tmPct val="10000"/>
                                  </p:iterate>
                                  <p:childTnLst>
                                    <p:animMotion origin="layout" path="M -2.70833E-6 -4.44444E-6 L -2.70833E-6 -0.07222 " pathEditMode="relative" rAng="0" ptsTypes="AA">
                                      <p:cBhvr>
                                        <p:cTn id="27" dur="250" accel="50000" decel="50000" autoRev="1" fill="hold">
                                          <p:stCondLst>
                                            <p:cond delay="0"/>
                                          </p:stCondLst>
                                        </p:cTn>
                                        <p:tgtEl>
                                          <p:spTgt spid="19">
                                            <p:txEl>
                                              <p:pRg st="0" end="0"/>
                                            </p:txEl>
                                          </p:spTgt>
                                        </p:tgtEl>
                                        <p:attrNameLst>
                                          <p:attrName>ppt_x</p:attrName>
                                          <p:attrName>ppt_y</p:attrName>
                                        </p:attrNameLst>
                                      </p:cBhvr>
                                      <p:rCtr x="0" y="-3611"/>
                                    </p:animMotion>
                                    <p:animRot by="1500000">
                                      <p:cBhvr>
                                        <p:cTn id="28" dur="125" fill="hold">
                                          <p:stCondLst>
                                            <p:cond delay="0"/>
                                          </p:stCondLst>
                                        </p:cTn>
                                        <p:tgtEl>
                                          <p:spTgt spid="19">
                                            <p:txEl>
                                              <p:pRg st="0" end="0"/>
                                            </p:txEl>
                                          </p:spTgt>
                                        </p:tgtEl>
                                        <p:attrNameLst>
                                          <p:attrName>r</p:attrName>
                                        </p:attrNameLst>
                                      </p:cBhvr>
                                    </p:animRot>
                                    <p:animRot by="-1500000">
                                      <p:cBhvr>
                                        <p:cTn id="29" dur="125" fill="hold">
                                          <p:stCondLst>
                                            <p:cond delay="125"/>
                                          </p:stCondLst>
                                        </p:cTn>
                                        <p:tgtEl>
                                          <p:spTgt spid="19">
                                            <p:txEl>
                                              <p:pRg st="0" end="0"/>
                                            </p:txEl>
                                          </p:spTgt>
                                        </p:tgtEl>
                                        <p:attrNameLst>
                                          <p:attrName>r</p:attrName>
                                        </p:attrNameLst>
                                      </p:cBhvr>
                                    </p:animRot>
                                    <p:animRot by="-1500000">
                                      <p:cBhvr>
                                        <p:cTn id="30" dur="125" fill="hold">
                                          <p:stCondLst>
                                            <p:cond delay="250"/>
                                          </p:stCondLst>
                                        </p:cTn>
                                        <p:tgtEl>
                                          <p:spTgt spid="19">
                                            <p:txEl>
                                              <p:pRg st="0" end="0"/>
                                            </p:txEl>
                                          </p:spTgt>
                                        </p:tgtEl>
                                        <p:attrNameLst>
                                          <p:attrName>r</p:attrName>
                                        </p:attrNameLst>
                                      </p:cBhvr>
                                    </p:animRot>
                                    <p:animRot by="1500000">
                                      <p:cBhvr>
                                        <p:cTn id="31" dur="125" fill="hold">
                                          <p:stCondLst>
                                            <p:cond delay="375"/>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hq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hq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15B31-59B2-414D-874A-FDF1B8EEA7A1}"/>
              </a:ext>
            </a:extLst>
          </p:cNvPr>
          <p:cNvSpPr txBox="1"/>
          <p:nvPr/>
        </p:nvSpPr>
        <p:spPr>
          <a:xfrm>
            <a:off x="2548270" y="1162524"/>
            <a:ext cx="8133907" cy="1569660"/>
          </a:xfrm>
          <a:prstGeom prst="rect">
            <a:avLst/>
          </a:prstGeom>
          <a:noFill/>
        </p:spPr>
        <p:txBody>
          <a:bodyPr wrap="square" rtlCol="0">
            <a:spAutoFit/>
          </a:bodyPr>
          <a:lstStyle/>
          <a:p>
            <a:pPr algn="ctr" defTabSz="1219170">
              <a:buClr>
                <a:srgbClr val="000000"/>
              </a:buClr>
            </a:pPr>
            <a:r>
              <a:rPr lang="en-US" sz="4800" kern="0" dirty="0">
                <a:ln>
                  <a:solidFill>
                    <a:srgbClr val="FFFFFF"/>
                  </a:solidFill>
                </a:ln>
                <a:solidFill>
                  <a:srgbClr val="FF0000"/>
                </a:solidFill>
                <a:latin typeface="+mj-lt"/>
                <a:cs typeface="Arial"/>
                <a:sym typeface="Arial"/>
              </a:rPr>
              <a:t>ÔN TẬP VÀ ĐÁNH GIÁ</a:t>
            </a:r>
          </a:p>
          <a:p>
            <a:pPr algn="ctr" defTabSz="1219170">
              <a:buClr>
                <a:srgbClr val="000000"/>
              </a:buClr>
            </a:pPr>
            <a:r>
              <a:rPr lang="en-US" sz="4800" kern="0" dirty="0">
                <a:ln>
                  <a:solidFill>
                    <a:srgbClr val="FFFFFF"/>
                  </a:solidFill>
                </a:ln>
                <a:solidFill>
                  <a:srgbClr val="FF0000"/>
                </a:solidFill>
                <a:latin typeface="+mj-lt"/>
                <a:cs typeface="Arial"/>
                <a:sym typeface="Arial"/>
              </a:rPr>
              <a:t>CUỐI HỌC KÌ II</a:t>
            </a:r>
          </a:p>
        </p:txBody>
      </p:sp>
      <p:pic>
        <p:nvPicPr>
          <p:cNvPr id="1026" name="Picture 2" descr="Premium Vector | Little school children learning">
            <a:extLst>
              <a:ext uri="{FF2B5EF4-FFF2-40B4-BE49-F238E27FC236}">
                <a16:creationId xmlns:a16="http://schemas.microsoft.com/office/drawing/2014/main" id="{1E9AAB09-FB8C-4C25-AFD2-87DFB4311BC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40938" y="2818032"/>
            <a:ext cx="6502792" cy="3614448"/>
          </a:xfrm>
          <a:prstGeom prst="round2SameRect">
            <a:avLst>
              <a:gd name="adj1" fmla="val 11833"/>
              <a:gd name="adj2" fmla="val 28444"/>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30840CBA-9EA5-44A7-B90E-5FE6A95DA7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178" y="304830"/>
            <a:ext cx="1470675" cy="1715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262046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D720B1-02DD-42EB-A6D3-7044BD0A2848}"/>
              </a:ext>
            </a:extLst>
          </p:cNvPr>
          <p:cNvGrpSpPr/>
          <p:nvPr/>
        </p:nvGrpSpPr>
        <p:grpSpPr>
          <a:xfrm>
            <a:off x="1501405" y="321047"/>
            <a:ext cx="6734991" cy="6432154"/>
            <a:chOff x="-520727" y="608222"/>
            <a:chExt cx="5051244" cy="4824115"/>
          </a:xfrm>
        </p:grpSpPr>
        <p:grpSp>
          <p:nvGrpSpPr>
            <p:cNvPr id="12" name="Group 11">
              <a:extLst>
                <a:ext uri="{FF2B5EF4-FFF2-40B4-BE49-F238E27FC236}">
                  <a16:creationId xmlns:a16="http://schemas.microsoft.com/office/drawing/2014/main" id="{955E398F-47EE-42ED-86DC-BCFDA4358F87}"/>
                </a:ext>
              </a:extLst>
            </p:cNvPr>
            <p:cNvGrpSpPr/>
            <p:nvPr/>
          </p:nvGrpSpPr>
          <p:grpSpPr>
            <a:xfrm>
              <a:off x="124590" y="608222"/>
              <a:ext cx="4405927" cy="3318271"/>
              <a:chOff x="397870" y="481627"/>
              <a:chExt cx="4405927" cy="3318271"/>
            </a:xfrm>
          </p:grpSpPr>
          <p:pic>
            <p:nvPicPr>
              <p:cNvPr id="14" name="Picture 13">
                <a:extLst>
                  <a:ext uri="{FF2B5EF4-FFF2-40B4-BE49-F238E27FC236}">
                    <a16:creationId xmlns:a16="http://schemas.microsoft.com/office/drawing/2014/main" id="{6CC6D292-62F5-44E4-BD52-17829BA97A47}"/>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397870" y="481627"/>
                <a:ext cx="4405927" cy="3318271"/>
              </a:xfrm>
              <a:prstGeom prst="rect">
                <a:avLst/>
              </a:prstGeom>
            </p:spPr>
          </p:pic>
          <p:sp>
            <p:nvSpPr>
              <p:cNvPr id="16" name="TextBox 15">
                <a:extLst>
                  <a:ext uri="{FF2B5EF4-FFF2-40B4-BE49-F238E27FC236}">
                    <a16:creationId xmlns:a16="http://schemas.microsoft.com/office/drawing/2014/main" id="{31FF28C2-B764-47A1-BE03-966156E4E956}"/>
                  </a:ext>
                </a:extLst>
              </p:cNvPr>
              <p:cNvSpPr txBox="1"/>
              <p:nvPr/>
            </p:nvSpPr>
            <p:spPr>
              <a:xfrm>
                <a:off x="1309776" y="2066109"/>
                <a:ext cx="3041009" cy="876539"/>
              </a:xfrm>
              <a:prstGeom prst="rect">
                <a:avLst/>
              </a:prstGeom>
              <a:noFill/>
            </p:spPr>
            <p:txBody>
              <a:bodyPr wrap="square" rtlCol="0">
                <a:spAutoFit/>
              </a:bodyPr>
              <a:lstStyle/>
              <a:p>
                <a:pPr algn="ctr" defTabSz="1219170">
                  <a:lnSpc>
                    <a:spcPct val="150000"/>
                  </a:lnSpc>
                  <a:buClr>
                    <a:srgbClr val="000000"/>
                  </a:buClr>
                </a:pPr>
                <a:r>
                  <a:rPr lang="vi-VN" sz="5400" b="1" kern="0" dirty="0">
                    <a:solidFill>
                      <a:srgbClr val="FFAB40">
                        <a:lumMod val="50000"/>
                      </a:srgbClr>
                    </a:solidFill>
                    <a:latin typeface="+mj-lt"/>
                    <a:cs typeface="Arial"/>
                    <a:sym typeface="Arial"/>
                  </a:rPr>
                  <a:t>TIẾT 3</a:t>
                </a:r>
                <a:r>
                  <a:rPr lang="en-US" sz="5400" b="1" kern="0" dirty="0">
                    <a:solidFill>
                      <a:srgbClr val="FFAB40">
                        <a:lumMod val="50000"/>
                      </a:srgbClr>
                    </a:solidFill>
                    <a:latin typeface="+mj-lt"/>
                    <a:cs typeface="Arial"/>
                    <a:sym typeface="Arial"/>
                  </a:rPr>
                  <a:t> – 4 </a:t>
                </a:r>
              </a:p>
            </p:txBody>
          </p:sp>
        </p:grpSp>
        <p:pic>
          <p:nvPicPr>
            <p:cNvPr id="13"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0727" y="3875114"/>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89FDC1B9-C306-45C7-806C-F8D79B214EEB}"/>
              </a:ext>
            </a:extLst>
          </p:cNvPr>
          <p:cNvSpPr txBox="1"/>
          <p:nvPr/>
        </p:nvSpPr>
        <p:spPr>
          <a:xfrm>
            <a:off x="3918642" y="678948"/>
            <a:ext cx="5656541" cy="913007"/>
          </a:xfrm>
          <a:prstGeom prst="rect">
            <a:avLst/>
          </a:prstGeom>
          <a:noFill/>
        </p:spPr>
        <p:txBody>
          <a:bodyPr wrap="square" rtlCol="0">
            <a:spAutoFit/>
          </a:bodyPr>
          <a:lstStyle/>
          <a:p>
            <a:pPr algn="ctr" defTabSz="1219170">
              <a:buClr>
                <a:srgbClr val="000000"/>
              </a:buClr>
            </a:pPr>
            <a:r>
              <a:rPr lang="vi-VN" sz="5333" kern="0" dirty="0">
                <a:solidFill>
                  <a:srgbClr val="FFFFFF"/>
                </a:solidFill>
                <a:latin typeface="UTM Cookies" panose="02040603050506020204" pitchFamily="18" charset="0"/>
                <a:cs typeface="Arial"/>
                <a:sym typeface="Arial"/>
              </a:rPr>
              <a:t>PHẦN I – ÔN TẬP</a:t>
            </a:r>
            <a:endParaRPr lang="en-US" sz="5333" kern="0" dirty="0">
              <a:solidFill>
                <a:srgbClr val="FFFFFF"/>
              </a:solidFill>
              <a:latin typeface="UTM Cookies" panose="02040603050506020204" pitchFamily="18" charset="0"/>
              <a:cs typeface="Arial"/>
              <a:sym typeface="Arial"/>
            </a:endParaRPr>
          </a:p>
        </p:txBody>
      </p:sp>
    </p:spTree>
    <p:custDataLst>
      <p:tags r:id="rId1"/>
    </p:custDataLst>
    <p:extLst>
      <p:ext uri="{BB962C8B-B14F-4D97-AF65-F5344CB8AC3E}">
        <p14:creationId xmlns:p14="http://schemas.microsoft.com/office/powerpoint/2010/main" val="31620502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9A3AC9-6FB9-4AE2-B116-002FC7A1EEC2}"/>
              </a:ext>
            </a:extLst>
          </p:cNvPr>
          <p:cNvGrpSpPr/>
          <p:nvPr/>
        </p:nvGrpSpPr>
        <p:grpSpPr>
          <a:xfrm>
            <a:off x="1270660" y="961067"/>
            <a:ext cx="10652166" cy="5588000"/>
            <a:chOff x="723015" y="710167"/>
            <a:chExt cx="5808810" cy="4191000"/>
          </a:xfrm>
        </p:grpSpPr>
        <p:pic>
          <p:nvPicPr>
            <p:cNvPr id="5" name="Picture 4">
              <a:extLst>
                <a:ext uri="{FF2B5EF4-FFF2-40B4-BE49-F238E27FC236}">
                  <a16:creationId xmlns:a16="http://schemas.microsoft.com/office/drawing/2014/main" id="{371D5DFA-7FCF-467D-A92C-5A62F593A0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23015" y="710167"/>
              <a:ext cx="5808810" cy="4191000"/>
            </a:xfrm>
            <a:prstGeom prst="rect">
              <a:avLst/>
            </a:prstGeom>
          </p:spPr>
        </p:pic>
        <p:sp>
          <p:nvSpPr>
            <p:cNvPr id="7" name="TextBox 6">
              <a:extLst>
                <a:ext uri="{FF2B5EF4-FFF2-40B4-BE49-F238E27FC236}">
                  <a16:creationId xmlns:a16="http://schemas.microsoft.com/office/drawing/2014/main" id="{86ACFDBA-ADD9-4705-BA8E-57DBD0F32CD6}"/>
                </a:ext>
              </a:extLst>
            </p:cNvPr>
            <p:cNvSpPr txBox="1"/>
            <p:nvPr/>
          </p:nvSpPr>
          <p:spPr>
            <a:xfrm>
              <a:off x="723015" y="827125"/>
              <a:ext cx="4708341" cy="3393236"/>
            </a:xfrm>
            <a:prstGeom prst="rect">
              <a:avLst/>
            </a:prstGeom>
            <a:noFill/>
          </p:spPr>
          <p:txBody>
            <a:bodyPr wrap="square" rtlCol="0">
              <a:spAutoFit/>
            </a:bodyPr>
            <a:lstStyle/>
            <a:p>
              <a:pPr algn="ctr" defTabSz="1219170">
                <a:buClr>
                  <a:srgbClr val="000000"/>
                </a:buClr>
              </a:pPr>
              <a:r>
                <a:rPr lang="vi-VN" sz="2400" b="1" kern="0" dirty="0">
                  <a:solidFill>
                    <a:srgbClr val="FFAB40">
                      <a:lumMod val="75000"/>
                    </a:srgbClr>
                  </a:solidFill>
                  <a:latin typeface="+mj-lt"/>
                  <a:cs typeface="Arial"/>
                  <a:sym typeface="Arial"/>
                </a:rPr>
                <a:t>Thăm bạn ốm</a:t>
              </a:r>
            </a:p>
            <a:p>
              <a:pPr defTabSz="1219170">
                <a:buClr>
                  <a:srgbClr val="000000"/>
                </a:buClr>
              </a:pPr>
              <a:r>
                <a:rPr lang="vi-VN" sz="2400" kern="0" dirty="0">
                  <a:solidFill>
                    <a:srgbClr val="000000"/>
                  </a:solidFill>
                  <a:latin typeface="+mj-lt"/>
                  <a:cs typeface="Arial"/>
                  <a:sym typeface="Arial"/>
                </a:rPr>
                <a:t>Hôm nay đến lớp 	</a:t>
              </a:r>
              <a:r>
                <a:rPr lang="vi-VN" kern="0" dirty="0">
                  <a:solidFill>
                    <a:srgbClr val="000000"/>
                  </a:solidFill>
                  <a:latin typeface="+mj-lt"/>
                  <a:cs typeface="Arial"/>
                  <a:sym typeface="Arial"/>
                </a:rPr>
                <a:t>             </a:t>
              </a:r>
              <a:r>
                <a:rPr lang="vi-VN" sz="2400" kern="0" dirty="0">
                  <a:solidFill>
                    <a:srgbClr val="000000"/>
                  </a:solidFill>
                  <a:latin typeface="+mj-lt"/>
                  <a:cs typeface="Arial"/>
                  <a:sym typeface="Arial"/>
                </a:rPr>
                <a:t>“Gấu tôi mua khế</a:t>
              </a:r>
            </a:p>
            <a:p>
              <a:pPr defTabSz="1219170">
                <a:buClr>
                  <a:srgbClr val="000000"/>
                </a:buClr>
              </a:pPr>
              <a:r>
                <a:rPr lang="vi-VN" sz="2400" kern="0" dirty="0">
                  <a:solidFill>
                    <a:srgbClr val="000000"/>
                  </a:solidFill>
                  <a:latin typeface="+mj-lt"/>
                  <a:cs typeface="Arial"/>
                  <a:sym typeface="Arial"/>
                </a:rPr>
                <a:t>Thấy vắng thỏ nâu	          Khế ngọt lại thanh.”</a:t>
              </a:r>
            </a:p>
            <a:p>
              <a:pPr defTabSz="1219170">
                <a:buClr>
                  <a:srgbClr val="000000"/>
                </a:buClr>
              </a:pPr>
              <a:r>
                <a:rPr lang="vi-VN" sz="2400" kern="0" dirty="0">
                  <a:solidFill>
                    <a:srgbClr val="000000"/>
                  </a:solidFill>
                  <a:latin typeface="+mj-lt"/>
                  <a:cs typeface="Arial"/>
                  <a:sym typeface="Arial"/>
                </a:rPr>
                <a:t>Các bạn hỏi nhau:	          “Mèo tôi mua chanh</a:t>
              </a:r>
            </a:p>
            <a:p>
              <a:pPr defTabSz="1219170">
                <a:buClr>
                  <a:srgbClr val="000000"/>
                </a:buClr>
              </a:pPr>
              <a:r>
                <a:rPr lang="vi-VN" sz="2400" kern="0" dirty="0">
                  <a:solidFill>
                    <a:srgbClr val="000000"/>
                  </a:solidFill>
                  <a:latin typeface="+mj-lt"/>
                  <a:cs typeface="Arial"/>
                  <a:sym typeface="Arial"/>
                </a:rPr>
                <a:t>“Thỏ đi đâu thế?”	          Đánh đường mát ngọt.”</a:t>
              </a:r>
            </a:p>
            <a:p>
              <a:pPr defTabSz="1219170">
                <a:buClr>
                  <a:srgbClr val="000000"/>
                </a:buClr>
              </a:pPr>
              <a:r>
                <a:rPr lang="vi-VN" sz="2400" kern="0" dirty="0">
                  <a:solidFill>
                    <a:srgbClr val="000000"/>
                  </a:solidFill>
                  <a:latin typeface="+mj-lt"/>
                  <a:cs typeface="Arial"/>
                  <a:sym typeface="Arial"/>
                </a:rPr>
                <a:t>Gấu liền nói khẽ:	          Hươu mua sữa bột</a:t>
              </a:r>
            </a:p>
            <a:p>
              <a:pPr defTabSz="1219170">
                <a:buClr>
                  <a:srgbClr val="000000"/>
                </a:buClr>
              </a:pPr>
              <a:r>
                <a:rPr lang="vi-VN" sz="2400" kern="0" dirty="0">
                  <a:solidFill>
                    <a:srgbClr val="000000"/>
                  </a:solidFill>
                  <a:latin typeface="+mj-lt"/>
                  <a:cs typeface="Arial"/>
                  <a:sym typeface="Arial"/>
                </a:rPr>
                <a:t>“Thỏ bị ốm rồi	          Nai sữa đậu nành</a:t>
              </a:r>
            </a:p>
            <a:p>
              <a:pPr defTabSz="1219170">
                <a:buClr>
                  <a:srgbClr val="000000"/>
                </a:buClr>
              </a:pPr>
              <a:r>
                <a:rPr lang="vi-VN" sz="2400" kern="0" dirty="0">
                  <a:solidFill>
                    <a:srgbClr val="000000"/>
                  </a:solidFill>
                  <a:latin typeface="+mj-lt"/>
                  <a:cs typeface="Arial"/>
                  <a:sym typeface="Arial"/>
                </a:rPr>
                <a:t>Này các bạn ơi	          Chúc bạn khỏe nhanh</a:t>
              </a:r>
            </a:p>
            <a:p>
              <a:pPr defTabSz="1219170">
                <a:buClr>
                  <a:srgbClr val="000000"/>
                </a:buClr>
              </a:pPr>
              <a:r>
                <a:rPr lang="vi-VN" sz="2400" kern="0" dirty="0">
                  <a:solidFill>
                    <a:srgbClr val="000000"/>
                  </a:solidFill>
                  <a:latin typeface="+mj-lt"/>
                  <a:cs typeface="Arial"/>
                  <a:sym typeface="Arial"/>
                </a:rPr>
                <a:t>Đến thăm thỏ nhé!”	          Cùng nhau đến lớp.</a:t>
              </a:r>
            </a:p>
            <a:p>
              <a:pPr algn="r" defTabSz="1219170">
                <a:buClr>
                  <a:srgbClr val="000000"/>
                </a:buClr>
              </a:pPr>
              <a:r>
                <a:rPr lang="vi-VN" sz="2400" kern="0" dirty="0">
                  <a:solidFill>
                    <a:srgbClr val="000000"/>
                  </a:solidFill>
                  <a:latin typeface="+mj-lt"/>
                  <a:cs typeface="Arial"/>
                  <a:sym typeface="Arial"/>
                </a:rPr>
                <a:t>(</a:t>
              </a:r>
              <a:r>
                <a:rPr lang="vi-VN" sz="2400" i="1" kern="0" dirty="0">
                  <a:solidFill>
                    <a:srgbClr val="000000"/>
                  </a:solidFill>
                  <a:latin typeface="+mj-lt"/>
                  <a:cs typeface="Arial"/>
                  <a:sym typeface="Arial"/>
                </a:rPr>
                <a:t>Theo </a:t>
              </a:r>
              <a:r>
                <a:rPr lang="vi-VN" sz="2400" kern="0" dirty="0">
                  <a:solidFill>
                    <a:srgbClr val="000000"/>
                  </a:solidFill>
                  <a:latin typeface="+mj-lt"/>
                  <a:cs typeface="Arial"/>
                  <a:sym typeface="Arial"/>
                </a:rPr>
                <a:t>Trần Thị Hương)</a:t>
              </a:r>
            </a:p>
          </p:txBody>
        </p:sp>
      </p:grpSp>
      <p:sp>
        <p:nvSpPr>
          <p:cNvPr id="8" name="TextBox 7">
            <a:extLst>
              <a:ext uri="{FF2B5EF4-FFF2-40B4-BE49-F238E27FC236}">
                <a16:creationId xmlns:a16="http://schemas.microsoft.com/office/drawing/2014/main" id="{FE9242AD-34FD-4277-AC03-6057D333968E}"/>
              </a:ext>
            </a:extLst>
          </p:cNvPr>
          <p:cNvSpPr txBox="1"/>
          <p:nvPr/>
        </p:nvSpPr>
        <p:spPr>
          <a:xfrm>
            <a:off x="1112080" y="466606"/>
            <a:ext cx="10488799" cy="523220"/>
          </a:xfrm>
          <a:prstGeom prst="rect">
            <a:avLst/>
          </a:prstGeom>
          <a:noFill/>
        </p:spPr>
        <p:txBody>
          <a:bodyPr wrap="square" rtlCol="0">
            <a:spAutoFit/>
          </a:bodyPr>
          <a:lstStyle/>
          <a:p>
            <a:pPr defTabSz="1219170">
              <a:buClr>
                <a:srgbClr val="000000"/>
              </a:buClr>
            </a:pPr>
            <a:r>
              <a:rPr lang="vi-VN" sz="2800" b="1" kern="0" dirty="0">
                <a:solidFill>
                  <a:srgbClr val="BAE5E4">
                    <a:lumMod val="50000"/>
                  </a:srgbClr>
                </a:solidFill>
                <a:latin typeface="+mj-lt"/>
                <a:cs typeface="Arial"/>
                <a:sym typeface="Arial"/>
              </a:rPr>
              <a:t>3. Đọc bài thơ dưới đây, trả lời các câu hỏi và thực hiện yêu cầu.</a:t>
            </a:r>
            <a:endParaRPr lang="en-US" sz="2800" b="1" kern="0" dirty="0">
              <a:solidFill>
                <a:srgbClr val="BAE5E4">
                  <a:lumMod val="50000"/>
                </a:srgbClr>
              </a:solidFill>
              <a:latin typeface="+mj-lt"/>
              <a:cs typeface="Arial"/>
              <a:sym typeface="Arial"/>
            </a:endParaRPr>
          </a:p>
        </p:txBody>
      </p:sp>
    </p:spTree>
    <p:extLst>
      <p:ext uri="{BB962C8B-B14F-4D97-AF65-F5344CB8AC3E}">
        <p14:creationId xmlns:p14="http://schemas.microsoft.com/office/powerpoint/2010/main" val="16015417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9F4CF-3252-4512-B24F-96B1E228C754}"/>
              </a:ext>
            </a:extLst>
          </p:cNvPr>
          <p:cNvPicPr>
            <a:picLocks noChangeAspect="1"/>
          </p:cNvPicPr>
          <p:nvPr/>
        </p:nvPicPr>
        <p:blipFill rotWithShape="1">
          <a:blip r:embed="rId3">
            <a:clrChange>
              <a:clrFrom>
                <a:srgbClr val="FFFFFF"/>
              </a:clrFrom>
              <a:clrTo>
                <a:srgbClr val="FFFFFF">
                  <a:alpha val="0"/>
                </a:srgbClr>
              </a:clrTo>
            </a:clrChange>
          </a:blip>
          <a:srcRect l="32168" t="46711" r="5985" b="1150"/>
          <a:stretch/>
        </p:blipFill>
        <p:spPr>
          <a:xfrm>
            <a:off x="1999790" y="2203548"/>
            <a:ext cx="8625560" cy="4120512"/>
          </a:xfrm>
          <a:prstGeom prst="ellipse">
            <a:avLst/>
          </a:prstGeom>
        </p:spPr>
      </p:pic>
      <p:pic>
        <p:nvPicPr>
          <p:cNvPr id="5" name="Picture 2" descr="Question icons - 42 Free Question icons | Download PNG &amp; SVG">
            <a:extLst>
              <a:ext uri="{FF2B5EF4-FFF2-40B4-BE49-F238E27FC236}">
                <a16:creationId xmlns:a16="http://schemas.microsoft.com/office/drawing/2014/main" id="{56268E51-35D8-4BDF-8AE7-408904FA1F6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989093" y="567239"/>
            <a:ext cx="1195877" cy="9392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AF367-7D79-4E1A-BF31-93DD4FA1CFDF}"/>
              </a:ext>
            </a:extLst>
          </p:cNvPr>
          <p:cNvSpPr txBox="1"/>
          <p:nvPr/>
        </p:nvSpPr>
        <p:spPr>
          <a:xfrm>
            <a:off x="3831518" y="465129"/>
            <a:ext cx="86833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cs typeface="Arial"/>
                <a:sym typeface="Arial"/>
              </a:rPr>
              <a:t>a. </a:t>
            </a:r>
            <a:r>
              <a:rPr lang="vi-VN" sz="2800" kern="0" dirty="0">
                <a:solidFill>
                  <a:srgbClr val="000000"/>
                </a:solidFill>
                <a:latin typeface="+mj-lt"/>
                <a:cs typeface="Arial"/>
                <a:sym typeface="Arial"/>
              </a:rPr>
              <a:t>Vì sao thỏ nâu nghỉ học?</a:t>
            </a:r>
          </a:p>
        </p:txBody>
      </p:sp>
      <p:sp>
        <p:nvSpPr>
          <p:cNvPr id="7" name="TextBox 6">
            <a:extLst>
              <a:ext uri="{FF2B5EF4-FFF2-40B4-BE49-F238E27FC236}">
                <a16:creationId xmlns:a16="http://schemas.microsoft.com/office/drawing/2014/main" id="{A0A40BD1-3D30-43AF-A340-B8CA01FD4FB4}"/>
              </a:ext>
            </a:extLst>
          </p:cNvPr>
          <p:cNvSpPr txBox="1"/>
          <p:nvPr/>
        </p:nvSpPr>
        <p:spPr>
          <a:xfrm>
            <a:off x="1342545" y="1525096"/>
            <a:ext cx="8683316"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cs typeface="Arial"/>
                <a:sym typeface="Arial"/>
              </a:rPr>
              <a:t>b. </a:t>
            </a:r>
            <a:r>
              <a:rPr lang="vi-VN" sz="2800" kern="0" dirty="0">
                <a:solidFill>
                  <a:srgbClr val="000000"/>
                </a:solidFill>
                <a:latin typeface="+mj-lt"/>
                <a:cs typeface="Arial"/>
                <a:sym typeface="Arial"/>
              </a:rPr>
              <a:t>Các bạn bàn nhau chuyện gì?</a:t>
            </a:r>
          </a:p>
        </p:txBody>
      </p:sp>
      <p:sp>
        <p:nvSpPr>
          <p:cNvPr id="8" name="TextBox 7">
            <a:extLst>
              <a:ext uri="{FF2B5EF4-FFF2-40B4-BE49-F238E27FC236}">
                <a16:creationId xmlns:a16="http://schemas.microsoft.com/office/drawing/2014/main" id="{60F9D557-4ED7-438C-AC17-F6295FE184E8}"/>
              </a:ext>
            </a:extLst>
          </p:cNvPr>
          <p:cNvSpPr txBox="1"/>
          <p:nvPr/>
        </p:nvSpPr>
        <p:spPr>
          <a:xfrm>
            <a:off x="3496898" y="899609"/>
            <a:ext cx="8683317" cy="657359"/>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C7D77">
                    <a:lumMod val="75000"/>
                  </a:srgbClr>
                </a:solidFill>
                <a:latin typeface="+mj-lt"/>
                <a:cs typeface="Arial"/>
                <a:sym typeface="Wingdings" panose="05000000000000000000" pitchFamily="2" charset="2"/>
              </a:rPr>
              <a:t> Thỏ nâu nghỉ học vì bạn ấy bị ốm.</a:t>
            </a:r>
            <a:endParaRPr lang="vi-VN" sz="2800" kern="0" dirty="0">
              <a:solidFill>
                <a:srgbClr val="FC7D77">
                  <a:lumMod val="75000"/>
                </a:srgbClr>
              </a:solidFill>
              <a:latin typeface="+mj-lt"/>
              <a:cs typeface="Arial"/>
              <a:sym typeface="Arial"/>
            </a:endParaRPr>
          </a:p>
        </p:txBody>
      </p:sp>
      <p:pic>
        <p:nvPicPr>
          <p:cNvPr id="9" name="Picture 8">
            <a:extLst>
              <a:ext uri="{FF2B5EF4-FFF2-40B4-BE49-F238E27FC236}">
                <a16:creationId xmlns:a16="http://schemas.microsoft.com/office/drawing/2014/main" id="{C3DA1784-20A0-4625-A7A1-8B2B723C29D3}"/>
              </a:ext>
            </a:extLst>
          </p:cNvPr>
          <p:cNvPicPr>
            <a:picLocks noChangeAspect="1"/>
          </p:cNvPicPr>
          <p:nvPr/>
        </p:nvPicPr>
        <p:blipFill rotWithShape="1">
          <a:blip r:embed="rId3">
            <a:clrChange>
              <a:clrFrom>
                <a:srgbClr val="FFFFFF"/>
              </a:clrFrom>
              <a:clrTo>
                <a:srgbClr val="FFFFFF">
                  <a:alpha val="0"/>
                </a:srgbClr>
              </a:clrTo>
            </a:clrChange>
          </a:blip>
          <a:srcRect l="10754" t="46711" r="67933" b="27464"/>
          <a:stretch/>
        </p:blipFill>
        <p:spPr>
          <a:xfrm>
            <a:off x="9431095" y="242521"/>
            <a:ext cx="1605475" cy="1699840"/>
          </a:xfrm>
          <a:prstGeom prst="ellipse">
            <a:avLst/>
          </a:prstGeom>
        </p:spPr>
      </p:pic>
      <p:sp>
        <p:nvSpPr>
          <p:cNvPr id="11" name="TextBox 10">
            <a:extLst>
              <a:ext uri="{FF2B5EF4-FFF2-40B4-BE49-F238E27FC236}">
                <a16:creationId xmlns:a16="http://schemas.microsoft.com/office/drawing/2014/main" id="{945B6A42-9D27-4AAB-A080-273E9E7DB9E6}"/>
              </a:ext>
            </a:extLst>
          </p:cNvPr>
          <p:cNvSpPr txBox="1"/>
          <p:nvPr/>
        </p:nvSpPr>
        <p:spPr>
          <a:xfrm>
            <a:off x="1199408" y="1987562"/>
            <a:ext cx="10652166" cy="657359"/>
          </a:xfrm>
          <a:prstGeom prst="rect">
            <a:avLst/>
          </a:prstGeom>
          <a:noFill/>
        </p:spPr>
        <p:txBody>
          <a:bodyPr wrap="square" rtlCol="0">
            <a:spAutoFit/>
          </a:bodyPr>
          <a:lstStyle/>
          <a:p>
            <a:pPr algn="just" defTabSz="1219170">
              <a:lnSpc>
                <a:spcPct val="150000"/>
              </a:lnSpc>
              <a:buClr>
                <a:srgbClr val="000000"/>
              </a:buClr>
            </a:pPr>
            <a:r>
              <a:rPr lang="vi-VN" sz="2800" kern="0">
                <a:solidFill>
                  <a:srgbClr val="FC7D77">
                    <a:lumMod val="75000"/>
                  </a:srgbClr>
                </a:solidFill>
                <a:latin typeface="+mj-lt"/>
                <a:cs typeface="Arial"/>
                <a:sym typeface="Wingdings" panose="05000000000000000000" pitchFamily="2" charset="2"/>
              </a:rPr>
              <a:t> Các bạn bàn nhau đi thăm thỏ nâu và mua quà cho thỏ nâu.</a:t>
            </a:r>
            <a:endParaRPr lang="vi-VN" sz="2800" kern="0" dirty="0">
              <a:solidFill>
                <a:srgbClr val="FC7D77">
                  <a:lumMod val="75000"/>
                </a:srgbClr>
              </a:solidFill>
              <a:latin typeface="+mj-lt"/>
              <a:cs typeface="Arial"/>
              <a:sym typeface="Arial"/>
            </a:endParaRPr>
          </a:p>
        </p:txBody>
      </p:sp>
    </p:spTree>
    <p:custDataLst>
      <p:tags r:id="rId1"/>
    </p:custDataLst>
    <p:extLst>
      <p:ext uri="{BB962C8B-B14F-4D97-AF65-F5344CB8AC3E}">
        <p14:creationId xmlns:p14="http://schemas.microsoft.com/office/powerpoint/2010/main" val="3932152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BFB0F-1950-40C9-B7BE-992FC6E40D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33647" y="395358"/>
            <a:ext cx="8924887" cy="6166295"/>
          </a:xfrm>
          <a:prstGeom prst="rect">
            <a:avLst/>
          </a:prstGeom>
        </p:spPr>
      </p:pic>
      <p:sp>
        <p:nvSpPr>
          <p:cNvPr id="3" name="TextBox 2">
            <a:extLst>
              <a:ext uri="{FF2B5EF4-FFF2-40B4-BE49-F238E27FC236}">
                <a16:creationId xmlns:a16="http://schemas.microsoft.com/office/drawing/2014/main" id="{E37A3B9A-39F9-4A77-912F-7F0277CB3D73}"/>
              </a:ext>
            </a:extLst>
          </p:cNvPr>
          <p:cNvSpPr txBox="1"/>
          <p:nvPr/>
        </p:nvSpPr>
        <p:spPr>
          <a:xfrm>
            <a:off x="1279860" y="395358"/>
            <a:ext cx="7282705"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c. </a:t>
            </a:r>
            <a:r>
              <a:rPr lang="vi-VN" sz="2400" kern="0" dirty="0">
                <a:solidFill>
                  <a:srgbClr val="000000"/>
                </a:solidFill>
                <a:latin typeface="+mj-lt"/>
                <a:cs typeface="Arial"/>
                <a:sym typeface="Arial"/>
              </a:rPr>
              <a:t>Đóng vai một trong số các bạn đến thăm thỏ nâu, nói 2 – 3 câu thể hiện sự quan tâm, mong muốn của mình và các bạn đối với thỏ nâu.</a:t>
            </a:r>
          </a:p>
        </p:txBody>
      </p:sp>
      <p:sp>
        <p:nvSpPr>
          <p:cNvPr id="5" name="Speech Bubble: Oval 4">
            <a:extLst>
              <a:ext uri="{FF2B5EF4-FFF2-40B4-BE49-F238E27FC236}">
                <a16:creationId xmlns:a16="http://schemas.microsoft.com/office/drawing/2014/main" id="{395C91EF-8342-49D5-986A-68E43D54DF2D}"/>
              </a:ext>
            </a:extLst>
          </p:cNvPr>
          <p:cNvSpPr/>
          <p:nvPr/>
        </p:nvSpPr>
        <p:spPr>
          <a:xfrm>
            <a:off x="5326196" y="2074087"/>
            <a:ext cx="3855363" cy="1802819"/>
          </a:xfrm>
          <a:prstGeom prst="wedgeEllipseCallout">
            <a:avLst>
              <a:gd name="adj1" fmla="val 33404"/>
              <a:gd name="adj2" fmla="val 71936"/>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Thỏ nâu ơi, cậu có mệt lắm không? Cậu mau khỏe để tới lớp cùng bọn tớ nhé!</a:t>
            </a:r>
          </a:p>
        </p:txBody>
      </p:sp>
      <p:sp>
        <p:nvSpPr>
          <p:cNvPr id="6" name="Speech Bubble: Oval 5">
            <a:extLst>
              <a:ext uri="{FF2B5EF4-FFF2-40B4-BE49-F238E27FC236}">
                <a16:creationId xmlns:a16="http://schemas.microsoft.com/office/drawing/2014/main" id="{B8A0B99D-1A23-4436-B376-37C3CBF05FBF}"/>
              </a:ext>
            </a:extLst>
          </p:cNvPr>
          <p:cNvSpPr/>
          <p:nvPr/>
        </p:nvSpPr>
        <p:spPr>
          <a:xfrm>
            <a:off x="2633647" y="2276325"/>
            <a:ext cx="3112059" cy="1398343"/>
          </a:xfrm>
          <a:prstGeom prst="wedgeEllipseCallout">
            <a:avLst>
              <a:gd name="adj1" fmla="val 51252"/>
              <a:gd name="adj2" fmla="val 7322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Chúng tớ mua ít quà cho cậu ăn mau khỏe nè!</a:t>
            </a:r>
          </a:p>
        </p:txBody>
      </p:sp>
      <p:sp>
        <p:nvSpPr>
          <p:cNvPr id="7" name="Speech Bubble: Oval 6">
            <a:extLst>
              <a:ext uri="{FF2B5EF4-FFF2-40B4-BE49-F238E27FC236}">
                <a16:creationId xmlns:a16="http://schemas.microsoft.com/office/drawing/2014/main" id="{83C58573-7253-487B-BBDE-87A0514D299B}"/>
              </a:ext>
            </a:extLst>
          </p:cNvPr>
          <p:cNvSpPr/>
          <p:nvPr/>
        </p:nvSpPr>
        <p:spPr>
          <a:xfrm>
            <a:off x="9040157" y="1219206"/>
            <a:ext cx="2040785" cy="2657700"/>
          </a:xfrm>
          <a:prstGeom prst="wedgeEllipseCallout">
            <a:avLst>
              <a:gd name="adj1" fmla="val -7984"/>
              <a:gd name="adj2" fmla="val 66287"/>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latin typeface="+mj-lt"/>
                <a:sym typeface="Arial"/>
              </a:rPr>
              <a:t>Thầy cô và các bạn đều đang nhớ cậu lắm đấy!</a:t>
            </a:r>
          </a:p>
        </p:txBody>
      </p:sp>
      <p:sp>
        <p:nvSpPr>
          <p:cNvPr id="8" name="Speech Bubble: Oval 7">
            <a:extLst>
              <a:ext uri="{FF2B5EF4-FFF2-40B4-BE49-F238E27FC236}">
                <a16:creationId xmlns:a16="http://schemas.microsoft.com/office/drawing/2014/main" id="{3C628685-BFBE-40DE-ABFD-358E3CD6FCA1}"/>
              </a:ext>
            </a:extLst>
          </p:cNvPr>
          <p:cNvSpPr/>
          <p:nvPr/>
        </p:nvSpPr>
        <p:spPr>
          <a:xfrm>
            <a:off x="1619623" y="4508318"/>
            <a:ext cx="3349325" cy="1802817"/>
          </a:xfrm>
          <a:prstGeom prst="wedgeEllipseCallout">
            <a:avLst>
              <a:gd name="adj1" fmla="val 85664"/>
              <a:gd name="adj2" fmla="val -2400"/>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a:solidFill>
                  <a:srgbClr val="0070C0"/>
                </a:solidFill>
                <a:latin typeface="+mj-lt"/>
                <a:sym typeface="Arial"/>
              </a:rPr>
              <a:t>Tớ đã làm bài đầy đủ để khi nào cậu đi học cho cậu mượn mà làm bù nè!</a:t>
            </a:r>
            <a:endParaRPr lang="vi-VN" sz="2000" kern="0" dirty="0">
              <a:solidFill>
                <a:srgbClr val="0070C0"/>
              </a:solidFill>
              <a:latin typeface="+mj-lt"/>
              <a:sym typeface="Arial"/>
            </a:endParaRPr>
          </a:p>
        </p:txBody>
      </p:sp>
    </p:spTree>
    <p:extLst>
      <p:ext uri="{BB962C8B-B14F-4D97-AF65-F5344CB8AC3E}">
        <p14:creationId xmlns:p14="http://schemas.microsoft.com/office/powerpoint/2010/main" val="693897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29725-60C4-4602-945E-3BB6C8191E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38719" y="374208"/>
            <a:ext cx="10263960" cy="6166295"/>
          </a:xfrm>
          <a:prstGeom prst="rect">
            <a:avLst/>
          </a:prstGeom>
        </p:spPr>
      </p:pic>
      <p:sp>
        <p:nvSpPr>
          <p:cNvPr id="3" name="TextBox 2">
            <a:extLst>
              <a:ext uri="{FF2B5EF4-FFF2-40B4-BE49-F238E27FC236}">
                <a16:creationId xmlns:a16="http://schemas.microsoft.com/office/drawing/2014/main" id="{C58B96D6-294F-4D73-B8C8-3B1CEBED79D9}"/>
              </a:ext>
            </a:extLst>
          </p:cNvPr>
          <p:cNvSpPr txBox="1"/>
          <p:nvPr/>
        </p:nvSpPr>
        <p:spPr>
          <a:xfrm>
            <a:off x="2804418" y="581936"/>
            <a:ext cx="8326578" cy="1678729"/>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d. </a:t>
            </a:r>
            <a:r>
              <a:rPr lang="vi-VN" sz="2400" kern="0" dirty="0">
                <a:solidFill>
                  <a:srgbClr val="000000"/>
                </a:solidFill>
                <a:latin typeface="+mj-lt"/>
                <a:cs typeface="Arial"/>
                <a:sym typeface="Arial"/>
              </a:rPr>
              <a:t>Tưởng tượng em là bạn cùng lớp với thỏ nâu. Vì có việc bận, em không đến thăm thỏ nâu được. Hãy viết lời an ủi, động viên thỏ nâu và nhờ các bạn chuyển giúp.</a:t>
            </a:r>
          </a:p>
        </p:txBody>
      </p:sp>
      <p:sp>
        <p:nvSpPr>
          <p:cNvPr id="5" name="Oval 4">
            <a:extLst>
              <a:ext uri="{FF2B5EF4-FFF2-40B4-BE49-F238E27FC236}">
                <a16:creationId xmlns:a16="http://schemas.microsoft.com/office/drawing/2014/main" id="{42670215-56D3-404B-A5AA-E92DA3C9AD9B}"/>
              </a:ext>
            </a:extLst>
          </p:cNvPr>
          <p:cNvSpPr/>
          <p:nvPr/>
        </p:nvSpPr>
        <p:spPr>
          <a:xfrm>
            <a:off x="7430870" y="3396054"/>
            <a:ext cx="2202228" cy="146197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sp>
        <p:nvSpPr>
          <p:cNvPr id="6" name="Oval 5">
            <a:extLst>
              <a:ext uri="{FF2B5EF4-FFF2-40B4-BE49-F238E27FC236}">
                <a16:creationId xmlns:a16="http://schemas.microsoft.com/office/drawing/2014/main" id="{B973B13F-6A02-48E5-AAF9-56986E98BA89}"/>
              </a:ext>
            </a:extLst>
          </p:cNvPr>
          <p:cNvSpPr/>
          <p:nvPr/>
        </p:nvSpPr>
        <p:spPr>
          <a:xfrm>
            <a:off x="7109637" y="4380613"/>
            <a:ext cx="255183" cy="34024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sym typeface="Arial"/>
            </a:endParaRPr>
          </a:p>
        </p:txBody>
      </p:sp>
      <p:pic>
        <p:nvPicPr>
          <p:cNvPr id="2050" name="Picture 2" descr="18,597 BEST Kids Talking Cartoon IMAGES, STOCK PHOTOS &amp;amp; VECTORS | Adobe  Stock">
            <a:extLst>
              <a:ext uri="{FF2B5EF4-FFF2-40B4-BE49-F238E27FC236}">
                <a16:creationId xmlns:a16="http://schemas.microsoft.com/office/drawing/2014/main" id="{6368625D-DCF2-4A34-B575-B1C63CDF122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9" t="34038"/>
          <a:stretch/>
        </p:blipFill>
        <p:spPr bwMode="auto">
          <a:xfrm>
            <a:off x="9169775" y="3457355"/>
            <a:ext cx="2065079" cy="3015781"/>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A68B7E7D-D039-475C-A2E7-F697BAB071E5}"/>
              </a:ext>
            </a:extLst>
          </p:cNvPr>
          <p:cNvSpPr/>
          <p:nvPr/>
        </p:nvSpPr>
        <p:spPr>
          <a:xfrm>
            <a:off x="6433988" y="1996298"/>
            <a:ext cx="4697008" cy="1810158"/>
          </a:xfrm>
          <a:prstGeom prst="wedgeEllipseCallout">
            <a:avLst>
              <a:gd name="adj1" fmla="val 14389"/>
              <a:gd name="adj2" fmla="val 80159"/>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000" kern="0" dirty="0">
                <a:solidFill>
                  <a:srgbClr val="0070C0"/>
                </a:solidFill>
                <a:sym typeface="Arial"/>
              </a:rPr>
              <a:t>Tiếc quá, hôm tới tớ có việc bận không đi được. Các cậu giúp tớ chúc thỏ nâu mau khỏi ốm nhé!</a:t>
            </a:r>
          </a:p>
        </p:txBody>
      </p:sp>
    </p:spTree>
    <p:extLst>
      <p:ext uri="{BB962C8B-B14F-4D97-AF65-F5344CB8AC3E}">
        <p14:creationId xmlns:p14="http://schemas.microsoft.com/office/powerpoint/2010/main" val="2783832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161328" y="584537"/>
            <a:ext cx="10966761" cy="584775"/>
          </a:xfrm>
          <a:prstGeom prst="rect">
            <a:avLst/>
          </a:prstGeom>
          <a:noFill/>
        </p:spPr>
        <p:txBody>
          <a:bodyPr wrap="square" rtlCol="0">
            <a:spAutoFit/>
          </a:bodyPr>
          <a:lstStyle/>
          <a:p>
            <a:pPr defTabSz="1219170">
              <a:buClr>
                <a:srgbClr val="000000"/>
              </a:buClr>
            </a:pPr>
            <a:r>
              <a:rPr lang="en-US" sz="3200" b="1" kern="0" dirty="0">
                <a:solidFill>
                  <a:srgbClr val="BAE5E4">
                    <a:lumMod val="50000"/>
                  </a:srgbClr>
                </a:solidFill>
                <a:cs typeface="Arial"/>
                <a:sym typeface="Arial"/>
              </a:rPr>
              <a:t>4. Quan </a:t>
            </a:r>
            <a:r>
              <a:rPr lang="vi-VN" sz="3200" b="1" kern="0" dirty="0">
                <a:solidFill>
                  <a:srgbClr val="BAE5E4">
                    <a:lumMod val="50000"/>
                  </a:srgbClr>
                </a:solidFill>
                <a:cs typeface="Arial"/>
                <a:sym typeface="Arial"/>
              </a:rPr>
              <a:t>sát tranh, tìm từ ngữ</a:t>
            </a:r>
            <a:endParaRPr lang="en-US" sz="3200" b="1" kern="0" dirty="0">
              <a:solidFill>
                <a:srgbClr val="BAE5E4">
                  <a:lumMod val="50000"/>
                </a:srgbClr>
              </a:solidFill>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13492" y="2712111"/>
            <a:ext cx="10827144"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063257" y="1136142"/>
            <a:ext cx="1007966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cs typeface="Arial"/>
                <a:sym typeface="Arial"/>
              </a:rPr>
              <a:t>Chỉ sự vật (người, đồ vật, con vật, cây cối)   </a:t>
            </a:r>
            <a:r>
              <a:rPr lang="vi-VN" sz="2800" kern="0" dirty="0">
                <a:solidFill>
                  <a:srgbClr val="FF0000"/>
                </a:solidFill>
                <a:cs typeface="Arial"/>
                <a:sym typeface="Arial"/>
              </a:rPr>
              <a:t>M: trẻ em</a:t>
            </a:r>
            <a:endParaRPr lang="vi-VN" sz="2800" kern="0" dirty="0">
              <a:solidFill>
                <a:srgbClr val="000000"/>
              </a:solidFill>
              <a:cs typeface="Arial"/>
              <a:sym typeface="Arial"/>
            </a:endParaRPr>
          </a:p>
          <a:p>
            <a:pPr marL="457189" indent="-457189" algn="just" defTabSz="1219170">
              <a:buClr>
                <a:srgbClr val="000000"/>
              </a:buClr>
              <a:buFont typeface="Arial"/>
              <a:buAutoNum type="alphaLcPeriod"/>
            </a:pPr>
            <a:r>
              <a:rPr lang="vi-VN" sz="2800" kern="0" dirty="0">
                <a:solidFill>
                  <a:srgbClr val="000000"/>
                </a:solidFill>
                <a:cs typeface="Arial"/>
                <a:sym typeface="Arial"/>
              </a:rPr>
              <a:t>Chỉ đặc điểm   </a:t>
            </a:r>
            <a:r>
              <a:rPr lang="vi-VN" sz="2800" kern="0" dirty="0">
                <a:solidFill>
                  <a:srgbClr val="FF0000"/>
                </a:solidFill>
                <a:cs typeface="Arial"/>
                <a:sym typeface="Arial"/>
              </a:rPr>
              <a:t>M: tươi vui</a:t>
            </a:r>
            <a:endParaRPr lang="vi-VN" sz="2800" kern="0" dirty="0">
              <a:solidFill>
                <a:srgbClr val="000000"/>
              </a:solidFill>
              <a:cs typeface="Arial"/>
              <a:sym typeface="Arial"/>
            </a:endParaRPr>
          </a:p>
          <a:p>
            <a:pPr marL="457189" indent="-457189" algn="just" defTabSz="1219170">
              <a:buClr>
                <a:srgbClr val="000000"/>
              </a:buClr>
              <a:buFont typeface="Arial"/>
              <a:buAutoNum type="alphaLcPeriod"/>
            </a:pPr>
            <a:r>
              <a:rPr lang="vi-VN" sz="2800" kern="0" dirty="0">
                <a:solidFill>
                  <a:srgbClr val="000000"/>
                </a:solidFill>
                <a:cs typeface="Arial"/>
                <a:sym typeface="Arial"/>
              </a:rPr>
              <a:t>Chỉ hoạt động    </a:t>
            </a:r>
            <a:r>
              <a:rPr lang="vi-VN" sz="2800" kern="0" dirty="0">
                <a:solidFill>
                  <a:srgbClr val="FF0000"/>
                </a:solidFill>
                <a:cs typeface="Arial"/>
                <a:sym typeface="Arial"/>
              </a:rPr>
              <a:t>M: chạy nhảy</a:t>
            </a:r>
            <a:endParaRPr lang="vi-VN" sz="2800" kern="0" dirty="0">
              <a:solidFill>
                <a:srgbClr val="000000"/>
              </a:solidFill>
              <a:cs typeface="Arial"/>
              <a:sym typeface="Arial"/>
            </a:endParaRPr>
          </a:p>
        </p:txBody>
      </p:sp>
    </p:spTree>
    <p:custDataLst>
      <p:tags r:id="rId1"/>
    </p:custDataLst>
    <p:extLst>
      <p:ext uri="{BB962C8B-B14F-4D97-AF65-F5344CB8AC3E}">
        <p14:creationId xmlns:p14="http://schemas.microsoft.com/office/powerpoint/2010/main" val="2265796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D62A0-C582-46B8-BC0D-84ACDF6EDE70}"/>
              </a:ext>
            </a:extLst>
          </p:cNvPr>
          <p:cNvSpPr txBox="1"/>
          <p:nvPr/>
        </p:nvSpPr>
        <p:spPr>
          <a:xfrm>
            <a:off x="1378741" y="573905"/>
            <a:ext cx="10423050" cy="584775"/>
          </a:xfrm>
          <a:prstGeom prst="rect">
            <a:avLst/>
          </a:prstGeom>
          <a:noFill/>
        </p:spPr>
        <p:txBody>
          <a:bodyPr wrap="square" rtlCol="0">
            <a:spAutoFit/>
          </a:bodyPr>
          <a:lstStyle/>
          <a:p>
            <a:pPr defTabSz="1219170">
              <a:buClr>
                <a:srgbClr val="000000"/>
              </a:buClr>
            </a:pPr>
            <a:r>
              <a:rPr lang="vi-VN" sz="3200" b="1" kern="0" dirty="0">
                <a:solidFill>
                  <a:srgbClr val="BAE5E4">
                    <a:lumMod val="50000"/>
                  </a:srgbClr>
                </a:solidFill>
                <a:latin typeface="+mj-lt"/>
                <a:cs typeface="Arial"/>
                <a:sym typeface="Arial"/>
              </a:rPr>
              <a:t>5. Đặt câu</a:t>
            </a:r>
            <a:endParaRPr lang="en-US" sz="3200" b="1" kern="0" dirty="0">
              <a:solidFill>
                <a:srgbClr val="BAE5E4">
                  <a:lumMod val="50000"/>
                </a:srgbClr>
              </a:solidFill>
              <a:latin typeface="+mj-lt"/>
              <a:cs typeface="Arial"/>
              <a:sym typeface="Arial"/>
            </a:endParaRPr>
          </a:p>
        </p:txBody>
      </p:sp>
      <p:pic>
        <p:nvPicPr>
          <p:cNvPr id="5" name="Picture 4">
            <a:extLst>
              <a:ext uri="{FF2B5EF4-FFF2-40B4-BE49-F238E27FC236}">
                <a16:creationId xmlns:a16="http://schemas.microsoft.com/office/drawing/2014/main" id="{E7513A60-D04D-4E2A-8989-CEDB98BBABA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035174" y="2701479"/>
            <a:ext cx="10290355" cy="3823620"/>
          </a:xfrm>
          <a:prstGeom prst="roundRect">
            <a:avLst>
              <a:gd name="adj" fmla="val 29087"/>
            </a:avLst>
          </a:prstGeom>
          <a:effectLst>
            <a:softEdge rad="63500"/>
          </a:effectLst>
        </p:spPr>
      </p:pic>
      <p:sp>
        <p:nvSpPr>
          <p:cNvPr id="8" name="TextBox 7">
            <a:extLst>
              <a:ext uri="{FF2B5EF4-FFF2-40B4-BE49-F238E27FC236}">
                <a16:creationId xmlns:a16="http://schemas.microsoft.com/office/drawing/2014/main" id="{4E314C33-8CCC-42C0-B5FD-CF2459460076}"/>
              </a:ext>
            </a:extLst>
          </p:cNvPr>
          <p:cNvSpPr txBox="1"/>
          <p:nvPr/>
        </p:nvSpPr>
        <p:spPr>
          <a:xfrm>
            <a:off x="1307806" y="1125509"/>
            <a:ext cx="9579934" cy="1384995"/>
          </a:xfrm>
          <a:prstGeom prst="rect">
            <a:avLst/>
          </a:prstGeom>
          <a:noFill/>
        </p:spPr>
        <p:txBody>
          <a:bodyPr wrap="square" rtlCol="0">
            <a:spAutoFit/>
          </a:bodyPr>
          <a:lstStyle/>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giới thiệu sự vật   </a:t>
            </a:r>
            <a:r>
              <a:rPr lang="vi-VN" sz="2800" kern="0" dirty="0">
                <a:solidFill>
                  <a:srgbClr val="FF0000"/>
                </a:solidFill>
                <a:latin typeface="+mj-lt"/>
                <a:cs typeface="Arial"/>
                <a:sym typeface="Arial"/>
              </a:rPr>
              <a:t>M: Đây là công viên.</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đặc điểm     </a:t>
            </a:r>
            <a:r>
              <a:rPr lang="vi-VN" sz="2800" kern="0" dirty="0">
                <a:solidFill>
                  <a:srgbClr val="FF0000"/>
                </a:solidFill>
                <a:latin typeface="+mj-lt"/>
                <a:cs typeface="Arial"/>
                <a:sym typeface="Arial"/>
              </a:rPr>
              <a:t>M: Công viên hôm nay đông vui.</a:t>
            </a:r>
            <a:endParaRPr lang="vi-VN" sz="2800" kern="0" dirty="0">
              <a:solidFill>
                <a:srgbClr val="000000"/>
              </a:solidFill>
              <a:latin typeface="+mj-lt"/>
              <a:cs typeface="Arial"/>
              <a:sym typeface="Arial"/>
            </a:endParaRPr>
          </a:p>
          <a:p>
            <a:pPr marL="457189" indent="-457189" algn="just" defTabSz="1219170">
              <a:buClr>
                <a:srgbClr val="000000"/>
              </a:buClr>
              <a:buFont typeface="Arial"/>
              <a:buAutoNum type="alphaLcPeriod"/>
            </a:pPr>
            <a:r>
              <a:rPr lang="vi-VN" sz="2800" kern="0" dirty="0">
                <a:solidFill>
                  <a:srgbClr val="000000"/>
                </a:solidFill>
                <a:latin typeface="+mj-lt"/>
                <a:cs typeface="Arial"/>
                <a:sym typeface="Arial"/>
              </a:rPr>
              <a:t>Câu nêu hoạt động   </a:t>
            </a:r>
            <a:r>
              <a:rPr lang="vi-VN" sz="2800" kern="0" dirty="0">
                <a:solidFill>
                  <a:srgbClr val="FF0000"/>
                </a:solidFill>
                <a:latin typeface="+mj-lt"/>
                <a:cs typeface="Arial"/>
                <a:sym typeface="Arial"/>
              </a:rPr>
              <a:t>M: Mọi người đi dạo trong công viên.</a:t>
            </a:r>
            <a:endParaRPr lang="vi-VN" sz="2800" kern="0" dirty="0">
              <a:solidFill>
                <a:srgbClr val="000000"/>
              </a:solidFill>
              <a:latin typeface="+mj-lt"/>
              <a:cs typeface="Arial"/>
              <a:sym typeface="Arial"/>
            </a:endParaRPr>
          </a:p>
        </p:txBody>
      </p:sp>
    </p:spTree>
    <p:custDataLst>
      <p:tags r:id="rId1"/>
    </p:custDataLst>
    <p:extLst>
      <p:ext uri="{BB962C8B-B14F-4D97-AF65-F5344CB8AC3E}">
        <p14:creationId xmlns:p14="http://schemas.microsoft.com/office/powerpoint/2010/main" val="346090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414</Words>
  <Application>Microsoft Office PowerPoint</Application>
  <PresentationFormat>Widescreen</PresentationFormat>
  <Paragraphs>48</Paragraphs>
  <Slides>11</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微软雅黑</vt:lpstr>
      <vt:lpstr>Arial</vt:lpstr>
      <vt:lpstr>Arial-Rounded</vt:lpstr>
      <vt:lpstr>Calibri</vt:lpstr>
      <vt:lpstr>等线</vt:lpstr>
      <vt:lpstr>Kalam</vt:lpstr>
      <vt:lpstr>Montserrat</vt:lpstr>
      <vt:lpstr>Times New Roman</vt:lpstr>
      <vt:lpstr>UTM Cookies</vt:lpstr>
      <vt:lpstr>Wingdings</vt:lpstr>
      <vt:lpstr>Office Theme</vt:lpstr>
      <vt:lpstr>1_Doodle Sketchbook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cp:lastModifiedBy>
  <cp:revision>19</cp:revision>
  <dcterms:created xsi:type="dcterms:W3CDTF">2021-07-20T01:55:21Z</dcterms:created>
  <dcterms:modified xsi:type="dcterms:W3CDTF">2022-05-06T08:33:30Z</dcterms:modified>
</cp:coreProperties>
</file>