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26"/>
  </p:notesMasterIdLst>
  <p:sldIdLst>
    <p:sldId id="2007577100" r:id="rId5"/>
    <p:sldId id="316" r:id="rId6"/>
    <p:sldId id="319" r:id="rId7"/>
    <p:sldId id="378" r:id="rId8"/>
    <p:sldId id="2007577097" r:id="rId9"/>
    <p:sldId id="356" r:id="rId10"/>
    <p:sldId id="2007577101" r:id="rId11"/>
    <p:sldId id="2007577102" r:id="rId12"/>
    <p:sldId id="2007577103" r:id="rId13"/>
    <p:sldId id="2007577104" r:id="rId14"/>
    <p:sldId id="2007577105" r:id="rId15"/>
    <p:sldId id="2007577106" r:id="rId16"/>
    <p:sldId id="265" r:id="rId17"/>
    <p:sldId id="323" r:id="rId18"/>
    <p:sldId id="358" r:id="rId19"/>
    <p:sldId id="2007577108" r:id="rId20"/>
    <p:sldId id="2007577107" r:id="rId21"/>
    <p:sldId id="385" r:id="rId22"/>
    <p:sldId id="324" r:id="rId23"/>
    <p:sldId id="376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F"/>
    <a:srgbClr val="FF66FF"/>
    <a:srgbClr val="E2F0D9"/>
    <a:srgbClr val="FFFF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0F6B2-A84D-4E0C-AEB6-744F4BDB6B2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36A1B-263C-4406-8A42-4293E348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4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5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5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308919"/>
            <a:ext cx="11640697" cy="6293261"/>
          </a:xfrm>
          <a:prstGeom prst="roundRect">
            <a:avLst>
              <a:gd name="adj" fmla="val 11169"/>
            </a:avLst>
          </a:prstGeom>
          <a:solidFill>
            <a:srgbClr val="FFFFFF"/>
          </a:solidFill>
          <a:ln w="25400" cap="flat" cmpd="sng" algn="ctr">
            <a:solidFill>
              <a:schemeClr val="bg2">
                <a:lumMod val="7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35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47615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938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597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231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20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0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8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50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FA15EC-9997-4858-BA7D-9BEDE24BF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500EC0-F837-46D7-9121-26ED5B27F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8E845E-460E-447C-882B-2D5B35911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3381B-5B88-4EDB-BF3E-CAC71FF61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069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92817A-76B1-4F99-AB5B-BA793D21D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5A9D1A-A64D-46FB-ACA6-A22F16494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071A5-49FF-4B8F-988D-0EDCAE0A3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A218F-1D93-4A00-B6E6-5A9698115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248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C5A5A0-21D8-4F2A-8D75-D88CB8332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89347C-DACA-4F5E-9D8E-9BF3A36BB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230A5C-F116-4EA8-80D6-419EA49F9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E5B88-6828-4053-9495-279C982F9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361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72A342-AB29-4A37-AF8A-32172DCA2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44ADB-9A8B-4916-B117-81FA812EA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86639-3AAA-4301-8CDE-EC30D7010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4907B-0310-4F3B-9F4D-D8DA13355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11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649BF8-75AB-45E6-8E7B-B02986AC5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7F3493-8EC9-46FC-8E65-B2A2272204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5DD3316-6B3C-4F57-953B-996E58A2D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44202-3D36-47A5-8A1D-032D57D53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664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EA1AA5-AC2A-4C03-B23A-FB981A632E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D481A3-B976-41F8-B262-C58538D0A8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D230E1-FF11-41D8-82D9-903361B2C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07EA8-9C8D-4464-B5FB-57D593D44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5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6850F57-28EB-46BB-B965-1885B2972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D66C95-C745-41A2-958C-F113F1D70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BB2A86-FC95-4662-A75E-8A137D62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E7272-3698-4A84-BC92-A71482398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263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0C82FD-B5E8-48E3-B9E0-A0BEB34DB8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78E2FB-AB26-40B4-979A-F3CDD0EE0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49915-A3C2-453B-ADF4-EB943A3727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0A88C-FBB1-4498-A30D-9FAFB8F09E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24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87953-5B41-4485-8572-077D261504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330419-2DCA-42C7-A141-F48A8149A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98E80F-62E8-42AB-A2F8-EDD6BE0F3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E038B-EF32-4479-826E-B9089826F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805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7CF46C-0B1B-424E-8D6E-5D2EB7A4E3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7B7A1C-4EE1-4A7C-9288-CFB7B15C5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A8B81-46B1-4ECF-89EA-B5F30F726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DD6F7-D7F5-469B-9A66-0B203155A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13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EE7399-E41A-4DD0-819E-0B7CD034A5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A27237-D280-4169-BEFC-DC4D9FD1DF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94291D-1B23-441B-AFD6-CC4F91128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2D60D-5F95-42AF-8CCE-844032722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920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9FA9D5-7EE8-4598-8A0D-B47B314E8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3B8F6A-A3D7-43F9-B860-3A2B6A34E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84000C-2DC8-40F8-96A5-E1BE7578F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DF669-3B84-4F19-B636-BF0F8E89C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90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937263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564291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358941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752203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761161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504626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91900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04023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21367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36392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58775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9437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DC481D-3F69-4706-9CC1-C38F58914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5B5DC2-D8FA-44BE-9877-3E876124A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D5FB298-DCCF-4322-9752-236C51436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62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FF0000"/>
                </a:solidFill>
              </a:defRPr>
            </a:lvl1pPr>
          </a:lstStyle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596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PHÂN MÔN :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ĐỌC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94" y="4999252"/>
            <a:ext cx="9594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Bóp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nát quả cam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75434" y="35750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243667" y="407831"/>
            <a:ext cx="6180715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3938" y="2856905"/>
            <a:ext cx="742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Toản</a:t>
            </a:r>
            <a:r>
              <a:rPr lang="en-US" sz="2800" dirty="0"/>
              <a:t> </a:t>
            </a:r>
            <a:r>
              <a:rPr lang="en-US" sz="2800" dirty="0" err="1"/>
              <a:t>ấm</a:t>
            </a:r>
            <a:r>
              <a:rPr lang="en-US" sz="2800" dirty="0"/>
              <a:t> </a:t>
            </a:r>
            <a:r>
              <a:rPr lang="en-US" sz="2800" dirty="0" err="1"/>
              <a:t>ức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bờ</a:t>
            </a:r>
            <a:r>
              <a:rPr lang="en-US" sz="2800" dirty="0"/>
              <a:t>: “ </a:t>
            </a:r>
            <a:r>
              <a:rPr lang="en-US" sz="2800" dirty="0" err="1"/>
              <a:t>Vua</a:t>
            </a:r>
            <a:r>
              <a:rPr lang="en-US" sz="2800" dirty="0"/>
              <a:t> ban </a:t>
            </a:r>
            <a:r>
              <a:rPr lang="en-US" sz="2800" dirty="0" err="1"/>
              <a:t>cho</a:t>
            </a:r>
            <a:r>
              <a:rPr lang="en-US" sz="2800" dirty="0"/>
              <a:t> cam </a:t>
            </a:r>
            <a:r>
              <a:rPr lang="en-US" sz="2800" dirty="0" err="1"/>
              <a:t>quý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ta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con,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”.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quân</a:t>
            </a:r>
            <a:r>
              <a:rPr lang="en-US" sz="2800" dirty="0"/>
              <a:t> </a:t>
            </a:r>
            <a:r>
              <a:rPr lang="en-US" sz="2800" dirty="0" err="1"/>
              <a:t>giặc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ngược</a:t>
            </a:r>
            <a:r>
              <a:rPr lang="en-US" sz="2800" dirty="0"/>
              <a:t>, </a:t>
            </a:r>
            <a:r>
              <a:rPr lang="en-US" sz="2800" dirty="0" err="1"/>
              <a:t>cậu</a:t>
            </a:r>
            <a:r>
              <a:rPr lang="en-US" sz="2800" dirty="0"/>
              <a:t> </a:t>
            </a:r>
            <a:r>
              <a:rPr lang="en-US" sz="2800" dirty="0" err="1"/>
              <a:t>nghiến</a:t>
            </a:r>
            <a:r>
              <a:rPr lang="en-US" sz="2800" dirty="0"/>
              <a:t> </a:t>
            </a:r>
            <a:r>
              <a:rPr lang="en-US" sz="2800" dirty="0" err="1"/>
              <a:t>răng</a:t>
            </a:r>
            <a:r>
              <a:rPr lang="en-US" sz="2800" dirty="0"/>
              <a:t>,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bóp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.</a:t>
            </a:r>
          </a:p>
          <a:p>
            <a:pPr indent="274320" algn="just"/>
            <a:r>
              <a:rPr lang="en-US" sz="2800" dirty="0"/>
              <a:t>Khi </a:t>
            </a:r>
            <a:r>
              <a:rPr lang="en-US" sz="2800" dirty="0" err="1"/>
              <a:t>trở</a:t>
            </a:r>
            <a:r>
              <a:rPr lang="en-US" sz="2800" dirty="0"/>
              <a:t> ra,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Toản</a:t>
            </a:r>
            <a:r>
              <a:rPr lang="en-US" sz="2800" dirty="0"/>
              <a:t> </a:t>
            </a:r>
            <a:r>
              <a:rPr lang="en-US" sz="2800" dirty="0" err="1"/>
              <a:t>xoè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cam </a:t>
            </a:r>
            <a:r>
              <a:rPr lang="en-US" sz="2800" dirty="0" err="1"/>
              <a:t>quý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nát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bao </a:t>
            </a:r>
            <a:r>
              <a:rPr lang="en-US" sz="2800" dirty="0" err="1"/>
              <a:t>giờ</a:t>
            </a:r>
            <a:r>
              <a:rPr lang="en-US" sz="2800" dirty="0"/>
              <a:t>.</a:t>
            </a:r>
          </a:p>
          <a:p>
            <a:pPr indent="274320" algn="just"/>
            <a:r>
              <a:rPr lang="en-US" sz="2800" dirty="0"/>
              <a:t>			(Theo </a:t>
            </a:r>
            <a:r>
              <a:rPr lang="en-US" sz="2800" dirty="0" err="1"/>
              <a:t>Nguyễn</a:t>
            </a:r>
            <a:r>
              <a:rPr lang="en-US" sz="2800" dirty="0"/>
              <a:t> </a:t>
            </a:r>
            <a:r>
              <a:rPr lang="en-US" sz="2800" dirty="0" err="1"/>
              <a:t>Huy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)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0090F-3049-47B1-A8AD-BCB8B02CDA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548" y="2562101"/>
            <a:ext cx="3410366" cy="312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B4B2C-0246-41D6-B5FC-98B073153D4A}"/>
              </a:ext>
            </a:extLst>
          </p:cNvPr>
          <p:cNvSpPr txBox="1"/>
          <p:nvPr/>
        </p:nvSpPr>
        <p:spPr>
          <a:xfrm>
            <a:off x="562086" y="1110299"/>
            <a:ext cx="113528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98591" y="40944"/>
            <a:ext cx="2993409" cy="218364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50780C-1B35-4927-8E15-0D93F0AD7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6" y="1177918"/>
            <a:ext cx="384000" cy="38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C3FA78-4DFF-4BF9-A477-9D62F1AD41CE}"/>
              </a:ext>
            </a:extLst>
          </p:cNvPr>
          <p:cNvGrpSpPr/>
          <p:nvPr/>
        </p:nvGrpSpPr>
        <p:grpSpPr>
          <a:xfrm>
            <a:off x="441498" y="2820577"/>
            <a:ext cx="457982" cy="523220"/>
            <a:chOff x="3381086" y="3021593"/>
            <a:chExt cx="343487" cy="3924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6D582A-CEE2-40A4-87D2-90EF7FDBD377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4558D2-D750-4422-800B-76D4C841596A}"/>
                </a:ext>
              </a:extLst>
            </p:cNvPr>
            <p:cNvSpPr/>
            <p:nvPr/>
          </p:nvSpPr>
          <p:spPr>
            <a:xfrm rot="21163024">
              <a:off x="3381086" y="3021593"/>
              <a:ext cx="321218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  <a:endParaRPr lang="en-VN" sz="4267" b="1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8216440" y="103279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theo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6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85062" y="68552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490293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3555" y="1401874"/>
            <a:ext cx="114499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Nguyên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thần</a:t>
            </a:r>
            <a:r>
              <a:rPr lang="en-US" sz="2800" dirty="0">
                <a:latin typeface="+mj-lt"/>
              </a:rPr>
              <a:t> sang </a:t>
            </a:r>
            <a:r>
              <a:rPr lang="en-US" sz="2800" dirty="0" err="1">
                <a:latin typeface="+mj-lt"/>
              </a:rPr>
              <a:t>giả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vờ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mượn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xâm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ta.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ngang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ngược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giận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họp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quyết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xin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đánh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Đợi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cậu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xăm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biển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5CFDB-F4B0-40F7-8A2C-96B72AC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555" y="3668278"/>
            <a:ext cx="3265890" cy="310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429FC-5E7E-4518-B584-05944FBEF4C6}"/>
              </a:ext>
            </a:extLst>
          </p:cNvPr>
          <p:cNvSpPr txBox="1"/>
          <p:nvPr/>
        </p:nvSpPr>
        <p:spPr>
          <a:xfrm>
            <a:off x="232309" y="4084069"/>
            <a:ext cx="7407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98591" y="0"/>
            <a:ext cx="2993409" cy="286603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6CE59-CE28-4AD7-B444-6484075F6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2" y="1452224"/>
            <a:ext cx="406360" cy="3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ADE1CC-98C6-4CF3-9CE6-C170E1F5272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6" y="4145548"/>
            <a:ext cx="384000" cy="38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8353880" y="286603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200" b="1" noProof="0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cả</a:t>
            </a:r>
            <a:r>
              <a:rPr lang="en-US" sz="3200" b="1" noProof="0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500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75434" y="35750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243667" y="407831"/>
            <a:ext cx="6180715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3938" y="2856905"/>
            <a:ext cx="742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Toản</a:t>
            </a:r>
            <a:r>
              <a:rPr lang="en-US" sz="2800" dirty="0"/>
              <a:t> </a:t>
            </a:r>
            <a:r>
              <a:rPr lang="en-US" sz="2800" dirty="0" err="1"/>
              <a:t>ấm</a:t>
            </a:r>
            <a:r>
              <a:rPr lang="en-US" sz="2800" dirty="0"/>
              <a:t> </a:t>
            </a:r>
            <a:r>
              <a:rPr lang="en-US" sz="2800" dirty="0" err="1"/>
              <a:t>ức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bờ</a:t>
            </a:r>
            <a:r>
              <a:rPr lang="en-US" sz="2800" dirty="0"/>
              <a:t>: “ </a:t>
            </a:r>
            <a:r>
              <a:rPr lang="en-US" sz="2800" dirty="0" err="1"/>
              <a:t>Vua</a:t>
            </a:r>
            <a:r>
              <a:rPr lang="en-US" sz="2800" dirty="0"/>
              <a:t> ban </a:t>
            </a:r>
            <a:r>
              <a:rPr lang="en-US" sz="2800" dirty="0" err="1"/>
              <a:t>cho</a:t>
            </a:r>
            <a:r>
              <a:rPr lang="en-US" sz="2800" dirty="0"/>
              <a:t> cam </a:t>
            </a:r>
            <a:r>
              <a:rPr lang="en-US" sz="2800" dirty="0" err="1"/>
              <a:t>quý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ta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con,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”.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quân</a:t>
            </a:r>
            <a:r>
              <a:rPr lang="en-US" sz="2800" dirty="0"/>
              <a:t> </a:t>
            </a:r>
            <a:r>
              <a:rPr lang="en-US" sz="2800" dirty="0" err="1"/>
              <a:t>giặc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ngược</a:t>
            </a:r>
            <a:r>
              <a:rPr lang="en-US" sz="2800" dirty="0"/>
              <a:t>, </a:t>
            </a:r>
            <a:r>
              <a:rPr lang="en-US" sz="2800" dirty="0" err="1"/>
              <a:t>cậu</a:t>
            </a:r>
            <a:r>
              <a:rPr lang="en-US" sz="2800" dirty="0"/>
              <a:t> </a:t>
            </a:r>
            <a:r>
              <a:rPr lang="en-US" sz="2800" dirty="0" err="1"/>
              <a:t>nghiến</a:t>
            </a:r>
            <a:r>
              <a:rPr lang="en-US" sz="2800" dirty="0"/>
              <a:t> </a:t>
            </a:r>
            <a:r>
              <a:rPr lang="en-US" sz="2800" dirty="0" err="1"/>
              <a:t>răng</a:t>
            </a:r>
            <a:r>
              <a:rPr lang="en-US" sz="2800" dirty="0"/>
              <a:t>,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bóp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.</a:t>
            </a:r>
          </a:p>
          <a:p>
            <a:pPr indent="274320" algn="just"/>
            <a:r>
              <a:rPr lang="en-US" sz="2800" dirty="0"/>
              <a:t>Khi </a:t>
            </a:r>
            <a:r>
              <a:rPr lang="en-US" sz="2800" dirty="0" err="1"/>
              <a:t>trở</a:t>
            </a:r>
            <a:r>
              <a:rPr lang="en-US" sz="2800" dirty="0"/>
              <a:t> ra,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Toản</a:t>
            </a:r>
            <a:r>
              <a:rPr lang="en-US" sz="2800" dirty="0"/>
              <a:t> </a:t>
            </a:r>
            <a:r>
              <a:rPr lang="en-US" sz="2800" dirty="0" err="1"/>
              <a:t>xoè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cam </a:t>
            </a:r>
            <a:r>
              <a:rPr lang="en-US" sz="2800" dirty="0" err="1"/>
              <a:t>quý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nát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bao </a:t>
            </a:r>
            <a:r>
              <a:rPr lang="en-US" sz="2800" dirty="0" err="1"/>
              <a:t>giờ</a:t>
            </a:r>
            <a:r>
              <a:rPr lang="en-US" sz="2800" dirty="0"/>
              <a:t>.</a:t>
            </a:r>
          </a:p>
          <a:p>
            <a:pPr indent="274320" algn="just"/>
            <a:r>
              <a:rPr lang="en-US" sz="2800" dirty="0"/>
              <a:t>			(Theo </a:t>
            </a:r>
            <a:r>
              <a:rPr lang="en-US" sz="2800" dirty="0" err="1"/>
              <a:t>Nguyễn</a:t>
            </a:r>
            <a:r>
              <a:rPr lang="en-US" sz="2800" dirty="0"/>
              <a:t> </a:t>
            </a:r>
            <a:r>
              <a:rPr lang="en-US" sz="2800" dirty="0" err="1"/>
              <a:t>Huy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)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0090F-3049-47B1-A8AD-BCB8B02CDA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548" y="2562101"/>
            <a:ext cx="3410366" cy="312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B4B2C-0246-41D6-B5FC-98B073153D4A}"/>
              </a:ext>
            </a:extLst>
          </p:cNvPr>
          <p:cNvSpPr txBox="1"/>
          <p:nvPr/>
        </p:nvSpPr>
        <p:spPr>
          <a:xfrm>
            <a:off x="562086" y="1110299"/>
            <a:ext cx="113528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98591" y="40944"/>
            <a:ext cx="2993409" cy="218364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50780C-1B35-4927-8E15-0D93F0AD7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6" y="1177918"/>
            <a:ext cx="384000" cy="38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C3FA78-4DFF-4BF9-A477-9D62F1AD41CE}"/>
              </a:ext>
            </a:extLst>
          </p:cNvPr>
          <p:cNvGrpSpPr/>
          <p:nvPr/>
        </p:nvGrpSpPr>
        <p:grpSpPr>
          <a:xfrm>
            <a:off x="441498" y="2820577"/>
            <a:ext cx="457982" cy="523220"/>
            <a:chOff x="3381086" y="3021593"/>
            <a:chExt cx="343487" cy="3924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6D582A-CEE2-40A4-87D2-90EF7FDBD377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4558D2-D750-4422-800B-76D4C841596A}"/>
                </a:ext>
              </a:extLst>
            </p:cNvPr>
            <p:cNvSpPr/>
            <p:nvPr/>
          </p:nvSpPr>
          <p:spPr>
            <a:xfrm rot="21163024">
              <a:off x="3381086" y="3021593"/>
              <a:ext cx="321218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  <a:endParaRPr lang="en-VN" sz="4267" b="1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8776235" y="242177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200" b="1" noProof="0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cả</a:t>
            </a:r>
            <a:r>
              <a:rPr lang="en-US" sz="3200" b="1" noProof="0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srgbClr val="17479D"/>
                </a:solidFill>
                <a:latin typeface="Arial-Rounded"/>
                <a:ea typeface="Arial-Rounded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1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12592" y="430456"/>
            <a:ext cx="4664128" cy="1188796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254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17479D"/>
                  </a:solidFill>
                  <a:latin typeface="+mj-lt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1784533" y="1597459"/>
            <a:ext cx="93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xin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vi-VN" sz="2800" dirty="0">
                <a:latin typeface="+mj-lt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2160954" y="2203104"/>
            <a:ext cx="93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Toản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vua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xin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giặc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1784533" y="2739108"/>
            <a:ext cx="1040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Tìm</a:t>
            </a:r>
            <a:r>
              <a:rPr lang="en-US" sz="2800" dirty="0">
                <a:latin typeface="+mj-lt"/>
              </a:rPr>
              <a:t> chi </a:t>
            </a:r>
            <a:r>
              <a:rPr lang="en-US" sz="2800" dirty="0" err="1">
                <a:latin typeface="+mj-lt"/>
              </a:rPr>
              <a:t>tiết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vi-VN" sz="2800" dirty="0">
                <a:latin typeface="+mj-lt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20BC9-9818-4209-A02F-A1426AFF3240}"/>
              </a:ext>
            </a:extLst>
          </p:cNvPr>
          <p:cNvSpPr txBox="1"/>
          <p:nvPr/>
        </p:nvSpPr>
        <p:spPr>
          <a:xfrm>
            <a:off x="2180555" y="3303540"/>
            <a:ext cx="938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chi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đợi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mãi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vua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cậu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liền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xô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lính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gác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xăm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xăm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bến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EC15C8-B8EB-46A2-8B51-61A8B9273773}"/>
              </a:ext>
            </a:extLst>
          </p:cNvPr>
          <p:cNvSpPr txBox="1"/>
          <p:nvPr/>
        </p:nvSpPr>
        <p:spPr>
          <a:xfrm>
            <a:off x="2160953" y="4327464"/>
            <a:ext cx="93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khen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vi-VN" sz="2800" dirty="0">
                <a:latin typeface="+mj-lt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155A62-394A-4F0F-98E9-87633E21B8FE}"/>
              </a:ext>
            </a:extLst>
          </p:cNvPr>
          <p:cNvSpPr txBox="1"/>
          <p:nvPr/>
        </p:nvSpPr>
        <p:spPr>
          <a:xfrm>
            <a:off x="2184398" y="4920502"/>
            <a:ext cx="93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Vua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khen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Toản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lo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98591" y="0"/>
            <a:ext cx="2993409" cy="286603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C3EEC2E-9F02-46E5-A0D7-67F2916A1E32}"/>
              </a:ext>
            </a:extLst>
          </p:cNvPr>
          <p:cNvSpPr txBox="1"/>
          <p:nvPr/>
        </p:nvSpPr>
        <p:spPr>
          <a:xfrm>
            <a:off x="1448353" y="3428999"/>
            <a:ext cx="9314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+mj-lt"/>
              </a:rPr>
              <a:t>Việc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Quốc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Toản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vô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tình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bóp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nát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quả</a:t>
            </a:r>
            <a:r>
              <a:rPr lang="en-US" sz="3200" dirty="0">
                <a:latin typeface="+mj-lt"/>
              </a:rPr>
              <a:t> cam </a:t>
            </a:r>
            <a:r>
              <a:rPr lang="en-US" sz="3200" dirty="0" err="1">
                <a:latin typeface="+mj-lt"/>
              </a:rPr>
              <a:t>thể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hiện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điều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?</a:t>
            </a:r>
            <a:endParaRPr lang="vi-VN" sz="3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D0510-876A-4A99-95C4-F2F92ECF9D1E}"/>
              </a:ext>
            </a:extLst>
          </p:cNvPr>
          <p:cNvSpPr txBox="1"/>
          <p:nvPr/>
        </p:nvSpPr>
        <p:spPr>
          <a:xfrm>
            <a:off x="1448353" y="4556348"/>
            <a:ext cx="8944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Việc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Quốc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Toản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vô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tình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bóp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nát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quả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cam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hiện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Quốc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Toản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nước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căm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thù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giặc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49469-8661-420C-8EE4-5772A95C88A9}"/>
              </a:ext>
            </a:extLst>
          </p:cNvPr>
          <p:cNvSpPr txBox="1"/>
          <p:nvPr/>
        </p:nvSpPr>
        <p:spPr>
          <a:xfrm>
            <a:off x="1152870" y="812846"/>
            <a:ext cx="1082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Vì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được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vua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khen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Quốc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Toản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vẫn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ấm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ức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AB8F9-8E01-438B-9F68-DB6AC7FD82E2}"/>
              </a:ext>
            </a:extLst>
          </p:cNvPr>
          <p:cNvSpPr txBox="1"/>
          <p:nvPr/>
        </p:nvSpPr>
        <p:spPr>
          <a:xfrm>
            <a:off x="1365084" y="1501952"/>
            <a:ext cx="9314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Quốc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Toản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được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vua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khen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vẫn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ấm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ức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nghĩ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vua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coi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mình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trẻ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con,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không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dự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bàn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việc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nước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8591" y="0"/>
            <a:ext cx="2993409" cy="286603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85062" y="68552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490293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3555" y="1401874"/>
            <a:ext cx="114499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Nguyên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thần</a:t>
            </a:r>
            <a:r>
              <a:rPr lang="en-US" sz="2800" dirty="0">
                <a:latin typeface="+mj-lt"/>
              </a:rPr>
              <a:t> sang </a:t>
            </a:r>
            <a:r>
              <a:rPr lang="en-US" sz="2800" dirty="0" err="1">
                <a:latin typeface="+mj-lt"/>
              </a:rPr>
              <a:t>giả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vờ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mượn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xâm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ta.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ngang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ngược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giận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họp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quyết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xin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đánh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Đợi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cậu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xăm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biển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5CFDB-F4B0-40F7-8A2C-96B72AC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555" y="3668278"/>
            <a:ext cx="3265890" cy="310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429FC-5E7E-4518-B584-05944FBEF4C6}"/>
              </a:ext>
            </a:extLst>
          </p:cNvPr>
          <p:cNvSpPr txBox="1"/>
          <p:nvPr/>
        </p:nvSpPr>
        <p:spPr>
          <a:xfrm>
            <a:off x="232309" y="4084069"/>
            <a:ext cx="7407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98591" y="0"/>
            <a:ext cx="2993409" cy="286603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6CE59-CE28-4AD7-B444-6484075F6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2" y="1452224"/>
            <a:ext cx="406360" cy="3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ADE1CC-98C6-4CF3-9CE6-C170E1F5272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6" y="4145548"/>
            <a:ext cx="384000" cy="38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8256071" y="250238"/>
            <a:ext cx="383812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17479D"/>
                </a:solidFill>
                <a:latin typeface="Arial-Rounded"/>
                <a:ea typeface="Arial-Rounded"/>
              </a:rPr>
              <a:t>Luyện đọc 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693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75434" y="35750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243667" y="407831"/>
            <a:ext cx="6180715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3938" y="2856905"/>
            <a:ext cx="742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Toản</a:t>
            </a:r>
            <a:r>
              <a:rPr lang="en-US" sz="2800" dirty="0"/>
              <a:t> </a:t>
            </a:r>
            <a:r>
              <a:rPr lang="en-US" sz="2800" dirty="0" err="1"/>
              <a:t>ấm</a:t>
            </a:r>
            <a:r>
              <a:rPr lang="en-US" sz="2800" dirty="0"/>
              <a:t> </a:t>
            </a:r>
            <a:r>
              <a:rPr lang="en-US" sz="2800" dirty="0" err="1"/>
              <a:t>ức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bờ</a:t>
            </a:r>
            <a:r>
              <a:rPr lang="en-US" sz="2800" dirty="0"/>
              <a:t>: “ </a:t>
            </a:r>
            <a:r>
              <a:rPr lang="en-US" sz="2800" dirty="0" err="1"/>
              <a:t>Vua</a:t>
            </a:r>
            <a:r>
              <a:rPr lang="en-US" sz="2800" dirty="0"/>
              <a:t> ban </a:t>
            </a:r>
            <a:r>
              <a:rPr lang="en-US" sz="2800" dirty="0" err="1"/>
              <a:t>cho</a:t>
            </a:r>
            <a:r>
              <a:rPr lang="en-US" sz="2800" dirty="0"/>
              <a:t> cam </a:t>
            </a:r>
            <a:r>
              <a:rPr lang="en-US" sz="2800" dirty="0" err="1"/>
              <a:t>quý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ta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con,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”.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quân</a:t>
            </a:r>
            <a:r>
              <a:rPr lang="en-US" sz="2800" dirty="0"/>
              <a:t> </a:t>
            </a:r>
            <a:r>
              <a:rPr lang="en-US" sz="2800" dirty="0" err="1"/>
              <a:t>giặc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ngược</a:t>
            </a:r>
            <a:r>
              <a:rPr lang="en-US" sz="2800" dirty="0"/>
              <a:t>, </a:t>
            </a:r>
            <a:r>
              <a:rPr lang="en-US" sz="2800" dirty="0" err="1"/>
              <a:t>cậu</a:t>
            </a:r>
            <a:r>
              <a:rPr lang="en-US" sz="2800" dirty="0"/>
              <a:t> </a:t>
            </a:r>
            <a:r>
              <a:rPr lang="en-US" sz="2800" dirty="0" err="1"/>
              <a:t>nghiến</a:t>
            </a:r>
            <a:r>
              <a:rPr lang="en-US" sz="2800" dirty="0"/>
              <a:t> </a:t>
            </a:r>
            <a:r>
              <a:rPr lang="en-US" sz="2800" dirty="0" err="1"/>
              <a:t>răng</a:t>
            </a:r>
            <a:r>
              <a:rPr lang="en-US" sz="2800" dirty="0"/>
              <a:t>,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bóp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.</a:t>
            </a:r>
          </a:p>
          <a:p>
            <a:pPr indent="274320" algn="just"/>
            <a:r>
              <a:rPr lang="en-US" sz="2800" dirty="0"/>
              <a:t>Khi </a:t>
            </a:r>
            <a:r>
              <a:rPr lang="en-US" sz="2800" dirty="0" err="1"/>
              <a:t>trở</a:t>
            </a:r>
            <a:r>
              <a:rPr lang="en-US" sz="2800" dirty="0"/>
              <a:t> ra,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Toản</a:t>
            </a:r>
            <a:r>
              <a:rPr lang="en-US" sz="2800" dirty="0"/>
              <a:t> </a:t>
            </a:r>
            <a:r>
              <a:rPr lang="en-US" sz="2800" dirty="0" err="1"/>
              <a:t>xoè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cam </a:t>
            </a:r>
            <a:r>
              <a:rPr lang="en-US" sz="2800" dirty="0" err="1"/>
              <a:t>quý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nát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bao </a:t>
            </a:r>
            <a:r>
              <a:rPr lang="en-US" sz="2800" dirty="0" err="1"/>
              <a:t>giờ</a:t>
            </a:r>
            <a:r>
              <a:rPr lang="en-US" sz="2800" dirty="0"/>
              <a:t>.</a:t>
            </a:r>
          </a:p>
          <a:p>
            <a:pPr indent="274320" algn="just"/>
            <a:r>
              <a:rPr lang="en-US" sz="2800" dirty="0"/>
              <a:t>			(Theo </a:t>
            </a:r>
            <a:r>
              <a:rPr lang="en-US" sz="2800" dirty="0" err="1"/>
              <a:t>Nguyễn</a:t>
            </a:r>
            <a:r>
              <a:rPr lang="en-US" sz="2800" dirty="0"/>
              <a:t> </a:t>
            </a:r>
            <a:r>
              <a:rPr lang="en-US" sz="2800" dirty="0" err="1"/>
              <a:t>Huy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)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0090F-3049-47B1-A8AD-BCB8B02CDA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548" y="2562101"/>
            <a:ext cx="3410366" cy="312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B4B2C-0246-41D6-B5FC-98B073153D4A}"/>
              </a:ext>
            </a:extLst>
          </p:cNvPr>
          <p:cNvSpPr txBox="1"/>
          <p:nvPr/>
        </p:nvSpPr>
        <p:spPr>
          <a:xfrm>
            <a:off x="562086" y="1110299"/>
            <a:ext cx="113528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98591" y="40944"/>
            <a:ext cx="2993409" cy="218364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50780C-1B35-4927-8E15-0D93F0AD7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6" y="1177918"/>
            <a:ext cx="384000" cy="38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C3FA78-4DFF-4BF9-A477-9D62F1AD41CE}"/>
              </a:ext>
            </a:extLst>
          </p:cNvPr>
          <p:cNvGrpSpPr/>
          <p:nvPr/>
        </p:nvGrpSpPr>
        <p:grpSpPr>
          <a:xfrm>
            <a:off x="441498" y="2820577"/>
            <a:ext cx="457982" cy="523220"/>
            <a:chOff x="3381086" y="3021593"/>
            <a:chExt cx="343487" cy="3924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6D582A-CEE2-40A4-87D2-90EF7FDBD377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4558D2-D750-4422-800B-76D4C841596A}"/>
                </a:ext>
              </a:extLst>
            </p:cNvPr>
            <p:cNvSpPr/>
            <p:nvPr/>
          </p:nvSpPr>
          <p:spPr>
            <a:xfrm rot="21163024">
              <a:off x="3381086" y="3021593"/>
              <a:ext cx="321218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  <a:endParaRPr lang="en-VN" sz="4267" b="1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8256071" y="250238"/>
            <a:ext cx="383812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17479D"/>
                </a:solidFill>
                <a:latin typeface="Arial-Rounded"/>
                <a:ea typeface="Arial-Rounded"/>
              </a:rPr>
              <a:t>Luyện đọc 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7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9751AC6-CF89-459B-96E3-A64001BB7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6776"/>
              </p:ext>
            </p:extLst>
          </p:nvPr>
        </p:nvGraphicFramePr>
        <p:xfrm>
          <a:off x="1486828" y="3840809"/>
          <a:ext cx="4445901" cy="25472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45901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3715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2010139"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9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028124" y="393291"/>
            <a:ext cx="4960371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32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32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28124" y="1223123"/>
            <a:ext cx="1077000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Xếp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từ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dưới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nhóm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thích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hợp</a:t>
            </a:r>
            <a:r>
              <a:rPr lang="en-US" sz="3200" dirty="0">
                <a:latin typeface="+mj-lt"/>
              </a:rPr>
              <a:t>:</a:t>
            </a:r>
            <a:endParaRPr lang="vi-VN" sz="3200" dirty="0">
              <a:latin typeface="+mj-lt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CE71BD4E-1EA2-493E-BC2E-EFBAA90FFBF1}"/>
              </a:ext>
            </a:extLst>
          </p:cNvPr>
          <p:cNvSpPr/>
          <p:nvPr/>
        </p:nvSpPr>
        <p:spPr>
          <a:xfrm>
            <a:off x="593766" y="2268267"/>
            <a:ext cx="3703180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Trần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Quốc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Toản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24C5FBEF-2A21-40DE-8BE1-EF06AD83A9B2}"/>
              </a:ext>
            </a:extLst>
          </p:cNvPr>
          <p:cNvSpPr/>
          <p:nvPr/>
        </p:nvSpPr>
        <p:spPr>
          <a:xfrm>
            <a:off x="4716413" y="2253189"/>
            <a:ext cx="121631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vua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C742BEB3-E091-42BC-9214-0D21015316AB}"/>
              </a:ext>
            </a:extLst>
          </p:cNvPr>
          <p:cNvSpPr/>
          <p:nvPr/>
        </p:nvSpPr>
        <p:spPr>
          <a:xfrm>
            <a:off x="6096000" y="2279679"/>
            <a:ext cx="2927325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thuyền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rồng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4411DCF0-799C-43AA-B9AF-6833A91742CE}"/>
              </a:ext>
            </a:extLst>
          </p:cNvPr>
          <p:cNvSpPr/>
          <p:nvPr/>
        </p:nvSpPr>
        <p:spPr>
          <a:xfrm>
            <a:off x="9118341" y="2279679"/>
            <a:ext cx="2349850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quả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cam</a:t>
            </a: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084601DF-0996-4D45-B658-B09D435A134E}"/>
              </a:ext>
            </a:extLst>
          </p:cNvPr>
          <p:cNvSpPr/>
          <p:nvPr/>
        </p:nvSpPr>
        <p:spPr>
          <a:xfrm>
            <a:off x="2077991" y="3025925"/>
            <a:ext cx="1157646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lính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844D462C-CD30-4B44-B584-0E705C638E9C}"/>
              </a:ext>
            </a:extLst>
          </p:cNvPr>
          <p:cNvSpPr/>
          <p:nvPr/>
        </p:nvSpPr>
        <p:spPr>
          <a:xfrm>
            <a:off x="3938435" y="3025925"/>
            <a:ext cx="1893461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sứ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thần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Rounded Rectangle 21">
            <a:extLst>
              <a:ext uri="{FF2B5EF4-FFF2-40B4-BE49-F238E27FC236}">
                <a16:creationId xmlns:a16="http://schemas.microsoft.com/office/drawing/2014/main" id="{97141DF2-4FB5-4546-8EE5-3162669EE3BC}"/>
              </a:ext>
            </a:extLst>
          </p:cNvPr>
          <p:cNvSpPr/>
          <p:nvPr/>
        </p:nvSpPr>
        <p:spPr>
          <a:xfrm>
            <a:off x="6534694" y="3017148"/>
            <a:ext cx="2927325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thanh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gươm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4CD7297-52FB-45FA-BE02-08E46EF07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92919"/>
              </p:ext>
            </p:extLst>
          </p:nvPr>
        </p:nvGraphicFramePr>
        <p:xfrm>
          <a:off x="6413127" y="3820489"/>
          <a:ext cx="4445901" cy="25676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45901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593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2008295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118341" y="19050"/>
            <a:ext cx="3073659" cy="247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2.09877E-6 L 0.48426 0.329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3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45679E-6 L 0.16921 0.418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9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45679E-6 L -0.36574 0.330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7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45679E-6 L -0.62107 0.418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5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40069 0.39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3.7037E-7 L 0.3956 0.324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38843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1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831743" y="893700"/>
            <a:ext cx="2622151" cy="764664"/>
            <a:chOff x="334135" y="617893"/>
            <a:chExt cx="1966613" cy="5734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+mj-lt"/>
                </a:rPr>
                <a:t>BÀI 23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BÀI 23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89574" y="214800"/>
            <a:ext cx="6077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BÓP NÁT QUẢ CAM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2191440" y="1544224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+mj-lt"/>
            </a:endParaRPr>
          </a:p>
        </p:txBody>
      </p:sp>
      <p:sp>
        <p:nvSpPr>
          <p:cNvPr id="16" name="Google Shape;1715;p64"/>
          <p:cNvSpPr/>
          <p:nvPr/>
        </p:nvSpPr>
        <p:spPr>
          <a:xfrm rot="-2019064">
            <a:off x="1093017" y="1599362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+mj-lt"/>
            </a:endParaRPr>
          </a:p>
        </p:txBody>
      </p:sp>
      <p:sp>
        <p:nvSpPr>
          <p:cNvPr id="17" name="Google Shape;1716;p64"/>
          <p:cNvSpPr/>
          <p:nvPr/>
        </p:nvSpPr>
        <p:spPr>
          <a:xfrm rot="-2019064">
            <a:off x="1359581" y="1770888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+mj-lt"/>
            </a:endParaRPr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822250" y="555277"/>
            <a:ext cx="297009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1262988" y="690956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+mj-lt"/>
            </a:endParaRPr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731475" y="1625520"/>
            <a:ext cx="363539" cy="417083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96255" y="1383997"/>
            <a:ext cx="8543197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anh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nhỏ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tuổi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6819" y="1430322"/>
            <a:ext cx="927752" cy="488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0B73C-300D-4B8B-B1E6-008C26AFCB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2036" y="2221787"/>
            <a:ext cx="4697745" cy="4072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1CC8A-9714-4DE4-8BC4-89027738075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8367" y="2104417"/>
            <a:ext cx="4574092" cy="4190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98591" y="0"/>
            <a:ext cx="2993409" cy="36849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D9E9E-C038-47CE-A698-5325B32ED894}"/>
              </a:ext>
            </a:extLst>
          </p:cNvPr>
          <p:cNvSpPr txBox="1"/>
          <p:nvPr/>
        </p:nvSpPr>
        <p:spPr>
          <a:xfrm>
            <a:off x="1668162" y="748749"/>
            <a:ext cx="8608185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200" dirty="0" err="1">
                <a:latin typeface="+mj-lt"/>
              </a:rPr>
              <a:t>Kết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hợp</a:t>
            </a:r>
            <a:r>
              <a:rPr lang="en-US" sz="3200" dirty="0">
                <a:latin typeface="+mj-lt"/>
              </a:rPr>
              <a:t> ô </a:t>
            </a:r>
            <a:r>
              <a:rPr lang="en-US" sz="3200" dirty="0" err="1">
                <a:latin typeface="+mj-lt"/>
              </a:rPr>
              <a:t>chữ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ô </a:t>
            </a:r>
            <a:r>
              <a:rPr lang="en-US" sz="3200" dirty="0" err="1">
                <a:latin typeface="+mj-lt"/>
              </a:rPr>
              <a:t>chữ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phải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tạo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câu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nêu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hoạt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động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B384AAB8-3730-4B57-8B49-02F6C3AF1F7D}"/>
              </a:ext>
            </a:extLst>
          </p:cNvPr>
          <p:cNvSpPr/>
          <p:nvPr/>
        </p:nvSpPr>
        <p:spPr>
          <a:xfrm>
            <a:off x="1390649" y="3342123"/>
            <a:ext cx="3249960" cy="8551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+mj-lt"/>
              </a:rPr>
              <a:t>Trần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Quốc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Toản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374434A4-F7FD-40EA-AFF5-B4B3330AEA8E}"/>
              </a:ext>
            </a:extLst>
          </p:cNvPr>
          <p:cNvSpPr/>
          <p:nvPr/>
        </p:nvSpPr>
        <p:spPr>
          <a:xfrm>
            <a:off x="5132604" y="2332550"/>
            <a:ext cx="6830796" cy="8551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+mj-lt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dũng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D8A0DC48-6CF5-47D5-871B-9D356BEAA50A}"/>
              </a:ext>
            </a:extLst>
          </p:cNvPr>
          <p:cNvSpPr/>
          <p:nvPr/>
        </p:nvSpPr>
        <p:spPr>
          <a:xfrm>
            <a:off x="5046106" y="3342123"/>
            <a:ext cx="6917294" cy="8551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+mj-lt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cậu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lòng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1E6D61D9-CAE8-4EB4-B5FD-CAA29C15B296}"/>
              </a:ext>
            </a:extLst>
          </p:cNvPr>
          <p:cNvSpPr/>
          <p:nvPr/>
        </p:nvSpPr>
        <p:spPr>
          <a:xfrm>
            <a:off x="5046106" y="4284126"/>
            <a:ext cx="6917294" cy="14220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+mj-lt"/>
              </a:rPr>
              <a:t>xô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mấy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lính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gác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xăm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xăm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xuống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bến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vua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E46E-92D2-4254-9B63-4F0E964318E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640609" y="3670299"/>
            <a:ext cx="405497" cy="13248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853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Arial-Rounded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73267" y="736839"/>
            <a:ext cx="2330043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85062" y="68552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490293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3555" y="1401874"/>
            <a:ext cx="114499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Nguyên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thần</a:t>
            </a:r>
            <a:r>
              <a:rPr lang="en-US" sz="2800" dirty="0">
                <a:latin typeface="+mj-lt"/>
              </a:rPr>
              <a:t> sang </a:t>
            </a:r>
            <a:r>
              <a:rPr lang="en-US" sz="2800" dirty="0" err="1">
                <a:latin typeface="+mj-lt"/>
              </a:rPr>
              <a:t>giả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vờ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mượn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xâm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ta.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ngang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ngược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giận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họp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quyết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xin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đánh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Đợi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cậu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xăm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biển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5CFDB-F4B0-40F7-8A2C-96B72AC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555" y="3668278"/>
            <a:ext cx="3265890" cy="310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429FC-5E7E-4518-B584-05944FBEF4C6}"/>
              </a:ext>
            </a:extLst>
          </p:cNvPr>
          <p:cNvSpPr txBox="1"/>
          <p:nvPr/>
        </p:nvSpPr>
        <p:spPr>
          <a:xfrm>
            <a:off x="232309" y="4084069"/>
            <a:ext cx="7407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98591" y="0"/>
            <a:ext cx="2993409" cy="286603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367425" y="344370"/>
            <a:ext cx="2065132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75434" y="35750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243667" y="407831"/>
            <a:ext cx="6180715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3938" y="2856905"/>
            <a:ext cx="742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Toản</a:t>
            </a:r>
            <a:r>
              <a:rPr lang="en-US" sz="2800" dirty="0"/>
              <a:t> </a:t>
            </a:r>
            <a:r>
              <a:rPr lang="en-US" sz="2800" dirty="0" err="1"/>
              <a:t>ấm</a:t>
            </a:r>
            <a:r>
              <a:rPr lang="en-US" sz="2800" dirty="0"/>
              <a:t> </a:t>
            </a:r>
            <a:r>
              <a:rPr lang="en-US" sz="2800" dirty="0" err="1"/>
              <a:t>ức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bờ</a:t>
            </a:r>
            <a:r>
              <a:rPr lang="en-US" sz="2800" dirty="0"/>
              <a:t>: “ </a:t>
            </a:r>
            <a:r>
              <a:rPr lang="en-US" sz="2800" dirty="0" err="1"/>
              <a:t>Vua</a:t>
            </a:r>
            <a:r>
              <a:rPr lang="en-US" sz="2800" dirty="0"/>
              <a:t> ban </a:t>
            </a:r>
            <a:r>
              <a:rPr lang="en-US" sz="2800" dirty="0" err="1"/>
              <a:t>cho</a:t>
            </a:r>
            <a:r>
              <a:rPr lang="en-US" sz="2800" dirty="0"/>
              <a:t> cam </a:t>
            </a:r>
            <a:r>
              <a:rPr lang="en-US" sz="2800" dirty="0" err="1"/>
              <a:t>quý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ta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con,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”.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quân</a:t>
            </a:r>
            <a:r>
              <a:rPr lang="en-US" sz="2800" dirty="0"/>
              <a:t> </a:t>
            </a:r>
            <a:r>
              <a:rPr lang="en-US" sz="2800" dirty="0" err="1"/>
              <a:t>giặc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ngược</a:t>
            </a:r>
            <a:r>
              <a:rPr lang="en-US" sz="2800" dirty="0"/>
              <a:t>, </a:t>
            </a:r>
            <a:r>
              <a:rPr lang="en-US" sz="2800" dirty="0" err="1"/>
              <a:t>cậu</a:t>
            </a:r>
            <a:r>
              <a:rPr lang="en-US" sz="2800" dirty="0"/>
              <a:t> </a:t>
            </a:r>
            <a:r>
              <a:rPr lang="en-US" sz="2800" dirty="0" err="1"/>
              <a:t>nghiến</a:t>
            </a:r>
            <a:r>
              <a:rPr lang="en-US" sz="2800" dirty="0"/>
              <a:t> </a:t>
            </a:r>
            <a:r>
              <a:rPr lang="en-US" sz="2800" dirty="0" err="1"/>
              <a:t>răng</a:t>
            </a:r>
            <a:r>
              <a:rPr lang="en-US" sz="2800" dirty="0"/>
              <a:t>,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bóp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.</a:t>
            </a:r>
          </a:p>
          <a:p>
            <a:pPr indent="274320" algn="just"/>
            <a:r>
              <a:rPr lang="en-US" sz="2800" dirty="0"/>
              <a:t>Khi </a:t>
            </a:r>
            <a:r>
              <a:rPr lang="en-US" sz="2800" dirty="0" err="1"/>
              <a:t>trở</a:t>
            </a:r>
            <a:r>
              <a:rPr lang="en-US" sz="2800" dirty="0"/>
              <a:t> ra,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Toản</a:t>
            </a:r>
            <a:r>
              <a:rPr lang="en-US" sz="2800" dirty="0"/>
              <a:t> </a:t>
            </a:r>
            <a:r>
              <a:rPr lang="en-US" sz="2800" dirty="0" err="1"/>
              <a:t>xoè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cam </a:t>
            </a:r>
            <a:r>
              <a:rPr lang="en-US" sz="2800" dirty="0" err="1"/>
              <a:t>quý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nát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bao </a:t>
            </a:r>
            <a:r>
              <a:rPr lang="en-US" sz="2800" dirty="0" err="1"/>
              <a:t>giờ</a:t>
            </a:r>
            <a:r>
              <a:rPr lang="en-US" sz="2800" dirty="0"/>
              <a:t>.</a:t>
            </a:r>
          </a:p>
          <a:p>
            <a:pPr indent="274320" algn="just"/>
            <a:r>
              <a:rPr lang="en-US" sz="2800" dirty="0"/>
              <a:t>			(Theo </a:t>
            </a:r>
            <a:r>
              <a:rPr lang="en-US" sz="2800" dirty="0" err="1"/>
              <a:t>Nguyễn</a:t>
            </a:r>
            <a:r>
              <a:rPr lang="en-US" sz="2800" dirty="0"/>
              <a:t> </a:t>
            </a:r>
            <a:r>
              <a:rPr lang="en-US" sz="2800" dirty="0" err="1"/>
              <a:t>Huy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)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0090F-3049-47B1-A8AD-BCB8B02CDA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548" y="2562101"/>
            <a:ext cx="3410366" cy="312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B4B2C-0246-41D6-B5FC-98B073153D4A}"/>
              </a:ext>
            </a:extLst>
          </p:cNvPr>
          <p:cNvSpPr txBox="1"/>
          <p:nvPr/>
        </p:nvSpPr>
        <p:spPr>
          <a:xfrm>
            <a:off x="562086" y="1110299"/>
            <a:ext cx="113528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98591" y="40944"/>
            <a:ext cx="2993409" cy="218364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7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11" y="822246"/>
            <a:ext cx="9152379" cy="5787037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27" y="-49730"/>
            <a:ext cx="2969769" cy="22642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5839A60-CAB4-4ADB-AE90-196F17DFFAA0}"/>
              </a:ext>
            </a:extLst>
          </p:cNvPr>
          <p:cNvSpPr txBox="1"/>
          <p:nvPr/>
        </p:nvSpPr>
        <p:spPr>
          <a:xfrm>
            <a:off x="2809098" y="1977048"/>
            <a:ext cx="703776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8077FA-3FE3-4EB1-97D7-6BCE13B1A00D}"/>
              </a:ext>
            </a:extLst>
          </p:cNvPr>
          <p:cNvSpPr txBox="1"/>
          <p:nvPr/>
        </p:nvSpPr>
        <p:spPr>
          <a:xfrm>
            <a:off x="2711443" y="3063900"/>
            <a:ext cx="703776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Giặc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D5FCC-7CE0-40CB-B7D4-6F389AE25113}"/>
              </a:ext>
            </a:extLst>
          </p:cNvPr>
          <p:cNvSpPr txBox="1"/>
          <p:nvPr/>
        </p:nvSpPr>
        <p:spPr>
          <a:xfrm>
            <a:off x="2711443" y="3935876"/>
            <a:ext cx="703776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2979350" y="470443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từ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2750808" y="1970662"/>
            <a:ext cx="31040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Nguyên</a:t>
            </a:r>
            <a:endParaRPr lang="vi-VN" sz="28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2871317" y="2153900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3209859" y="2651179"/>
            <a:ext cx="52108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(1267 – 1285)</a:t>
            </a:r>
            <a:endParaRPr lang="vi-VN" sz="28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2875969" y="2824081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5438360" y="1978783"/>
            <a:ext cx="4872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giặc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phương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Bắc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8097609" y="2624615"/>
            <a:ext cx="601327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thiếu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niên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anh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525703-0631-4529-BFCD-F84526944C97}"/>
              </a:ext>
            </a:extLst>
          </p:cNvPr>
          <p:cNvSpPr txBox="1"/>
          <p:nvPr/>
        </p:nvSpPr>
        <p:spPr>
          <a:xfrm>
            <a:off x="3195934" y="3357002"/>
            <a:ext cx="8377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hùng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tham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kháng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chiến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chống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giặc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Nguyên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73267" y="736839"/>
            <a:ext cx="23300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17479D"/>
                </a:solidFill>
                <a:latin typeface="+mj-lt"/>
              </a:rPr>
              <a:t>Chia đoạn</a:t>
            </a:r>
            <a:endParaRPr lang="en-US" sz="24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85062" y="68552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490293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3555" y="1401874"/>
            <a:ext cx="114499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Nguyên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thần</a:t>
            </a:r>
            <a:r>
              <a:rPr lang="en-US" sz="2800" dirty="0">
                <a:latin typeface="+mj-lt"/>
              </a:rPr>
              <a:t> sang </a:t>
            </a:r>
            <a:r>
              <a:rPr lang="en-US" sz="2800" dirty="0" err="1">
                <a:latin typeface="+mj-lt"/>
              </a:rPr>
              <a:t>giả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vờ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mượn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xâm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ta.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ngang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ngược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giận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họp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quyết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xin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đánh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Đợi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cậu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xăm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biển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5CFDB-F4B0-40F7-8A2C-96B72AC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555" y="3668278"/>
            <a:ext cx="3265890" cy="310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429FC-5E7E-4518-B584-05944FBEF4C6}"/>
              </a:ext>
            </a:extLst>
          </p:cNvPr>
          <p:cNvSpPr txBox="1"/>
          <p:nvPr/>
        </p:nvSpPr>
        <p:spPr>
          <a:xfrm>
            <a:off x="232309" y="4084069"/>
            <a:ext cx="7407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98591" y="0"/>
            <a:ext cx="2993409" cy="286603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6CE59-CE28-4AD7-B444-6484075F6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2" y="1452224"/>
            <a:ext cx="406360" cy="3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ADE1CC-98C6-4CF3-9CE6-C170E1F5272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6" y="4145548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7776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75434" y="35750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243667" y="407831"/>
            <a:ext cx="6180715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3938" y="2856905"/>
            <a:ext cx="7429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Toản</a:t>
            </a:r>
            <a:r>
              <a:rPr lang="en-US" sz="2800" dirty="0"/>
              <a:t> </a:t>
            </a:r>
            <a:r>
              <a:rPr lang="en-US" sz="2800" dirty="0" err="1"/>
              <a:t>ấm</a:t>
            </a:r>
            <a:r>
              <a:rPr lang="en-US" sz="2800" dirty="0"/>
              <a:t> </a:t>
            </a:r>
            <a:r>
              <a:rPr lang="en-US" sz="2800" dirty="0" err="1"/>
              <a:t>ức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bờ</a:t>
            </a:r>
            <a:r>
              <a:rPr lang="en-US" sz="2800" dirty="0"/>
              <a:t>: “ </a:t>
            </a:r>
            <a:r>
              <a:rPr lang="en-US" sz="2800" dirty="0" err="1"/>
              <a:t>Vua</a:t>
            </a:r>
            <a:r>
              <a:rPr lang="en-US" sz="2800" dirty="0"/>
              <a:t> ban </a:t>
            </a:r>
            <a:r>
              <a:rPr lang="en-US" sz="2800" dirty="0" err="1"/>
              <a:t>cho</a:t>
            </a:r>
            <a:r>
              <a:rPr lang="en-US" sz="2800" dirty="0"/>
              <a:t> cam </a:t>
            </a:r>
            <a:r>
              <a:rPr lang="en-US" sz="2800" dirty="0" err="1"/>
              <a:t>quý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ta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con,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”.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quân</a:t>
            </a:r>
            <a:r>
              <a:rPr lang="en-US" sz="2800" dirty="0"/>
              <a:t> </a:t>
            </a:r>
            <a:r>
              <a:rPr lang="en-US" sz="2800" dirty="0" err="1"/>
              <a:t>giặc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ngược</a:t>
            </a:r>
            <a:r>
              <a:rPr lang="en-US" sz="2800" dirty="0"/>
              <a:t>, </a:t>
            </a:r>
            <a:r>
              <a:rPr lang="en-US" sz="2800" dirty="0" err="1"/>
              <a:t>cậu</a:t>
            </a:r>
            <a:r>
              <a:rPr lang="en-US" sz="2800" dirty="0"/>
              <a:t> </a:t>
            </a:r>
            <a:r>
              <a:rPr lang="en-US" sz="2800" dirty="0" err="1"/>
              <a:t>nghiến</a:t>
            </a:r>
            <a:r>
              <a:rPr lang="en-US" sz="2800" dirty="0"/>
              <a:t> </a:t>
            </a:r>
            <a:r>
              <a:rPr lang="en-US" sz="2800" dirty="0" err="1"/>
              <a:t>răng</a:t>
            </a:r>
            <a:r>
              <a:rPr lang="en-US" sz="2800" dirty="0"/>
              <a:t>,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bóp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.</a:t>
            </a:r>
          </a:p>
          <a:p>
            <a:pPr indent="274320" algn="just"/>
            <a:r>
              <a:rPr lang="en-US" sz="2800" dirty="0"/>
              <a:t>Khi </a:t>
            </a:r>
            <a:r>
              <a:rPr lang="en-US" sz="2800" dirty="0" err="1"/>
              <a:t>trở</a:t>
            </a:r>
            <a:r>
              <a:rPr lang="en-US" sz="2800" dirty="0"/>
              <a:t> ra,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Toản</a:t>
            </a:r>
            <a:r>
              <a:rPr lang="en-US" sz="2800" dirty="0"/>
              <a:t> </a:t>
            </a:r>
            <a:r>
              <a:rPr lang="en-US" sz="2800" dirty="0" err="1"/>
              <a:t>xoè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cam </a:t>
            </a:r>
            <a:r>
              <a:rPr lang="en-US" sz="2800" dirty="0" err="1"/>
              <a:t>quý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nát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bao </a:t>
            </a:r>
            <a:r>
              <a:rPr lang="en-US" sz="2800" dirty="0" err="1"/>
              <a:t>giờ</a:t>
            </a:r>
            <a:r>
              <a:rPr lang="en-US" sz="2800" dirty="0"/>
              <a:t>.</a:t>
            </a:r>
          </a:p>
          <a:p>
            <a:pPr indent="274320" algn="just"/>
            <a:r>
              <a:rPr lang="en-US" sz="2800" dirty="0"/>
              <a:t>			(Theo </a:t>
            </a:r>
            <a:r>
              <a:rPr lang="en-US" sz="2800" dirty="0" err="1"/>
              <a:t>Nguyễn</a:t>
            </a:r>
            <a:r>
              <a:rPr lang="en-US" sz="2800" dirty="0"/>
              <a:t> </a:t>
            </a:r>
            <a:r>
              <a:rPr lang="en-US" sz="2800" dirty="0" err="1"/>
              <a:t>Huy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)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0090F-3049-47B1-A8AD-BCB8B02CDA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9548" y="2562101"/>
            <a:ext cx="3410366" cy="312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B4B2C-0246-41D6-B5FC-98B073153D4A}"/>
              </a:ext>
            </a:extLst>
          </p:cNvPr>
          <p:cNvSpPr txBox="1"/>
          <p:nvPr/>
        </p:nvSpPr>
        <p:spPr>
          <a:xfrm>
            <a:off x="562086" y="1110299"/>
            <a:ext cx="113528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cam.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98591" y="40944"/>
            <a:ext cx="2993409" cy="218364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50780C-1B35-4927-8E15-0D93F0AD7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6" y="1177918"/>
            <a:ext cx="384000" cy="38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C3FA78-4DFF-4BF9-A477-9D62F1AD41CE}"/>
              </a:ext>
            </a:extLst>
          </p:cNvPr>
          <p:cNvGrpSpPr/>
          <p:nvPr/>
        </p:nvGrpSpPr>
        <p:grpSpPr>
          <a:xfrm>
            <a:off x="441498" y="2820577"/>
            <a:ext cx="457982" cy="523220"/>
            <a:chOff x="3381086" y="3021593"/>
            <a:chExt cx="343487" cy="3924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6D582A-CEE2-40A4-87D2-90EF7FDBD377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4558D2-D750-4422-800B-76D4C841596A}"/>
                </a:ext>
              </a:extLst>
            </p:cNvPr>
            <p:cNvSpPr/>
            <p:nvPr/>
          </p:nvSpPr>
          <p:spPr>
            <a:xfrm rot="21163024">
              <a:off x="3381086" y="3021593"/>
              <a:ext cx="321218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  <a:endParaRPr lang="en-VN" sz="4267" b="1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41507" y="422939"/>
            <a:ext cx="23300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17479D"/>
                </a:solidFill>
                <a:latin typeface="+mj-lt"/>
              </a:rPr>
              <a:t>Chia đoạn</a:t>
            </a:r>
            <a:endParaRPr lang="en-US" sz="2400" b="1" dirty="0">
              <a:solidFill>
                <a:srgbClr val="17479D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1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85062" y="68552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490293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3555" y="1401874"/>
            <a:ext cx="114499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Nguyên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thần</a:t>
            </a:r>
            <a:r>
              <a:rPr lang="en-US" sz="2800" dirty="0">
                <a:latin typeface="+mj-lt"/>
              </a:rPr>
              <a:t> sang </a:t>
            </a:r>
            <a:r>
              <a:rPr lang="en-US" sz="2800" dirty="0" err="1">
                <a:latin typeface="+mj-lt"/>
              </a:rPr>
              <a:t>giả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vờ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mượn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xâm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ta.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ngang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ngược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Trần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giận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họp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Quốc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Toản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quyết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xin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đánh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giặc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Đợi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mãi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gặp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vua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cậu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xô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xăm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biển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5CFDB-F4B0-40F7-8A2C-96B72AC7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555" y="3668278"/>
            <a:ext cx="3265890" cy="310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429FC-5E7E-4518-B584-05944FBEF4C6}"/>
              </a:ext>
            </a:extLst>
          </p:cNvPr>
          <p:cNvSpPr txBox="1"/>
          <p:nvPr/>
        </p:nvSpPr>
        <p:spPr>
          <a:xfrm>
            <a:off x="232309" y="4084069"/>
            <a:ext cx="7407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98591" y="0"/>
            <a:ext cx="2993409" cy="286603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6CE59-CE28-4AD7-B444-6484075F6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2" y="1452224"/>
            <a:ext cx="406360" cy="3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ADE1CC-98C6-4CF3-9CE6-C170E1F5272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6" y="4145548"/>
            <a:ext cx="384000" cy="38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8216440" y="103279"/>
            <a:ext cx="38381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theo</a:t>
            </a:r>
            <a:r>
              <a:rPr lang="en-US" sz="32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Arial-Rounded"/>
                <a:ea typeface="Arial-Rounded"/>
              </a:rPr>
              <a:t>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660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1599</Words>
  <Application>Microsoft Office PowerPoint</Application>
  <PresentationFormat>Widescreen</PresentationFormat>
  <Paragraphs>137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Microsoft YaHei</vt:lpstr>
      <vt:lpstr>Arial</vt:lpstr>
      <vt:lpstr>Arial-Rounded</vt:lpstr>
      <vt:lpstr>Calibri</vt:lpstr>
      <vt:lpstr>等线</vt:lpstr>
      <vt:lpstr>等线 Light</vt:lpstr>
      <vt:lpstr>Times New Roman</vt:lpstr>
      <vt:lpstr>UTM Avo</vt:lpstr>
      <vt:lpstr>UTM Charlotte</vt:lpstr>
      <vt:lpstr>Verdana</vt:lpstr>
      <vt:lpstr>Wingdings</vt:lpstr>
      <vt:lpstr>Office Theme</vt:lpstr>
      <vt:lpstr>1_Office Theme</vt:lpstr>
      <vt:lpstr>Default Design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2021-07-20T01:55:21Z</dcterms:created>
  <dcterms:modified xsi:type="dcterms:W3CDTF">2024-04-11T05:35:38Z</dcterms:modified>
</cp:coreProperties>
</file>