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8"/>
  </p:notesMasterIdLst>
  <p:sldIdLst>
    <p:sldId id="321" r:id="rId2"/>
    <p:sldId id="305" r:id="rId3"/>
    <p:sldId id="306" r:id="rId4"/>
    <p:sldId id="319" r:id="rId5"/>
    <p:sldId id="314" r:id="rId6"/>
    <p:sldId id="311" r:id="rId7"/>
  </p:sldIdLst>
  <p:sldSz cx="9144000" cy="5143500" type="screen16x9"/>
  <p:notesSz cx="6858000" cy="9144000"/>
  <p:embeddedFontLst>
    <p:embeddedFont>
      <p:font typeface="Pangolin" panose="020B0604020202020204" charset="0"/>
      <p:regular r:id="rId9"/>
    </p:embeddedFont>
    <p:embeddedFont>
      <p:font typeface="Baloo 2" panose="020B0604020202020204" charset="0"/>
      <p:regular r:id="rId10"/>
      <p:bold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C54"/>
    <a:srgbClr val="62BB47"/>
    <a:srgbClr val="AC98C9"/>
    <a:srgbClr val="E5E1EE"/>
    <a:srgbClr val="BDD646"/>
    <a:srgbClr val="FED9D0"/>
    <a:srgbClr val="00A651"/>
    <a:srgbClr val="A165AB"/>
    <a:srgbClr val="FAD5E6"/>
    <a:srgbClr val="E8F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AC98C9"/>
                </a:solidFill>
              </a:rPr>
              <a:t>FeistyForwarders_0968120672</a:t>
            </a:r>
            <a:endParaRPr lang="en-US" sz="800" dirty="0">
              <a:solidFill>
                <a:srgbClr val="AC98C9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;p8"/>
          <p:cNvSpPr/>
          <p:nvPr userDrawn="1"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52;p8"/>
          <p:cNvSpPr/>
          <p:nvPr userDrawn="1"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53;p8"/>
          <p:cNvSpPr/>
          <p:nvPr userDrawn="1"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>
                <a:lumMod val="20000"/>
                <a:lumOff val="8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1615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3292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</a:rPr>
              <a:t>FeistyForwarders_0968120672</a:t>
            </a:r>
            <a:endParaRPr lang="en-US" sz="800" dirty="0">
              <a:solidFill>
                <a:schemeClr val="tx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85" r:id="rId2"/>
    <p:sldLayoutId id="2147483678" r:id="rId3"/>
    <p:sldLayoutId id="2147483686" r:id="rId4"/>
    <p:sldLayoutId id="2147483655" r:id="rId5"/>
    <p:sldLayoutId id="2147483687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114550" y="1257300"/>
            <a:ext cx="5086350" cy="1143000"/>
          </a:xfrm>
          <a:prstGeom prst="rect">
            <a:avLst/>
          </a:prstGeom>
        </p:spPr>
        <p:txBody>
          <a:bodyPr wrap="none" lIns="68577" tIns="34289" rIns="68577" bIns="34289" numCol="1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 defTabSz="685749">
              <a:buClrTx/>
              <a:defRPr/>
            </a:pPr>
            <a:endParaRPr lang="vi-VN" sz="8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181797" y="2089495"/>
            <a:ext cx="4629945" cy="541514"/>
          </a:xfrm>
          <a:prstGeom prst="rect">
            <a:avLst/>
          </a:prstGeom>
        </p:spPr>
        <p:txBody>
          <a:bodyPr wrap="none" lIns="68577" tIns="34289" rIns="68577" bIns="3428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378">
              <a:defRPr/>
            </a:pPr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MÔN: HOẠT ĐỘNG TRẢI NGHIỆM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4" y="-10716"/>
            <a:ext cx="9192491" cy="5128022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314452" y="400052"/>
            <a:ext cx="6998277" cy="103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749" eaLnBrk="1" hangingPunct="1">
              <a:lnSpc>
                <a:spcPct val="150000"/>
              </a:lnSpc>
              <a:buClrTx/>
              <a:defRPr/>
            </a:pPr>
            <a:r>
              <a:rPr lang="en-US" sz="2100" b="1" kern="1200" dirty="0">
                <a:solidFill>
                  <a:srgbClr val="FF0000"/>
                </a:solidFill>
                <a:ea typeface="+mn-ea"/>
                <a:cs typeface="Times New Roman" pitchFamily="18" charset="0"/>
              </a:rPr>
              <a:t>ỦY BAN NHÂN DÂN QUẬN LONG BIÊN</a:t>
            </a:r>
          </a:p>
          <a:p>
            <a:pPr algn="ctr" defTabSz="685749" eaLnBrk="1" hangingPunct="1">
              <a:lnSpc>
                <a:spcPct val="150000"/>
              </a:lnSpc>
              <a:buClrTx/>
              <a:defRPr/>
            </a:pPr>
            <a:r>
              <a:rPr lang="en-US" sz="2100" b="1" kern="1200" dirty="0">
                <a:solidFill>
                  <a:srgbClr val="FF0000"/>
                </a:solidFill>
                <a:ea typeface="+mn-ea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483107" y="3109092"/>
            <a:ext cx="6400800" cy="48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749" eaLnBrk="1" hangingPunct="1">
              <a:buClrTx/>
              <a:defRPr/>
            </a:pPr>
            <a:r>
              <a:rPr lang="en-US" sz="2700" b="1" kern="1200" dirty="0">
                <a:solidFill>
                  <a:srgbClr val="FF0000"/>
                </a:solidFill>
                <a:ea typeface="+mn-ea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91" y="3731809"/>
            <a:ext cx="8683268" cy="48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749" eaLnBrk="1" hangingPunct="1">
              <a:buClrTx/>
              <a:defRPr/>
            </a:pPr>
            <a:r>
              <a:rPr lang="en-US" sz="2700" b="1" kern="1200" dirty="0" err="1">
                <a:solidFill>
                  <a:srgbClr val="7030A0"/>
                </a:solidFill>
                <a:ea typeface="+mn-ea"/>
                <a:cs typeface="Times New Roman" pitchFamily="18" charset="0"/>
              </a:rPr>
              <a:t>Bài</a:t>
            </a:r>
            <a:r>
              <a:rPr lang="en-US" sz="2700" b="1" kern="1200">
                <a:solidFill>
                  <a:srgbClr val="7030A0"/>
                </a:solidFill>
                <a:ea typeface="+mn-ea"/>
                <a:cs typeface="Times New Roman" pitchFamily="18" charset="0"/>
              </a:rPr>
              <a:t>: </a:t>
            </a:r>
            <a:r>
              <a:rPr lang="en-US" sz="2700" b="1" kern="1200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Lớp học xanh</a:t>
            </a:r>
            <a:r>
              <a:rPr lang="vi-VN" sz="2700" b="1" kern="1200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.</a:t>
            </a:r>
            <a:endParaRPr lang="en-US" sz="2700" b="1" kern="1200" dirty="0">
              <a:solidFill>
                <a:srgbClr val="7030A0"/>
              </a:solidFill>
              <a:ea typeface="+mn-ea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2" y="133719"/>
            <a:ext cx="1142999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2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323" y="2621748"/>
            <a:ext cx="4503668" cy="1426500"/>
          </a:xfrm>
        </p:spPr>
        <p:txBody>
          <a:bodyPr/>
          <a:lstStyle/>
          <a:p>
            <a:r>
              <a:rPr lang="en-US" dirty="0" err="1" smtClean="0"/>
              <a:t>Bài</a:t>
            </a:r>
            <a:r>
              <a:rPr lang="en-US" dirty="0" smtClean="0"/>
              <a:t> 31: </a:t>
            </a:r>
            <a:br>
              <a:rPr lang="en-US" dirty="0" smtClean="0"/>
            </a:br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xanh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952891" y="4822166"/>
            <a:ext cx="1621766" cy="250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2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183537"/>
            <a:ext cx="710478" cy="7848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99" y="326570"/>
            <a:ext cx="8077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7C0A"/>
                </a:solidFill>
              </a:rPr>
              <a:t>         </a:t>
            </a:r>
            <a:r>
              <a:rPr lang="en-US" sz="2400" b="1" dirty="0" err="1" smtClean="0">
                <a:solidFill>
                  <a:srgbClr val="FF7C0A"/>
                </a:solidFill>
              </a:rPr>
              <a:t>Hoạt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động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giáo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dục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theo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chủ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đề</a:t>
            </a:r>
            <a:endParaRPr lang="en-US" sz="2400" b="1" dirty="0" smtClean="0">
              <a:solidFill>
                <a:srgbClr val="FF7C0A"/>
              </a:solidFill>
            </a:endParaRPr>
          </a:p>
          <a:p>
            <a:endParaRPr lang="en-US" sz="2400" b="1" dirty="0" smtClean="0">
              <a:solidFill>
                <a:srgbClr val="FF7C0A"/>
              </a:solidFill>
            </a:endParaRPr>
          </a:p>
          <a:p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tấm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biển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nhắc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nhở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mọi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giữ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vệ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sinh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môi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4" t="63375" r="30731" b="15875"/>
          <a:stretch/>
        </p:blipFill>
        <p:spPr bwMode="auto">
          <a:xfrm>
            <a:off x="846740" y="2023239"/>
            <a:ext cx="3139644" cy="218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214816" y="1896230"/>
            <a:ext cx="4221953" cy="2316845"/>
            <a:chOff x="3719516" y="1807480"/>
            <a:chExt cx="4221953" cy="2316845"/>
          </a:xfrm>
        </p:grpSpPr>
        <p:pic>
          <p:nvPicPr>
            <p:cNvPr id="1028" name="Picture 4" descr="8 cách đơn giản dạy trẻ lối sống xanh bền vững ba mẹ có biết - Little  Einsteins Academy - Phương pháp giáo dục sớm Glenn Doma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8125" y="1807480"/>
              <a:ext cx="4213344" cy="167867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3719516" y="3486150"/>
              <a:ext cx="4221953" cy="63817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n>
                    <a:solidFill>
                      <a:srgbClr val="1A8C54"/>
                    </a:solidFill>
                  </a:ln>
                  <a:solidFill>
                    <a:srgbClr val="62BB47"/>
                  </a:solidFill>
                  <a:latin typeface="UTM Cookies" panose="02040603050506020204" pitchFamily="18" charset="0"/>
                </a:rPr>
                <a:t>HÃY GIỮ LẤY MÀU XANH</a:t>
              </a:r>
              <a:endParaRPr lang="en-US" sz="2800" dirty="0">
                <a:ln>
                  <a:solidFill>
                    <a:srgbClr val="1A8C54"/>
                  </a:solidFill>
                </a:ln>
                <a:solidFill>
                  <a:srgbClr val="62BB47"/>
                </a:solidFill>
                <a:latin typeface="UTM Cookies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846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ăng rôn, khẩu hiệu poster bảo vệ môi trường xanh, sạch, đẹ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11" b="4820"/>
          <a:stretch/>
        </p:blipFill>
        <p:spPr bwMode="auto">
          <a:xfrm>
            <a:off x="868219" y="187037"/>
            <a:ext cx="7620000" cy="456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31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oogle Shape;1020;p44"/>
          <p:cNvGrpSpPr/>
          <p:nvPr/>
        </p:nvGrpSpPr>
        <p:grpSpPr>
          <a:xfrm>
            <a:off x="1832898" y="479778"/>
            <a:ext cx="5801491" cy="4071484"/>
            <a:chOff x="1540350" y="826005"/>
            <a:chExt cx="6259025" cy="3378825"/>
          </a:xfrm>
        </p:grpSpPr>
        <p:sp>
          <p:nvSpPr>
            <p:cNvPr id="4" name="Google Shape;1021;p44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022;p44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1024;p44"/>
          <p:cNvGrpSpPr/>
          <p:nvPr/>
        </p:nvGrpSpPr>
        <p:grpSpPr>
          <a:xfrm>
            <a:off x="6046891" y="2895022"/>
            <a:ext cx="1833889" cy="1559207"/>
            <a:chOff x="1168000" y="1750950"/>
            <a:chExt cx="405425" cy="344700"/>
          </a:xfrm>
        </p:grpSpPr>
        <p:sp>
          <p:nvSpPr>
            <p:cNvPr id="7" name="Google Shape;1025;p44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26;p44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27;p44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28;p44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29;p44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30;p44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31;p44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1042;p44"/>
          <p:cNvGrpSpPr/>
          <p:nvPr/>
        </p:nvGrpSpPr>
        <p:grpSpPr>
          <a:xfrm>
            <a:off x="7466920" y="3047467"/>
            <a:ext cx="653616" cy="895336"/>
            <a:chOff x="1731150" y="1748550"/>
            <a:chExt cx="228625" cy="313175"/>
          </a:xfrm>
        </p:grpSpPr>
        <p:sp>
          <p:nvSpPr>
            <p:cNvPr id="25" name="Google Shape;1043;p44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44;p44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45;p44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46;p44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47;p44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48;p44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49;p44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Rectangle 31"/>
          <p:cNvSpPr/>
          <p:nvPr/>
        </p:nvSpPr>
        <p:spPr>
          <a:xfrm rot="21439303">
            <a:off x="2171685" y="2623257"/>
            <a:ext cx="39399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Bảo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vệ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môi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trường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là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bảo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vệ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chính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cuộc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sống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của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mỗi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chúng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ta.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98" name="Picture 2" descr="9 hành động nhỏ nhưng mang lại ý nghĩa lớn cho môi trường chúng t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7" b="98514" l="500" r="99500">
                        <a14:foregroundMark x1="25667" y1="8068" x2="39833" y2="10616"/>
                        <a14:foregroundMark x1="60833" y1="24628" x2="72000" y2="62633"/>
                        <a14:foregroundMark x1="83667" y1="52017" x2="91833" y2="53715"/>
                        <a14:backgroundMark x1="30167" y1="3609" x2="56667" y2="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913">
            <a:off x="4728944" y="569690"/>
            <a:ext cx="2496464" cy="195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NTN Bảo Vệ Môi Trường TP Hà Nội - Home | Facebook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7084">
            <a:off x="2745479" y="730633"/>
            <a:ext cx="1936945" cy="194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oogle Shape;1032;p44"/>
          <p:cNvGrpSpPr/>
          <p:nvPr/>
        </p:nvGrpSpPr>
        <p:grpSpPr>
          <a:xfrm rot="21021658">
            <a:off x="1121012" y="240548"/>
            <a:ext cx="1730018" cy="1448960"/>
            <a:chOff x="2391350" y="3583000"/>
            <a:chExt cx="571525" cy="478675"/>
          </a:xfrm>
        </p:grpSpPr>
        <p:sp>
          <p:nvSpPr>
            <p:cNvPr id="15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5661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55161" y="389358"/>
            <a:ext cx="6603090" cy="4085059"/>
            <a:chOff x="1536092" y="2190749"/>
            <a:chExt cx="8343901" cy="5181601"/>
          </a:xfrm>
        </p:grpSpPr>
        <p:pic>
          <p:nvPicPr>
            <p:cNvPr id="3074" name="Picture 2" descr="20210409092710_wm_shs-hoat-dong-trai-nghiem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96" t="8114" r="3062" b="57887"/>
            <a:stretch/>
          </p:blipFill>
          <p:spPr bwMode="auto">
            <a:xfrm>
              <a:off x="1536093" y="2190749"/>
              <a:ext cx="8343900" cy="5181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536092" y="2190749"/>
              <a:ext cx="3359757" cy="13906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1168"/>
            <a:ext cx="1000265" cy="933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160" y="389358"/>
            <a:ext cx="4240890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 smtClean="0">
                <a:solidFill>
                  <a:srgbClr val="00A651"/>
                </a:solidFill>
              </a:rPr>
              <a:t>         </a:t>
            </a:r>
            <a:r>
              <a:rPr lang="en-US" sz="2400" b="1" dirty="0" err="1" smtClean="0">
                <a:solidFill>
                  <a:srgbClr val="05A8E8"/>
                </a:solidFill>
              </a:rPr>
              <a:t>Sinh</a:t>
            </a:r>
            <a:r>
              <a:rPr lang="en-US" sz="2400" b="1" dirty="0" smtClean="0">
                <a:solidFill>
                  <a:srgbClr val="05A8E8"/>
                </a:solidFill>
              </a:rPr>
              <a:t> </a:t>
            </a:r>
            <a:r>
              <a:rPr lang="en-US" sz="2400" b="1" dirty="0" err="1" smtClean="0">
                <a:solidFill>
                  <a:srgbClr val="05A8E8"/>
                </a:solidFill>
              </a:rPr>
              <a:t>hoạt</a:t>
            </a:r>
            <a:r>
              <a:rPr lang="en-US" sz="2400" b="1" dirty="0" smtClean="0">
                <a:solidFill>
                  <a:srgbClr val="05A8E8"/>
                </a:solidFill>
              </a:rPr>
              <a:t> </a:t>
            </a:r>
            <a:r>
              <a:rPr lang="en-US" sz="2400" b="1" dirty="0" err="1" smtClean="0">
                <a:solidFill>
                  <a:srgbClr val="05A8E8"/>
                </a:solidFill>
              </a:rPr>
              <a:t>lớp</a:t>
            </a:r>
            <a:endParaRPr lang="en-US" sz="2400" b="1" dirty="0" smtClean="0">
              <a:solidFill>
                <a:srgbClr val="05A8E8"/>
              </a:solidFill>
            </a:endParaRPr>
          </a:p>
          <a:p>
            <a:pPr>
              <a:lnSpc>
                <a:spcPts val="3200"/>
              </a:lnSpc>
            </a:pP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Để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chậu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hoa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ở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góc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phù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hợp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trang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trí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lớp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5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89</Words>
  <Application>Microsoft Office PowerPoint</Application>
  <PresentationFormat>On-screen Show (16:9)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UTM Cookies</vt:lpstr>
      <vt:lpstr>Times New Roman</vt:lpstr>
      <vt:lpstr>Pangolin</vt:lpstr>
      <vt:lpstr>UTM Androgyne</vt:lpstr>
      <vt:lpstr>Baloo 2</vt:lpstr>
      <vt:lpstr>Arial</vt:lpstr>
      <vt:lpstr>English Vocabulary Workshop by Slidesgo</vt:lpstr>
      <vt:lpstr>PowerPoint Presentation</vt:lpstr>
      <vt:lpstr>Bài 31:  Lớp học xanh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Admin</cp:lastModifiedBy>
  <cp:revision>46</cp:revision>
  <dcterms:modified xsi:type="dcterms:W3CDTF">2024-04-11T05:30:33Z</dcterms:modified>
</cp:coreProperties>
</file>