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Lst>
  <p:notesMasterIdLst>
    <p:notesMasterId r:id="rId14"/>
  </p:notesMasterIdLst>
  <p:sldIdLst>
    <p:sldId id="337" r:id="rId3"/>
    <p:sldId id="330" r:id="rId4"/>
    <p:sldId id="332" r:id="rId5"/>
    <p:sldId id="334" r:id="rId6"/>
    <p:sldId id="336" r:id="rId7"/>
    <p:sldId id="302" r:id="rId8"/>
    <p:sldId id="303" r:id="rId9"/>
    <p:sldId id="317" r:id="rId10"/>
    <p:sldId id="325" r:id="rId11"/>
    <p:sldId id="326" r:id="rId12"/>
    <p:sldId id="328" r:id="rId13"/>
  </p:sldIdLst>
  <p:sldSz cx="12192000" cy="6858000"/>
  <p:notesSz cx="6858000" cy="9144000"/>
  <p:custDataLst>
    <p:tags r:id="rId15"/>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F3C7E"/>
    <a:srgbClr val="FFFAC2"/>
    <a:srgbClr val="D34CD6"/>
    <a:srgbClr val="F7941E"/>
    <a:srgbClr val="EA8EA2"/>
    <a:srgbClr val="EB54E9"/>
    <a:srgbClr val="71CFED"/>
    <a:srgbClr val="ED3D6C"/>
    <a:srgbClr val="FFF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1" autoAdjust="0"/>
    <p:restoredTop sz="94308" autoAdjust="0"/>
  </p:normalViewPr>
  <p:slideViewPr>
    <p:cSldViewPr snapToGrid="0">
      <p:cViewPr varScale="1">
        <p:scale>
          <a:sx n="42" d="100"/>
          <a:sy n="42" d="100"/>
        </p:scale>
        <p:origin x="53"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9A61A-466B-44F6-B44B-AA5EB5419573}" type="datetimeFigureOut">
              <a:rPr lang="vi-VN" smtClean="0"/>
              <a:t>17/03/2022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EFB06-5F17-49C2-91DA-F48D8E806B19}"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EFB06-5F17-49C2-91DA-F48D8E806B19}" type="slidenum">
              <a:rPr lang="vi-VN" smtClean="0"/>
              <a:t>7</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rgbClr val="F35757"/>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a:solidFill>
                  <a:schemeClr val="accent6">
                    <a:lumMod val="50000"/>
                  </a:schemeClr>
                </a:solidFill>
                <a:latin typeface="+mj-lt"/>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HOẠT ĐỘNG</a:t>
            </a: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022057"/>
      </p:ext>
    </p:extLst>
  </p:cSld>
  <p:clrMapOvr>
    <a:masterClrMapping/>
  </p:clrMapOvr>
  <p:transition spd="slow">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010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6628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82643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5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58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006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30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138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964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7259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50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441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67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282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9084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220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p:cNvSpPr txBox="1"/>
          <p:nvPr userDrawn="1"/>
        </p:nvSpPr>
        <p:spPr>
          <a:xfrm>
            <a:off x="3558840" y="1522374"/>
            <a:ext cx="4518031" cy="3631763"/>
          </a:xfrm>
          <a:prstGeom prst="rect">
            <a:avLst/>
          </a:prstGeom>
          <a:noFill/>
        </p:spPr>
        <p:txBody>
          <a:bodyPr wrap="square" rtlCol="0">
            <a:spAutoFit/>
          </a:bodyPr>
          <a:lstStyle/>
          <a:p>
            <a:pPr algn="ctr"/>
            <a:r>
              <a:rPr lang="vi-VN" sz="11500">
                <a:solidFill>
                  <a:srgbClr val="C00000"/>
                </a:solidFill>
                <a:latin typeface="+mj-lt"/>
              </a:rPr>
              <a:t>TRÒ CHƠI</a:t>
            </a:r>
          </a:p>
        </p:txBody>
      </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939;p32"/>
          <p:cNvGrpSpPr/>
          <p:nvPr userDrawn="1"/>
        </p:nvGrpSpPr>
        <p:grpSpPr>
          <a:xfrm>
            <a:off x="2204474" y="3886315"/>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631;p30"/>
          <p:cNvGrpSpPr/>
          <p:nvPr userDrawn="1"/>
        </p:nvGrpSpPr>
        <p:grpSpPr>
          <a:xfrm>
            <a:off x="7672546" y="3622312"/>
            <a:ext cx="1309691" cy="2486166"/>
            <a:chOff x="961250" y="234750"/>
            <a:chExt cx="1222525" cy="2320700"/>
          </a:xfrm>
        </p:grpSpPr>
        <p:sp>
          <p:nvSpPr>
            <p:cNvPr id="203"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5772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tretch>
            <a:fillRect/>
          </a:stretch>
        </p:blipFill>
        <p:spPr>
          <a:xfrm>
            <a:off x="527336" y="106519"/>
            <a:ext cx="2069886" cy="103494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p:cNvGrpSpPr/>
            <p:nvPr/>
          </p:nvGrpSpPr>
          <p:grpSpPr>
            <a:xfrm>
              <a:off x="623255" y="973375"/>
              <a:ext cx="7691377" cy="3825650"/>
              <a:chOff x="623255" y="973375"/>
              <a:chExt cx="7691377" cy="3825650"/>
            </a:xfrm>
            <a:grpFill/>
          </p:grpSpPr>
          <p:sp>
            <p:nvSpPr>
              <p:cNvPr id="150"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60;p30"/>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a:solidFill>
                  <a:srgbClr val="000000"/>
                </a:solidFill>
                <a:effectLst/>
                <a:latin typeface="+mn-lt"/>
              </a:rPr>
              <a:t>FeistyForwarders_0968120672</a:t>
            </a:r>
            <a:endParaRPr lang="vi-VN" sz="80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7"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89ACF0-0DE9-477A-9ACC-8A9E32F917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0D2E7-4D63-4425-941A-5A8AD2D8DF1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7935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29.xml"/><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audio" Target="../media/media2.mp3"/><Relationship Id="rId16" Type="http://schemas.openxmlformats.org/officeDocument/2006/relationships/image" Target="../media/image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5.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4.jpe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TOÁN</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Thực</a:t>
            </a:r>
            <a:r>
              <a:rPr kumimoji="0" lang="vi-VN"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hành và trải nghiệm đo độ dài (Tiết 1)</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483753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584531" y="607865"/>
            <a:ext cx="923301"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9" name="Group 8"/>
          <p:cNvGrpSpPr/>
          <p:nvPr/>
        </p:nvGrpSpPr>
        <p:grpSpPr>
          <a:xfrm>
            <a:off x="2957822" y="617724"/>
            <a:ext cx="5945546" cy="570588"/>
            <a:chOff x="1183343" y="1464304"/>
            <a:chExt cx="5945546" cy="570588"/>
          </a:xfrm>
        </p:grpSpPr>
        <p:sp>
          <p:nvSpPr>
            <p:cNvPr id="10" name="TextBox 9"/>
            <p:cNvSpPr txBox="1"/>
            <p:nvPr/>
          </p:nvSpPr>
          <p:spPr>
            <a:xfrm>
              <a:off x="1820069" y="1474175"/>
              <a:ext cx="5308820" cy="523220"/>
            </a:xfrm>
            <a:prstGeom prst="rect">
              <a:avLst/>
            </a:prstGeom>
            <a:noFill/>
            <a:ln w="38100">
              <a:noFill/>
            </a:ln>
          </p:spPr>
          <p:txBody>
            <a:bodyPr wrap="square" rtlCol="0">
              <a:spAutoFit/>
            </a:bodyPr>
            <a:lstStyle/>
            <a:p>
              <a:r>
                <a:rPr lang="en-US" sz="2800" dirty="0" err="1"/>
                <a:t>Số</a:t>
              </a:r>
              <a:r>
                <a:rPr lang="en-US" sz="2800" dirty="0"/>
                <a:t> ?</a:t>
              </a:r>
            </a:p>
          </p:txBody>
        </p:sp>
        <p:sp>
          <p:nvSpPr>
            <p:cNvPr id="11" name="Oval 10"/>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p>
          </p:txBody>
        </p:sp>
      </p:grpSp>
      <p:grpSp>
        <p:nvGrpSpPr>
          <p:cNvPr id="18" name="Group 17"/>
          <p:cNvGrpSpPr/>
          <p:nvPr/>
        </p:nvGrpSpPr>
        <p:grpSpPr>
          <a:xfrm>
            <a:off x="1138988" y="1308346"/>
            <a:ext cx="8454190" cy="5633402"/>
            <a:chOff x="1138988" y="1150815"/>
            <a:chExt cx="8454190" cy="5633402"/>
          </a:xfrm>
        </p:grpSpPr>
        <p:sp>
          <p:nvSpPr>
            <p:cNvPr id="13" name="TextBox 12"/>
            <p:cNvSpPr txBox="1"/>
            <p:nvPr/>
          </p:nvSpPr>
          <p:spPr>
            <a:xfrm>
              <a:off x="1138988" y="1150815"/>
              <a:ext cx="8454190" cy="5633402"/>
            </a:xfrm>
            <a:prstGeom prst="rect">
              <a:avLst/>
            </a:prstGeom>
            <a:noFill/>
          </p:spPr>
          <p:txBody>
            <a:bodyPr wrap="square" rtlCol="0">
              <a:spAutoFit/>
            </a:bodyPr>
            <a:lstStyle/>
            <a:p>
              <a:pPr>
                <a:lnSpc>
                  <a:spcPct val="150000"/>
                </a:lnSpc>
              </a:pPr>
              <a:r>
                <a:rPr lang="en-US" sz="3200" dirty="0"/>
                <a:t>a) </a:t>
              </a:r>
              <a:r>
                <a:rPr lang="en-US" sz="3200" dirty="0" err="1"/>
                <a:t>Em</a:t>
              </a:r>
              <a:r>
                <a:rPr lang="en-US" sz="3200" dirty="0"/>
                <a:t> </a:t>
              </a:r>
              <a:r>
                <a:rPr lang="en-US" sz="3200" dirty="0" err="1"/>
                <a:t>hã</a:t>
              </a:r>
              <a:r>
                <a:rPr lang="vi-VN" sz="3200" dirty="0"/>
                <a:t>y</a:t>
              </a:r>
              <a:r>
                <a:rPr lang="en-US" sz="3200" dirty="0"/>
                <a:t> </a:t>
              </a:r>
              <a:r>
                <a:rPr lang="en-US" sz="3200" dirty="0" err="1"/>
                <a:t>quan</a:t>
              </a:r>
              <a:r>
                <a:rPr lang="en-US" sz="3200" dirty="0"/>
                <a:t> </a:t>
              </a:r>
              <a:r>
                <a:rPr lang="en-US" sz="3200" dirty="0" err="1"/>
                <a:t>sát</a:t>
              </a:r>
              <a:r>
                <a:rPr lang="en-US" sz="3200" dirty="0"/>
                <a:t> </a:t>
              </a:r>
              <a:r>
                <a:rPr lang="en-US" sz="3200" dirty="0" err="1"/>
                <a:t>rồi</a:t>
              </a:r>
              <a:r>
                <a:rPr lang="en-US" sz="3200" dirty="0"/>
                <a:t> </a:t>
              </a:r>
              <a:r>
                <a:rPr lang="en-US" sz="3200" dirty="0" err="1"/>
                <a:t>ước</a:t>
              </a:r>
              <a:r>
                <a:rPr lang="en-US" sz="3200" dirty="0"/>
                <a:t> </a:t>
              </a:r>
              <a:r>
                <a:rPr lang="en-US" sz="3200" dirty="0" err="1"/>
                <a:t>lượng</a:t>
              </a:r>
              <a:r>
                <a:rPr lang="en-US" sz="3200" dirty="0"/>
                <a:t>:</a:t>
              </a:r>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a:t>
              </a:r>
              <a:r>
                <a:rPr lang="en-US" sz="3200" dirty="0" err="1"/>
                <a:t>khoảng</a:t>
              </a:r>
              <a:r>
                <a:rPr lang="en-US" sz="3200" dirty="0"/>
                <a:t>           m.</a:t>
              </a:r>
            </a:p>
            <a:p>
              <a:pPr>
                <a:lnSpc>
                  <a:spcPct val="150000"/>
                </a:lnSpc>
              </a:pPr>
              <a:r>
                <a:rPr lang="en-US" sz="3200" dirty="0"/>
                <a:t>- </a:t>
              </a:r>
              <a:r>
                <a:rPr lang="en-US" sz="3200" dirty="0" err="1"/>
                <a:t>Tòa</a:t>
              </a:r>
              <a:r>
                <a:rPr lang="en-US" sz="3200" dirty="0"/>
                <a:t> </a:t>
              </a:r>
              <a:r>
                <a:rPr lang="en-US" sz="3200" dirty="0" err="1"/>
                <a:t>nhà</a:t>
              </a:r>
              <a:r>
                <a:rPr lang="en-US" sz="3200" dirty="0"/>
                <a:t> </a:t>
              </a:r>
              <a:r>
                <a:rPr lang="en-US" sz="3200" dirty="0" err="1"/>
                <a:t>em</a:t>
              </a:r>
              <a:r>
                <a:rPr lang="en-US" sz="3200" dirty="0"/>
                <a:t> </a:t>
              </a:r>
              <a:r>
                <a:rPr lang="en-US" sz="3200" dirty="0" err="1"/>
                <a:t>học</a:t>
              </a:r>
              <a:r>
                <a:rPr lang="en-US" sz="3200" dirty="0"/>
                <a:t> </a:t>
              </a:r>
              <a:r>
                <a:rPr lang="en-US" sz="3200" dirty="0" err="1"/>
                <a:t>cao</a:t>
              </a:r>
              <a:r>
                <a:rPr lang="en-US" sz="3200" dirty="0"/>
                <a:t> </a:t>
              </a:r>
              <a:r>
                <a:rPr lang="en-US" sz="3200" dirty="0" err="1"/>
                <a:t>khoảng</a:t>
              </a:r>
              <a:r>
                <a:rPr lang="en-US" sz="3200" dirty="0"/>
                <a:t>             m.</a:t>
              </a:r>
            </a:p>
            <a:p>
              <a:pPr>
                <a:lnSpc>
                  <a:spcPct val="150000"/>
                </a:lnSpc>
              </a:pPr>
              <a:endParaRPr lang="en-US" sz="2000" dirty="0"/>
            </a:p>
            <a:p>
              <a:pPr>
                <a:lnSpc>
                  <a:spcPct val="150000"/>
                </a:lnSpc>
              </a:pPr>
              <a:r>
                <a:rPr lang="en-US" sz="3200" dirty="0"/>
                <a:t>b) </a:t>
              </a:r>
              <a:r>
                <a:rPr lang="en-US" sz="3200" dirty="0" err="1"/>
                <a:t>Em</a:t>
              </a:r>
              <a:r>
                <a:rPr lang="en-US" sz="3200" dirty="0"/>
                <a:t> </a:t>
              </a:r>
              <a:r>
                <a:rPr lang="en-US" sz="3200" dirty="0" err="1"/>
                <a:t>hãy</a:t>
              </a:r>
              <a:r>
                <a:rPr lang="en-US" sz="3200" dirty="0"/>
                <a:t> </a:t>
              </a:r>
              <a:r>
                <a:rPr lang="en-US" sz="3200" dirty="0" err="1"/>
                <a:t>đo</a:t>
              </a:r>
              <a:r>
                <a:rPr lang="en-US" sz="3200" dirty="0"/>
                <a:t> </a:t>
              </a:r>
              <a:r>
                <a:rPr lang="en-US" sz="3200" dirty="0" err="1"/>
                <a:t>rồi</a:t>
              </a:r>
              <a:r>
                <a:rPr lang="en-US" sz="3200" dirty="0"/>
                <a:t> </a:t>
              </a:r>
              <a:r>
                <a:rPr lang="en-US" sz="3200" dirty="0" err="1"/>
                <a:t>ghi</a:t>
              </a:r>
              <a:r>
                <a:rPr lang="en-US" sz="3200" dirty="0"/>
                <a:t> </a:t>
              </a:r>
              <a:r>
                <a:rPr lang="en-US" sz="3200" dirty="0" err="1"/>
                <a:t>lại</a:t>
              </a:r>
              <a:r>
                <a:rPr lang="en-US" sz="3200" dirty="0"/>
                <a:t>:</a:t>
              </a:r>
            </a:p>
            <a:p>
              <a:pPr>
                <a:lnSpc>
                  <a:spcPct val="150000"/>
                </a:lnSpc>
              </a:pPr>
              <a:r>
                <a:rPr lang="en-US" sz="3200" dirty="0"/>
                <a:t>- </a:t>
              </a:r>
              <a:r>
                <a:rPr lang="en-US" sz="3200" dirty="0" err="1"/>
                <a:t>Cổng</a:t>
              </a:r>
              <a:r>
                <a:rPr lang="en-US" sz="3200" dirty="0"/>
                <a:t> </a:t>
              </a:r>
              <a:r>
                <a:rPr lang="en-US" sz="3200" dirty="0" err="1"/>
                <a:t>trường</a:t>
              </a:r>
              <a:r>
                <a:rPr lang="en-US" sz="3200" dirty="0"/>
                <a:t> </a:t>
              </a:r>
              <a:r>
                <a:rPr lang="en-US" sz="3200" dirty="0" err="1"/>
                <a:t>em</a:t>
              </a:r>
              <a:r>
                <a:rPr lang="en-US" sz="3200" dirty="0"/>
                <a:t> </a:t>
              </a:r>
              <a:r>
                <a:rPr lang="en-US" sz="3200" dirty="0" err="1"/>
                <a:t>rộng</a:t>
              </a:r>
              <a:r>
                <a:rPr lang="en-US" sz="3200" dirty="0"/>
                <a:t>              m.</a:t>
              </a:r>
            </a:p>
            <a:p>
              <a:pPr>
                <a:lnSpc>
                  <a:spcPct val="150000"/>
                </a:lnSpc>
              </a:pPr>
              <a:r>
                <a:rPr lang="en-US" sz="3200" dirty="0"/>
                <a:t>- Hai </a:t>
              </a:r>
              <a:r>
                <a:rPr lang="en-US" sz="3200" dirty="0" err="1"/>
                <a:t>cây</a:t>
              </a:r>
              <a:r>
                <a:rPr lang="en-US" sz="3200" dirty="0"/>
                <a:t> </a:t>
              </a:r>
              <a:r>
                <a:rPr lang="en-US" sz="3200" dirty="0" err="1"/>
                <a:t>ở</a:t>
              </a:r>
              <a:r>
                <a:rPr lang="en-US" sz="3200" dirty="0"/>
                <a:t> </a:t>
              </a:r>
              <a:r>
                <a:rPr lang="en-US" sz="3200" dirty="0" err="1"/>
                <a:t>sân</a:t>
              </a:r>
              <a:r>
                <a:rPr lang="en-US" sz="3200" dirty="0"/>
                <a:t> </a:t>
              </a:r>
              <a:r>
                <a:rPr lang="en-US" sz="3200" dirty="0" err="1"/>
                <a:t>trường</a:t>
              </a:r>
              <a:r>
                <a:rPr lang="en-US" sz="3200" dirty="0"/>
                <a:t> </a:t>
              </a:r>
              <a:r>
                <a:rPr lang="en-US" sz="3200" dirty="0" err="1"/>
                <a:t>cách</a:t>
              </a:r>
              <a:r>
                <a:rPr lang="en-US" sz="3200" dirty="0"/>
                <a:t> </a:t>
              </a:r>
              <a:r>
                <a:rPr lang="en-US" sz="3200" dirty="0" err="1"/>
                <a:t>nhau</a:t>
              </a:r>
              <a:r>
                <a:rPr lang="en-US" sz="3200" dirty="0"/>
                <a:t>           m.</a:t>
              </a:r>
            </a:p>
            <a:p>
              <a:pPr>
                <a:lnSpc>
                  <a:spcPct val="150000"/>
                </a:lnSpc>
              </a:pPr>
              <a:endParaRPr lang="en-US" sz="3200" dirty="0"/>
            </a:p>
          </p:txBody>
        </p:sp>
        <p:sp>
          <p:nvSpPr>
            <p:cNvPr id="14" name="Rounded Rectangle 13"/>
            <p:cNvSpPr/>
            <p:nvPr/>
          </p:nvSpPr>
          <p:spPr>
            <a:xfrm>
              <a:off x="6906379" y="192677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5" name="Rounded Rectangle 14"/>
            <p:cNvSpPr/>
            <p:nvPr/>
          </p:nvSpPr>
          <p:spPr>
            <a:xfrm>
              <a:off x="6896261" y="2773274"/>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6" name="Rounded Rectangle 15"/>
            <p:cNvSpPr/>
            <p:nvPr/>
          </p:nvSpPr>
          <p:spPr>
            <a:xfrm>
              <a:off x="5773977" y="4581742"/>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7" name="Rounded Rectangle 16"/>
            <p:cNvSpPr/>
            <p:nvPr/>
          </p:nvSpPr>
          <p:spPr>
            <a:xfrm>
              <a:off x="7421662" y="5292098"/>
              <a:ext cx="949960"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smtClean="0">
                <a:ln w="0"/>
                <a:solidFill>
                  <a:srgbClr val="FFFF00"/>
                </a:solidFill>
                <a:latin typeface="Times New Roman" panose="02020603050405020304" pitchFamily="18" charset="0"/>
                <a:cs typeface="Times New Roman" panose="02020603050405020304" pitchFamily="18" charset="0"/>
              </a:rPr>
              <a:t>Trò</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Chơi</a:t>
            </a:r>
            <a:r>
              <a:rPr lang="en-US" sz="8000" b="1" dirty="0" smtClean="0">
                <a:ln w="0"/>
                <a:solidFill>
                  <a:srgbClr val="FFFF00"/>
                </a:solidFill>
                <a:latin typeface="Times New Roman" panose="02020603050405020304" pitchFamily="18" charset="0"/>
                <a:cs typeface="Times New Roman" panose="02020603050405020304" pitchFamily="18" charset="0"/>
              </a:rPr>
              <a:t> </a:t>
            </a:r>
            <a:r>
              <a:rPr lang="en-US" sz="8000" b="1" dirty="0" err="1" smtClean="0">
                <a:ln w="0"/>
                <a:solidFill>
                  <a:srgbClr val="FFFF00"/>
                </a:solidFill>
                <a:latin typeface="Times New Roman" panose="02020603050405020304" pitchFamily="18" charset="0"/>
                <a:cs typeface="Times New Roman" panose="02020603050405020304" pitchFamily="18" charset="0"/>
              </a:rPr>
              <a:t>Kéo</a:t>
            </a:r>
            <a:r>
              <a:rPr lang="en-US" sz="8000" b="1" dirty="0" smtClean="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076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28370" y="3037840"/>
            <a:ext cx="10467975" cy="1101725"/>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2 </a:t>
            </a:r>
          </a:p>
        </p:txBody>
      </p:sp>
      <p:sp>
        <p:nvSpPr>
          <p:cNvPr id="2" name="Rectangle 1"/>
          <p:cNvSpPr/>
          <p:nvPr/>
        </p:nvSpPr>
        <p:spPr>
          <a:xfrm>
            <a:off x="746125" y="495935"/>
            <a:ext cx="10631170" cy="2799715"/>
          </a:xfrm>
          <a:prstGeom prst="rect">
            <a:avLst/>
          </a:prstGeom>
          <a:noFill/>
        </p:spPr>
        <p:txBody>
          <a:bodyPr wrap="square" lIns="91440" tIns="45720" rIns="91440" bIns="45720">
            <a:spAutoFit/>
          </a:bodyPr>
          <a:lstStyle/>
          <a:p>
            <a:pPr algn="ctr"/>
            <a:r>
              <a:rPr lang="vi-VN" sz="4400" dirty="0">
                <a:sym typeface="+mn-ea"/>
              </a:rPr>
              <a:t>Bạn Mai mua kẹo hết 1000 đồng. </a:t>
            </a:r>
          </a:p>
          <a:p>
            <a:pPr algn="ctr"/>
            <a:r>
              <a:rPr lang="vi-VN" sz="4400" dirty="0">
                <a:sym typeface="+mn-ea"/>
              </a:rPr>
              <a:t>Hỏi bạn Mai chọn </a:t>
            </a:r>
            <a:r>
              <a:rPr lang="en-US" altLang="vi-VN" sz="4400" dirty="0">
                <a:sym typeface="+mn-ea"/>
              </a:rPr>
              <a:t>mấy</a:t>
            </a:r>
            <a:r>
              <a:rPr lang="vi-VN" sz="4400" dirty="0">
                <a:sym typeface="+mn-ea"/>
              </a:rPr>
              <a:t> tờ tiền </a:t>
            </a:r>
            <a:r>
              <a:rPr lang="en-US" altLang="vi-VN" sz="4400" dirty="0">
                <a:sym typeface="+mn-ea"/>
              </a:rPr>
              <a:t>500 đồng</a:t>
            </a:r>
            <a:r>
              <a:rPr lang="vi-VN" sz="4400" dirty="0">
                <a:sym typeface="+mn-ea"/>
              </a:rPr>
              <a:t> để trả người bán hàng? </a:t>
            </a:r>
            <a:endParaRPr lang="en-US" sz="4400" dirty="0"/>
          </a:p>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3</a:t>
            </a:r>
          </a:p>
        </p:txBody>
      </p:sp>
      <p:sp>
        <p:nvSpPr>
          <p:cNvPr id="2" name="Rectangle 1"/>
          <p:cNvSpPr/>
          <p:nvPr/>
        </p:nvSpPr>
        <p:spPr>
          <a:xfrm>
            <a:off x="119970" y="1022385"/>
            <a:ext cx="11916410" cy="144526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Em mua một cái bút hết 3000 đồng. Em cần mấy </a:t>
            </a:r>
          </a:p>
          <a:p>
            <a:pPr algn="ctr"/>
            <a:r>
              <a:rPr lang="en-US" sz="4400" b="1" cap="none" spc="0" dirty="0">
                <a:ln w="0"/>
                <a:solidFill>
                  <a:srgbClr val="00B050"/>
                </a:solidFill>
                <a:latin typeface="Times New Roman" panose="02020603050405020304" pitchFamily="18" charset="0"/>
                <a:cs typeface="Times New Roman" panose="02020603050405020304" pitchFamily="18" charset="0"/>
              </a:rPr>
              <a:t>tờ tiền 1000 đồng để trả người bán hàng?</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smtClean="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Tahoma" panose="020B0604030504040204" pitchFamily="34" charset="0"/>
                <a:cs typeface="Tahoma" panose="020B0604030504040204" pitchFamily="34" charset="0"/>
              </a:rPr>
              <a:t>Câu</a:t>
            </a:r>
            <a:r>
              <a:rPr lang="en-US" sz="2400" b="1" dirty="0">
                <a:solidFill>
                  <a:srgbClr val="00B050"/>
                </a:solidFill>
                <a:latin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cs typeface="Tahoma" panose="020B0604030504040204" pitchFamily="34" charset="0"/>
              </a:rPr>
              <a:t>hỏi</a:t>
            </a:r>
            <a:r>
              <a:rPr lang="en-US" sz="2400" b="1" dirty="0">
                <a:solidFill>
                  <a:srgbClr val="00B050"/>
                </a:solidFill>
                <a:latin typeface="Tahoma" panose="020B0604030504040204" pitchFamily="34" charset="0"/>
                <a:cs typeface="Tahoma" panose="020B0604030504040204" pitchFamily="34" charset="0"/>
              </a:rPr>
              <a:t> </a:t>
            </a:r>
          </a:p>
        </p:txBody>
      </p:sp>
      <p:sp>
        <p:nvSpPr>
          <p:cNvPr id="30" name="Đáp án"/>
          <p:cNvSpPr/>
          <p:nvPr/>
        </p:nvSpPr>
        <p:spPr>
          <a:xfrm>
            <a:off x="85152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ahoma" panose="020B0604030504040204" pitchFamily="34" charset="0"/>
                <a:cs typeface="Tahoma" panose="020B0604030504040204" pitchFamily="34" charset="0"/>
              </a:rPr>
              <a:t>Đáp</a:t>
            </a:r>
            <a:r>
              <a:rPr lang="en-US" sz="2400" b="1" dirty="0">
                <a:solidFill>
                  <a:srgbClr val="FF0000"/>
                </a:solidFill>
                <a:latin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cs typeface="Tahoma" panose="020B0604030504040204" pitchFamily="34" charset="0"/>
              </a:rPr>
              <a:t>án</a:t>
            </a:r>
            <a:r>
              <a:rPr lang="en-US" sz="2400" b="1" dirty="0">
                <a:solidFill>
                  <a:srgbClr val="FF0000"/>
                </a:solidFill>
                <a:latin typeface="Tahoma" panose="020B0604030504040204" pitchFamily="34" charset="0"/>
                <a:cs typeface="Tahoma" panose="020B0604030504040204" pitchFamily="34" charset="0"/>
              </a:rPr>
              <a:t>: 5</a:t>
            </a:r>
          </a:p>
        </p:txBody>
      </p:sp>
      <p:sp>
        <p:nvSpPr>
          <p:cNvPr id="2" name="Rectangle 1"/>
          <p:cNvSpPr/>
          <p:nvPr/>
        </p:nvSpPr>
        <p:spPr>
          <a:xfrm>
            <a:off x="306343" y="1022385"/>
            <a:ext cx="11543665" cy="768350"/>
          </a:xfrm>
          <a:prstGeom prst="rect">
            <a:avLst/>
          </a:prstGeom>
          <a:noFill/>
        </p:spPr>
        <p:txBody>
          <a:bodyPr wrap="none" lIns="91440" tIns="45720" rIns="91440" bIns="45720">
            <a:spAutoFit/>
          </a:bodyPr>
          <a:lstStyle/>
          <a:p>
            <a:pPr algn="ctr"/>
            <a:r>
              <a:rPr lang="en-US" sz="4400" b="1" cap="none" spc="0" dirty="0" err="1" smtClean="0">
                <a:ln w="0"/>
                <a:solidFill>
                  <a:srgbClr val="00B050"/>
                </a:solidFill>
                <a:latin typeface="Times New Roman" panose="02020603050405020304" pitchFamily="18" charset="0"/>
                <a:cs typeface="Times New Roman" panose="02020603050405020304" pitchFamily="18" charset="0"/>
              </a:rPr>
              <a:t>Muốn lấy 5000 đồng . Cần .... tờ tiền 1000 đồng </a:t>
            </a:r>
            <a:endParaRPr lang="en-US" sz="4400" b="1" cap="none" spc="0" dirty="0">
              <a:ln w="0"/>
              <a:solidFill>
                <a:srgbClr val="00B05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3" cstate="print">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72" name="Group 71"/>
          <p:cNvGrpSpPr/>
          <p:nvPr/>
        </p:nvGrpSpPr>
        <p:grpSpPr>
          <a:xfrm>
            <a:off x="2957822" y="617724"/>
            <a:ext cx="5945546" cy="570588"/>
            <a:chOff x="1183343" y="1464304"/>
            <a:chExt cx="5945546" cy="570588"/>
          </a:xfrm>
        </p:grpSpPr>
        <p:sp>
          <p:nvSpPr>
            <p:cNvPr id="73" name="TextBox 72"/>
            <p:cNvSpPr txBox="1"/>
            <p:nvPr/>
          </p:nvSpPr>
          <p:spPr>
            <a:xfrm>
              <a:off x="1820069" y="1474175"/>
              <a:ext cx="5308820" cy="523220"/>
            </a:xfrm>
            <a:prstGeom prst="rect">
              <a:avLst/>
            </a:prstGeom>
            <a:noFill/>
            <a:ln w="38100">
              <a:noFill/>
            </a:ln>
          </p:spPr>
          <p:txBody>
            <a:bodyPr wrap="square" rtlCol="0">
              <a:spAutoFit/>
            </a:bodyPr>
            <a:lstStyle/>
            <a:p>
              <a:r>
                <a:rPr lang="en-US" sz="2800" dirty="0" err="1"/>
                <a:t>Làm</a:t>
              </a:r>
              <a:r>
                <a:rPr lang="en-US" sz="2800"/>
                <a:t> </a:t>
              </a:r>
              <a:r>
                <a:rPr lang="en-US" sz="2800" err="1"/>
                <a:t>thước</a:t>
              </a:r>
              <a:r>
                <a:rPr lang="en-US" sz="2800"/>
                <a:t> </a:t>
              </a:r>
              <a:r>
                <a:rPr lang="en-US" sz="2800" err="1"/>
                <a:t>dây</a:t>
              </a:r>
              <a:r>
                <a:rPr lang="en-US" sz="2800"/>
                <a:t>:</a:t>
              </a:r>
            </a:p>
          </p:txBody>
        </p:sp>
        <p:sp>
          <p:nvSpPr>
            <p:cNvPr id="74" name="Oval 73"/>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1</a:t>
              </a:r>
            </a:p>
          </p:txBody>
        </p:sp>
      </p:grpSp>
      <p:pic>
        <p:nvPicPr>
          <p:cNvPr id="68" name="Picture 67"/>
          <p:cNvPicPr>
            <a:picLocks noChangeAspect="1"/>
          </p:cNvPicPr>
          <p:nvPr/>
        </p:nvPicPr>
        <p:blipFill rotWithShape="1">
          <a:blip r:embed="rId5">
            <a:extLst>
              <a:ext uri="{28A0092B-C50C-407E-A947-70E740481C1C}">
                <a14:useLocalDpi xmlns:a14="http://schemas.microsoft.com/office/drawing/2010/main" val="0"/>
              </a:ext>
            </a:extLst>
          </a:blip>
          <a:srcRect l="2377"/>
          <a:stretch>
            <a:fillRect/>
          </a:stretch>
        </p:blipFill>
        <p:spPr>
          <a:xfrm>
            <a:off x="6337339" y="2305921"/>
            <a:ext cx="4966270" cy="2246157"/>
          </a:xfrm>
          <a:prstGeom prst="rect">
            <a:avLst/>
          </a:prstGeom>
        </p:spPr>
      </p:pic>
      <p:sp>
        <p:nvSpPr>
          <p:cNvPr id="77" name="TextBox 76"/>
          <p:cNvSpPr txBox="1"/>
          <p:nvPr/>
        </p:nvSpPr>
        <p:spPr>
          <a:xfrm>
            <a:off x="803936" y="2205474"/>
            <a:ext cx="5448948" cy="3890424"/>
          </a:xfrm>
          <a:prstGeom prst="rect">
            <a:avLst/>
          </a:prstGeom>
          <a:noFill/>
          <a:ln w="38100">
            <a:noFill/>
          </a:ln>
        </p:spPr>
        <p:txBody>
          <a:bodyPr wrap="square" rtlCol="0">
            <a:spAutoFit/>
          </a:bodyPr>
          <a:lstStyle/>
          <a:p>
            <a:pPr algn="just">
              <a:lnSpc>
                <a:spcPct val="150000"/>
              </a:lnSpc>
            </a:pPr>
            <a:r>
              <a:rPr lang="vi-VN" sz="2800"/>
              <a:t>- Dùng thước 1 m. từ đầu dây, cứ 1 m em hãy vạch một vạch đỏ</a:t>
            </a:r>
          </a:p>
          <a:p>
            <a:pPr algn="just">
              <a:lnSpc>
                <a:spcPct val="150000"/>
              </a:lnSpc>
            </a:pPr>
            <a:r>
              <a:rPr lang="vi-VN" sz="2800"/>
              <a:t>- Dùng thước kẻ có vạch chia đề-xi-mét. Từ đầu dây cứ 1 dm em hãy vạch một vạch xanh (trừ chỗ đã có vạch đỏ)</a:t>
            </a:r>
          </a:p>
        </p:txBody>
      </p:sp>
      <p:sp>
        <p:nvSpPr>
          <p:cNvPr id="69" name="Rectangle 68"/>
          <p:cNvSpPr/>
          <p:nvPr/>
        </p:nvSpPr>
        <p:spPr>
          <a:xfrm>
            <a:off x="803936" y="1455783"/>
            <a:ext cx="5719836" cy="658770"/>
          </a:xfrm>
          <a:prstGeom prst="rect">
            <a:avLst/>
          </a:prstGeom>
        </p:spPr>
        <p:txBody>
          <a:bodyPr wrap="none">
            <a:spAutoFit/>
          </a:bodyPr>
          <a:lstStyle/>
          <a:p>
            <a:pPr lvl="0" algn="just">
              <a:lnSpc>
                <a:spcPct val="150000"/>
              </a:lnSpc>
            </a:pPr>
            <a:r>
              <a:rPr lang="vi-VN" sz="2800">
                <a:solidFill>
                  <a:prstClr val="black"/>
                </a:solidFill>
              </a:rPr>
              <a:t>- Chuẩn bị một dải dây dài hơn 3m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423808" y="145611"/>
            <a:ext cx="2325467" cy="1162735"/>
          </a:xfrm>
          <a:prstGeom prst="rect">
            <a:avLst/>
          </a:prstGeom>
        </p:spPr>
      </p:pic>
      <p:grpSp>
        <p:nvGrpSpPr>
          <p:cNvPr id="16" name="Group 15"/>
          <p:cNvGrpSpPr/>
          <p:nvPr/>
        </p:nvGrpSpPr>
        <p:grpSpPr>
          <a:xfrm>
            <a:off x="2957822" y="617724"/>
            <a:ext cx="5945546" cy="570588"/>
            <a:chOff x="1183343" y="1464304"/>
            <a:chExt cx="5945546" cy="570588"/>
          </a:xfrm>
        </p:grpSpPr>
        <p:sp>
          <p:nvSpPr>
            <p:cNvPr id="17" name="TextBox 16"/>
            <p:cNvSpPr txBox="1"/>
            <p:nvPr/>
          </p:nvSpPr>
          <p:spPr>
            <a:xfrm>
              <a:off x="1820069" y="1474175"/>
              <a:ext cx="5308820" cy="523220"/>
            </a:xfrm>
            <a:prstGeom prst="rect">
              <a:avLst/>
            </a:prstGeom>
            <a:noFill/>
            <a:ln w="38100">
              <a:noFill/>
            </a:ln>
          </p:spPr>
          <p:txBody>
            <a:bodyPr wrap="square" rtlCol="0">
              <a:spAutoFit/>
            </a:bodyPr>
            <a:lstStyle/>
            <a:p>
              <a:r>
                <a:rPr lang="en-US" sz="2800" err="1"/>
                <a:t>Thực</a:t>
              </a:r>
              <a:r>
                <a:rPr lang="en-US" sz="2800"/>
                <a:t> </a:t>
              </a:r>
              <a:r>
                <a:rPr lang="en-US" sz="2800" err="1"/>
                <a:t>hành</a:t>
              </a:r>
              <a:r>
                <a:rPr lang="en-US" sz="2800"/>
                <a:t> </a:t>
              </a:r>
              <a:r>
                <a:rPr lang="en-US" sz="2800" err="1"/>
                <a:t>đo</a:t>
              </a:r>
              <a:r>
                <a:rPr lang="en-US" sz="2800"/>
                <a:t>:</a:t>
              </a:r>
            </a:p>
          </p:txBody>
        </p:sp>
        <p:sp>
          <p:nvSpPr>
            <p:cNvPr id="18" name="Oval 17"/>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gr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57000"/>
                    </a14:imgEffect>
                  </a14:imgLayer>
                </a14:imgProps>
              </a:ext>
              <a:ext uri="{28A0092B-C50C-407E-A947-70E740481C1C}">
                <a14:useLocalDpi xmlns:a14="http://schemas.microsoft.com/office/drawing/2010/main" val="0"/>
              </a:ext>
            </a:extLst>
          </a:blip>
          <a:stretch>
            <a:fillRect/>
          </a:stretch>
        </p:blipFill>
        <p:spPr>
          <a:xfrm>
            <a:off x="4855669" y="2022095"/>
            <a:ext cx="6378818" cy="2813810"/>
          </a:xfrm>
          <a:prstGeom prst="rect">
            <a:avLst/>
          </a:prstGeom>
        </p:spPr>
      </p:pic>
      <p:sp>
        <p:nvSpPr>
          <p:cNvPr id="25" name="TextBox 24"/>
          <p:cNvSpPr txBox="1"/>
          <p:nvPr/>
        </p:nvSpPr>
        <p:spPr>
          <a:xfrm>
            <a:off x="819264" y="1829589"/>
            <a:ext cx="3865031" cy="3664208"/>
          </a:xfrm>
          <a:prstGeom prst="rect">
            <a:avLst/>
          </a:prstGeom>
          <a:noFill/>
          <a:ln w="38100">
            <a:noFill/>
          </a:ln>
        </p:spPr>
        <p:txBody>
          <a:bodyPr wrap="square" rtlCol="0">
            <a:spAutoFit/>
          </a:bodyPr>
          <a:lstStyle/>
          <a:p>
            <a:pPr algn="just">
              <a:lnSpc>
                <a:spcPct val="120000"/>
              </a:lnSpc>
            </a:pPr>
            <a:r>
              <a:rPr lang="vi-VN" sz="2800"/>
              <a:t>Em hãy ước lượng độ dài của một số đồ vật trong lớp theo yêu cầu, rồi dùng thước dây đã làm đo lại. Sau đó ghi kết quả vào phiếu thực hành.</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490"/>
          <p:cNvGraphicFramePr>
            <a:graphicFrameLocks noGrp="1"/>
          </p:cNvGraphicFramePr>
          <p:nvPr/>
        </p:nvGraphicFramePr>
        <p:xfrm>
          <a:off x="946483" y="1122946"/>
          <a:ext cx="9914022" cy="5037220"/>
        </p:xfrm>
        <a:graphic>
          <a:graphicData uri="http://schemas.openxmlformats.org/drawingml/2006/table">
            <a:tbl>
              <a:tblPr firstRow="1" bandRow="1">
                <a:tableStyleId>{5C22544A-7EE6-4342-B048-85BDC9FD1C3A}</a:tableStyleId>
              </a:tblPr>
              <a:tblGrid>
                <a:gridCol w="4315328">
                  <a:extLst>
                    <a:ext uri="{9D8B030D-6E8A-4147-A177-3AD203B41FA5}">
                      <a16:colId xmlns:a16="http://schemas.microsoft.com/office/drawing/2014/main" val="20000"/>
                    </a:ext>
                  </a:extLst>
                </a:gridCol>
                <a:gridCol w="3088151">
                  <a:extLst>
                    <a:ext uri="{9D8B030D-6E8A-4147-A177-3AD203B41FA5}">
                      <a16:colId xmlns:a16="http://schemas.microsoft.com/office/drawing/2014/main" val="20001"/>
                    </a:ext>
                  </a:extLst>
                </a:gridCol>
                <a:gridCol w="2510543">
                  <a:extLst>
                    <a:ext uri="{9D8B030D-6E8A-4147-A177-3AD203B41FA5}">
                      <a16:colId xmlns:a16="http://schemas.microsoft.com/office/drawing/2014/main" val="20002"/>
                    </a:ext>
                  </a:extLst>
                </a:gridCol>
              </a:tblGrid>
              <a:tr h="1154419">
                <a:tc>
                  <a:txBody>
                    <a:bodyPr/>
                    <a:lstStyle/>
                    <a:p>
                      <a:pPr algn="ctr"/>
                      <a:r>
                        <a:rPr lang="en-US" sz="2800">
                          <a:solidFill>
                            <a:schemeClr val="tx1"/>
                          </a:solidFill>
                        </a:rPr>
                        <a:t>Yêu cầu</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Ước lượng</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tc>
                  <a:txBody>
                    <a:bodyPr/>
                    <a:lstStyle/>
                    <a:p>
                      <a:pPr algn="ctr"/>
                      <a:r>
                        <a:rPr lang="en-US" sz="2800">
                          <a:solidFill>
                            <a:schemeClr val="tx1"/>
                          </a:solidFill>
                        </a:rPr>
                        <a:t>Đo bằng thước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rgbClr val="FFF79A"/>
                    </a:solidFill>
                  </a:tcPr>
                </a:tc>
                <a:extLst>
                  <a:ext uri="{0D108BD9-81ED-4DB2-BD59-A6C34878D82A}">
                    <a16:rowId xmlns:a16="http://schemas.microsoft.com/office/drawing/2014/main" val="10000"/>
                  </a:ext>
                </a:extLst>
              </a:tr>
              <a:tr h="1227032">
                <a:tc>
                  <a:txBody>
                    <a:bodyPr/>
                    <a:lstStyle/>
                    <a:p>
                      <a:pPr marL="317500" indent="0" algn="l"/>
                      <a:r>
                        <a:rPr lang="en-US" sz="2800">
                          <a:solidFill>
                            <a:schemeClr val="tx1"/>
                          </a:solidFill>
                        </a:rPr>
                        <a:t>Đo độ dài bảng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75180">
                <a:tc>
                  <a:txBody>
                    <a:bodyPr/>
                    <a:lstStyle/>
                    <a:p>
                      <a:pPr marL="317500" indent="0" algn="l"/>
                      <a:r>
                        <a:rPr lang="en-US" sz="2800">
                          <a:solidFill>
                            <a:schemeClr val="tx1"/>
                          </a:solidFill>
                        </a:rPr>
                        <a:t>Đo chiều rộng cửa lớp</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380589">
                <a:tc>
                  <a:txBody>
                    <a:bodyPr/>
                    <a:lstStyle/>
                    <a:p>
                      <a:pPr marL="317500" indent="0" algn="l"/>
                      <a:r>
                        <a:rPr lang="en-US" sz="2800">
                          <a:solidFill>
                            <a:schemeClr val="tx1"/>
                          </a:solidFill>
                        </a:rPr>
                        <a:t>Đo chiều cao bàn học</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800">
                          <a:solidFill>
                            <a:schemeClr val="tx1"/>
                          </a:solidFill>
                        </a:rPr>
                        <a:t> Khoảng         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476375" indent="0" algn="l"/>
                      <a:r>
                        <a:rPr lang="en-US" sz="2800">
                          <a:solidFill>
                            <a:schemeClr val="tx1"/>
                          </a:solidFill>
                        </a:rPr>
                        <a:t>dm</a:t>
                      </a:r>
                    </a:p>
                  </a:txBody>
                  <a:tcPr anchor="ctr">
                    <a:lnL w="38100" cap="flat" cmpd="sng" algn="ctr">
                      <a:solidFill>
                        <a:srgbClr val="EFB541"/>
                      </a:solidFill>
                      <a:prstDash val="solid"/>
                      <a:round/>
                      <a:headEnd type="none" w="med" len="med"/>
                      <a:tailEnd type="none" w="med" len="med"/>
                    </a:lnL>
                    <a:lnR w="38100" cap="flat" cmpd="sng" algn="ctr">
                      <a:solidFill>
                        <a:srgbClr val="EFB541"/>
                      </a:solidFill>
                      <a:prstDash val="solid"/>
                      <a:round/>
                      <a:headEnd type="none" w="med" len="med"/>
                      <a:tailEnd type="none" w="med" len="med"/>
                    </a:lnR>
                    <a:lnT w="38100" cap="flat" cmpd="sng" algn="ctr">
                      <a:solidFill>
                        <a:srgbClr val="EFB541"/>
                      </a:solidFill>
                      <a:prstDash val="solid"/>
                      <a:round/>
                      <a:headEnd type="none" w="med" len="med"/>
                      <a:tailEnd type="none" w="med" len="med"/>
                    </a:lnT>
                    <a:lnB w="38100" cap="flat" cmpd="sng" algn="ctr">
                      <a:solidFill>
                        <a:srgbClr val="EFB54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0" name="TextBox 9"/>
          <p:cNvSpPr txBox="1"/>
          <p:nvPr/>
        </p:nvSpPr>
        <p:spPr>
          <a:xfrm>
            <a:off x="4087277" y="388067"/>
            <a:ext cx="4017446" cy="523220"/>
          </a:xfrm>
          <a:prstGeom prst="rect">
            <a:avLst/>
          </a:prstGeom>
          <a:noFill/>
        </p:spPr>
        <p:txBody>
          <a:bodyPr wrap="none" rtlCol="0">
            <a:spAutoFit/>
          </a:bodyPr>
          <a:lstStyle/>
          <a:p>
            <a:pPr algn="ctr"/>
            <a:r>
              <a:rPr lang="en-US" sz="2800" dirty="0">
                <a:latin typeface="UTM Cooper Black" panose="02040603050506020204" pitchFamily="18" charset="0"/>
              </a:rPr>
              <a:t>PHIẾU THỰC HÀNH </a:t>
            </a:r>
          </a:p>
        </p:txBody>
      </p:sp>
      <p:sp>
        <p:nvSpPr>
          <p:cNvPr id="11" name="Rounded Rectangle 10"/>
          <p:cNvSpPr/>
          <p:nvPr/>
        </p:nvSpPr>
        <p:spPr>
          <a:xfrm>
            <a:off x="6759808"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2" name="Rounded Rectangle 11"/>
          <p:cNvSpPr/>
          <p:nvPr/>
        </p:nvSpPr>
        <p:spPr>
          <a:xfrm>
            <a:off x="6759807"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3" name="Rounded Rectangle 12"/>
          <p:cNvSpPr/>
          <p:nvPr/>
        </p:nvSpPr>
        <p:spPr>
          <a:xfrm>
            <a:off x="6759806"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4" name="Rounded Rectangle 13"/>
          <p:cNvSpPr/>
          <p:nvPr/>
        </p:nvSpPr>
        <p:spPr>
          <a:xfrm>
            <a:off x="8981639" y="2512308"/>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5" name="Rounded Rectangle 14"/>
          <p:cNvSpPr/>
          <p:nvPr/>
        </p:nvSpPr>
        <p:spPr>
          <a:xfrm>
            <a:off x="8981638" y="3771614"/>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
        <p:nvSpPr>
          <p:cNvPr id="16" name="Rounded Rectangle 15"/>
          <p:cNvSpPr/>
          <p:nvPr/>
        </p:nvSpPr>
        <p:spPr>
          <a:xfrm>
            <a:off x="8981637" y="5160976"/>
            <a:ext cx="713719" cy="713719"/>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32404988"/>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373</Words>
  <Application>Microsoft Office PowerPoint</Application>
  <PresentationFormat>Widescreen</PresentationFormat>
  <Paragraphs>114</Paragraphs>
  <Slides>11</Slides>
  <Notes>1</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.VnBlack</vt:lpstr>
      <vt:lpstr>Arial</vt:lpstr>
      <vt:lpstr>Calibri</vt:lpstr>
      <vt:lpstr>Calibri Light</vt:lpstr>
      <vt:lpstr>Tahoma</vt:lpstr>
      <vt:lpstr>Times New Roman</vt:lpstr>
      <vt:lpstr>UTM Cookies</vt:lpstr>
      <vt:lpstr>UTM Cooper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Huyen</cp:lastModifiedBy>
  <cp:revision>285</cp:revision>
  <dcterms:created xsi:type="dcterms:W3CDTF">2021-06-02T01:34:00Z</dcterms:created>
  <dcterms:modified xsi:type="dcterms:W3CDTF">2022-03-17T04:09:24Z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30D595DE474543198E3E694DC63AB26C</vt:lpwstr>
  </property>
</Properties>
</file>